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[部委微信草稿.xlsx]部委微信!$A$31:$A$35</c:f>
              <c:strCache>
                <c:ptCount val="5"/>
                <c:pt idx="0">
                  <c:v>900以上</c:v>
                </c:pt>
                <c:pt idx="1">
                  <c:v>700-900</c:v>
                </c:pt>
                <c:pt idx="2">
                  <c:v>500-700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[部委微信草稿.xlsx]部委微信!$B$31:$B$35</c:f>
              <c:numCache>
                <c:formatCode>General</c:formatCode>
                <c:ptCount val="5"/>
                <c:pt idx="0">
                  <c:v>7</c:v>
                </c:pt>
                <c:pt idx="1">
                  <c:v>19</c:v>
                </c:pt>
                <c:pt idx="2">
                  <c:v>19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22913975"/>
        <c:axId val="743732155"/>
      </c:barChart>
      <c:catAx>
        <c:axId val="42291397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3732155"/>
        <c:crosses val="autoZero"/>
        <c:auto val="1"/>
        <c:lblAlgn val="ctr"/>
        <c:lblOffset val="100"/>
        <c:noMultiLvlLbl val="0"/>
      </c:catAx>
      <c:valAx>
        <c:axId val="7437321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2913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6bf6495-6e20-4e9a-92dd-a9eb1f4611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[部委微信草稿.xlsx]部委微信!$A$8:$A$11</c:f>
              <c:strCache>
                <c:ptCount val="4"/>
                <c:pt idx="0">
                  <c:v>200-300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[部委微信草稿.xlsx]部委微信!$B$8:$B$11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18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[部委微信草稿.xlsx]部委微信!$A$136:$A$145</c:f>
              <c:strCache>
                <c:ptCount val="10"/>
                <c:pt idx="0">
                  <c:v>统计微讯</c:v>
                </c:pt>
                <c:pt idx="1">
                  <c:v>国资小新</c:v>
                </c:pt>
                <c:pt idx="2">
                  <c:v>中华人民共和国应急管理部</c:v>
                </c:pt>
                <c:pt idx="3">
                  <c:v>国家民委</c:v>
                </c:pt>
                <c:pt idx="4">
                  <c:v>中国水利</c:v>
                </c:pt>
                <c:pt idx="5">
                  <c:v>工信微报</c:v>
                </c:pt>
                <c:pt idx="6">
                  <c:v>国防部发布</c:v>
                </c:pt>
                <c:pt idx="7">
                  <c:v>国家档案局</c:v>
                </c:pt>
                <c:pt idx="8">
                  <c:v>国家矿山安全监察局</c:v>
                </c:pt>
                <c:pt idx="9">
                  <c:v>国家药监局</c:v>
                </c:pt>
              </c:strCache>
            </c:strRef>
          </c:cat>
          <c:val>
            <c:numRef>
              <c:f>[部委微信草稿.xlsx]部委微信!$B$136:$B$145</c:f>
              <c:numCache>
                <c:formatCode>General</c:formatCode>
                <c:ptCount val="10"/>
                <c:pt idx="0">
                  <c:v>15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04901129"/>
        <c:axId val="625475268"/>
      </c:barChart>
      <c:catAx>
        <c:axId val="604901129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5475268"/>
        <c:crosses val="autoZero"/>
        <c:auto val="1"/>
        <c:lblAlgn val="ctr"/>
        <c:lblOffset val="100"/>
        <c:noMultiLvlLbl val="0"/>
      </c:catAx>
      <c:valAx>
        <c:axId val="625475268"/>
        <c:scaling>
          <c:orientation val="minMax"/>
          <c:max val="1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4901129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1d7edb8-69ba-48ec-acf5-c6b04403758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188239006691577"/>
          <c:y val="0.018871493351120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169534422341723"/>
          <c:y val="0.216818956171597"/>
          <c:w val="0.540661976352642"/>
          <c:h val="0.68945496566325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15364475678656"/>
                      <c:h val="0.0556966311156255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41910060268892"/>
                      <c:h val="0.047906316536550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[部委微信草稿.xlsx]部委微信!$A$208:$A$217</c:f>
              <c:strCache>
                <c:ptCount val="10"/>
                <c:pt idx="0">
                  <c:v>习近平总书记有关重要讲话精神</c:v>
                </c:pt>
                <c:pt idx="1">
                  <c:v>习近平总书记关于统计工作重要讲话和指示批示精神</c:v>
                </c:pt>
                <c:pt idx="2">
                  <c:v>总书记</c:v>
                </c:pt>
                <c:pt idx="3">
                  <c:v>全国“两会”</c:v>
                </c:pt>
                <c:pt idx="4">
                  <c:v>树牢和践行正确政绩观</c:v>
                </c:pt>
                <c:pt idx="5">
                  <c:v>习近平总书记重要讲话指示精神</c:v>
                </c:pt>
                <c:pt idx="6">
                  <c:v>习主席</c:v>
                </c:pt>
                <c:pt idx="7">
                  <c:v>党的二十大、二十届历次全会</c:v>
                </c:pt>
                <c:pt idx="8">
                  <c:v>反法西斯斗争</c:v>
                </c:pt>
                <c:pt idx="9">
                  <c:v>贯通落实</c:v>
                </c:pt>
              </c:strCache>
            </c:strRef>
          </c:cat>
          <c:val>
            <c:numRef>
              <c:f>[部委微信草稿.xlsx]部委微信!$B$208:$B$217</c:f>
              <c:numCache>
                <c:formatCode>General</c:formatCode>
                <c:ptCount val="10"/>
                <c:pt idx="0">
                  <c:v>19</c:v>
                </c:pt>
                <c:pt idx="1">
                  <c:v>15</c:v>
                </c:pt>
                <c:pt idx="2">
                  <c:v>9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127277143551"/>
          <c:y val="0.19343348304166"/>
          <c:w val="0.367743502550401"/>
          <c:h val="0.74136595942388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a71a99-20a4-4d72-8ef3-3daf2ea9d043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 b="1"/>
              <a:t>部委微信点赞数</a:t>
            </a:r>
            <a:r>
              <a:rPr lang="en-US" altLang="zh-CN" sz="1200" b="1"/>
              <a:t>10W</a:t>
            </a:r>
            <a:r>
              <a:rPr sz="1200" b="1"/>
              <a:t>+热门文章分布情况（前</a:t>
            </a:r>
            <a:r>
              <a:rPr lang="en-US" altLang="zh-CN" sz="1200" b="1"/>
              <a:t>10</a:t>
            </a:r>
            <a:r>
              <a:rPr altLang="en-US" sz="1200" b="1"/>
              <a:t>）</a:t>
            </a:r>
            <a:endParaRPr altLang="en-US" sz="12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[部委微信草稿.xlsx]Sheet2!$D$47:$D$56</c:f>
              <c:strCache>
                <c:ptCount val="10"/>
                <c:pt idx="0">
                  <c:v>中华人民共和
国应急管理部</c:v>
                </c:pt>
                <c:pt idx="1">
                  <c:v>国家税务总局</c:v>
                </c:pt>
                <c:pt idx="2">
                  <c:v>工信微报</c:v>
                </c:pt>
                <c:pt idx="3">
                  <c:v>司法部</c:v>
                </c:pt>
                <c:pt idx="4">
                  <c:v>国资小新</c:v>
                </c:pt>
                <c:pt idx="5">
                  <c:v>微言教育</c:v>
                </c:pt>
                <c:pt idx="6">
                  <c:v>证监会发布</c:v>
                </c:pt>
                <c:pt idx="7">
                  <c:v>财政部</c:v>
                </c:pt>
                <c:pt idx="8">
                  <c:v>国家发展改革委</c:v>
                </c:pt>
                <c:pt idx="9">
                  <c:v>国家能源局</c:v>
                </c:pt>
              </c:strCache>
            </c:strRef>
          </c:cat>
          <c:val>
            <c:numRef>
              <c:f>[部委微信草稿.xlsx]Sheet2!$E$47:$E$56</c:f>
              <c:numCache>
                <c:formatCode>General</c:formatCode>
                <c:ptCount val="10"/>
                <c:pt idx="0">
                  <c:v>32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3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12635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的部委微信公众号共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，综合影响力指数得分在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00之间的公众号数量较多，共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个部委微信综合影响力指数在900以上。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1112.16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国家税务总局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979.96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955.81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，部委微信发稿总量达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3751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中华人民共和国应急管理部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海关发布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人力资源和社会保障部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个部委微信月发稿量在</a:t>
            </a:r>
            <a:r>
              <a:rPr sz="1600" b="1" spc="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5篇以下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665595" y="1288733"/>
          <a:ext cx="4728210" cy="288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62025" y="4124008"/>
          <a:ext cx="4239260" cy="23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597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中华人民共和国应急管理部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1112.16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882.67W+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29034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243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846.94W+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1562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国资小新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979.96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273.33W+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9378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198.39W+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3028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国家税务总局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955.81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193.05W+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7597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186.11W+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退役军人事务部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955.57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5223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44.48W+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1663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微言教育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922.88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249.68W+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12003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247.69W+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国家发展改革委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921.21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118.99W+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6449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116.3W+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1506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海关发布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904.83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289.64W+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5646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283.39W+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244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工信微报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894.08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171.88W+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5305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171.47W+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证监会发布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893.08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63.04W+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59.95W+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司法部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887.64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180.58W+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11254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179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143.19W+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1204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人力资源和社会保障部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878.72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222W+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7419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190.35W+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84631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329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国家信访局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877.94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5686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31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51560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337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国家移民管理局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876.68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111.41W+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4819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110.85W+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582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14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中国人民银行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870.98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71.32W+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2698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40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70.19W+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580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生态环境部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867.87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163.94W+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5475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139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129.34W+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130" b="1" i="0">
                          <a:solidFill>
                            <a:srgbClr val="004A7E"/>
                          </a:solidFill>
                        </a:rPr>
                        <a:t>548</a:t>
                      </a:r>
                      <a:endParaRPr lang="zh-CN" sz="1130" b="1" i="0">
                        <a:solidFill>
                          <a:srgbClr val="004A7E"/>
                        </a:solidFill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936625" y="1397000"/>
          <a:ext cx="1033399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63905"/>
                <a:gridCol w="2228215"/>
                <a:gridCol w="1124585"/>
                <a:gridCol w="986155"/>
                <a:gridCol w="987425"/>
                <a:gridCol w="874395"/>
                <a:gridCol w="1146810"/>
                <a:gridCol w="991235"/>
                <a:gridCol w="12312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中华人民共和国应急管理部</a:t>
                      </a:r>
                      <a:endParaRPr lang="zh-CN" alt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1112.16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882.67W+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29034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243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846.94W+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10W+</a:t>
                      </a:r>
                      <a:endParaRPr lang="en-US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1562</a:t>
                      </a:r>
                      <a:endParaRPr lang="en-US" altLang="zh-CN" sz="1130" b="1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4605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-13335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37210" y="1205230"/>
            <a:ext cx="1116584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indent="406400" algn="just" rtl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，出现问题数最多的是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统计微讯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23.8%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习近平总书记关于统计工作重要讲话和指示批示精神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全国“两会”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834255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6" name="图表 15"/>
          <p:cNvGraphicFramePr/>
          <p:nvPr/>
        </p:nvGraphicFramePr>
        <p:xfrm>
          <a:off x="537210" y="2629218"/>
          <a:ext cx="5425440" cy="3886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6474460" y="2629218"/>
          <a:ext cx="5228590" cy="410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565150" y="1043305"/>
            <a:ext cx="1104519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3751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阅读数超过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3957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个部委微信发布阅读数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的文章共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中华人民共和国应急管理部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”热门文章数最多（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52.4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网民重点关注公示公告、时事新闻等信息。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032635"/>
          <a:ext cx="6315075" cy="446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468000">
                <a:tc gridSpan="5"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《特种作业目录》印发，6月1日起施行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1562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跟着品牌去旅行！首批体验地推荐名单发布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1.51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国家能源局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国家发展改革委国家能源局工业和信息化部国家数据局印发《关于促进人工智能与能源双向赋能的行动方案》的通知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1.22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官宣！全国“安全生产月”主题定了！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@所有人，防灾减灾实用手册请收好！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923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共同守护数字时代的童年！全国学前教育宣传月来了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918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0.92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证监会发布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媒体视点|从“赚了多少钱”转向“能解决多难的问题”，科技叙事重构中国资本市场底色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中华人民共和国应急管理部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6月1日起施行！特种作业培训考核，新政解读短视频！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808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0.81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暴雨预警升级为橙色！红色山洪灾害气象预警发布！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744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《2026年国家统一法律职业资格考试大纲》将于近日出版发行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b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0.71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352665" y="2415540"/>
          <a:ext cx="4119880" cy="370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f00956de-c5f0-48a0-8b3d-f51f268a73b2}"/>
  <p:tag name="TABLE_ENDDRAG_ORIGIN_RECT" val="813*28"/>
  <p:tag name="TABLE_ENDDRAG_RECT" val="73*111*813*28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f00956de-c5f0-48a0-8b3d-f51f268a73b2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f2044b49-a13c-413d-b69b-97bbb4f321b7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328</cp:revision>
  <dcterms:created xsi:type="dcterms:W3CDTF">2022-01-21T00:47:00Z</dcterms:created>
  <dcterms:modified xsi:type="dcterms:W3CDTF">2026-06-12T08:38:32Z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2022-02-14T08:34:34Z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2052-12.1.0.26895</vt:lpwstr>
  </property>
</Properties>
</file>