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4A7E"/>
    <a:srgbClr val="EB6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54346D1-3658-4338-A1C7-7CB307C7CAEF}" styleName="{5e54ee44-2122-4b89-9784-b75a85ec0aa5}">
    <a:wholeTbl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C8DBF1"/>
          </a:solidFill>
        </a:fill>
      </a:tcStyle>
    </a:band1H>
    <a:band2H>
      <a:tcTxStyle>
        <a:fontRef idx="none">
          <a:prstClr val="black"/>
        </a:fontRef>
      </a:tcTxStyle>
      <a:tcStyle>
        <a:tcBdr/>
        <a:fill>
          <a:solidFill>
            <a:srgbClr val="FFFFFF"/>
          </a:solidFill>
        </a:fill>
      </a:tcStyle>
    </a:band2H>
    <a:firstRow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5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省级政务微博综合影响力得分分布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[部委微信草稿.xlsx]省级微博!$A$27:$A$30</c:f>
              <c:strCache>
                <c:ptCount val="4"/>
                <c:pt idx="0">
                  <c:v>1000-1300</c:v>
                </c:pt>
                <c:pt idx="1">
                  <c:v>500-1000</c:v>
                </c:pt>
                <c:pt idx="2">
                  <c:v>300-500</c:v>
                </c:pt>
                <c:pt idx="3">
                  <c:v>300以下</c:v>
                </c:pt>
              </c:strCache>
            </c:strRef>
          </c:cat>
          <c:val>
            <c:numRef>
              <c:f>[部委微信草稿.xlsx]省级微博!$B$27:$B$30</c:f>
              <c:numCache>
                <c:formatCode>General</c:formatCode>
                <c:ptCount val="4"/>
                <c:pt idx="0">
                  <c:v>3</c:v>
                </c:pt>
                <c:pt idx="1">
                  <c:v>14</c:v>
                </c:pt>
                <c:pt idx="2">
                  <c:v>9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939970207"/>
        <c:axId val="81502989"/>
      </c:barChart>
      <c:catAx>
        <c:axId val="939970207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1502989"/>
        <c:crosses val="autoZero"/>
        <c:auto val="1"/>
        <c:lblAlgn val="ctr"/>
        <c:lblOffset val="100"/>
        <c:noMultiLvlLbl val="0"/>
      </c:catAx>
      <c:valAx>
        <c:axId val="8150298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39970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9ef09c0d-b6a4-46fe-8cad-542964b5af1a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t> </a:t>
            </a:r>
            <a:r>
              <a:rPr b="1"/>
              <a:t>当月政务微博文章原创率分布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[部委微信草稿.xlsx]省级微博!$A$60:$A$64</c:f>
              <c:strCache>
                <c:ptCount val="5"/>
                <c:pt idx="0" c:formatCode="0%">
                  <c:v>100%</c:v>
                </c:pt>
                <c:pt idx="1">
                  <c:v>95%-100%</c:v>
                </c:pt>
                <c:pt idx="2">
                  <c:v>90%-95%</c:v>
                </c:pt>
                <c:pt idx="3">
                  <c:v>50%-90%</c:v>
                </c:pt>
                <c:pt idx="4" c:formatCode="0%">
                  <c:v>50%以下</c:v>
                </c:pt>
              </c:strCache>
            </c:strRef>
          </c:cat>
          <c:val>
            <c:numRef>
              <c:f>[部委微信草稿.xlsx]省级微博!$B$60:$B$64</c:f>
              <c:numCache>
                <c:formatCode>General</c:formatCode>
                <c:ptCount val="5"/>
                <c:pt idx="0">
                  <c:v>14</c:v>
                </c:pt>
                <c:pt idx="1">
                  <c:v>9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b66f3cb7-958b-4b49-b228-431a492f6e2e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各省微博严重表述不规范分布情况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[部委微信草稿.xlsx]Sheet8!$A$7:$A$13</c:f>
              <c:strCache>
                <c:ptCount val="7"/>
                <c:pt idx="0">
                  <c:v>安徽省人民政府网</c:v>
                </c:pt>
                <c:pt idx="1">
                  <c:v>吉林发布</c:v>
                </c:pt>
                <c:pt idx="2">
                  <c:v>陕西发布</c:v>
                </c:pt>
                <c:pt idx="3">
                  <c:v>上海发布</c:v>
                </c:pt>
                <c:pt idx="4">
                  <c:v>天津发布</c:v>
                </c:pt>
                <c:pt idx="5">
                  <c:v>西藏自治区人民政府</c:v>
                </c:pt>
                <c:pt idx="6">
                  <c:v>重庆市政府网</c:v>
                </c:pt>
              </c:strCache>
            </c:strRef>
          </c:cat>
          <c:val>
            <c:numRef>
              <c:f>[部委微信草稿.xlsx]Sheet8!$B$7:$B$13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535922476"/>
        <c:axId val="23888995"/>
      </c:barChart>
      <c:catAx>
        <c:axId val="535922476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3888995"/>
        <c:crosses val="autoZero"/>
        <c:auto val="1"/>
        <c:lblAlgn val="ctr"/>
        <c:lblOffset val="100"/>
        <c:noMultiLvlLbl val="0"/>
      </c:catAx>
      <c:valAx>
        <c:axId val="238889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359224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ff7d23d4-ca26-43aa-8891-9af4c0f8137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当月严重表述不规范典型错误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443743937924345"/>
          <c:y val="0.16593739481656"/>
          <c:w val="0.541100872938894"/>
          <c:h val="0.75109390777516"/>
        </c:manualLayout>
      </c:layout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[部委微信草稿.xlsx]Sheet8!$A$27:$A$33</c:f>
              <c:strCache>
                <c:ptCount val="7"/>
                <c:pt idx="0">
                  <c:v>总书记</c:v>
                </c:pt>
                <c:pt idx="1">
                  <c:v>文化旅游局</c:v>
                </c:pt>
                <c:pt idx="2">
                  <c:v>贯彻党落实中央</c:v>
                </c:pt>
                <c:pt idx="3">
                  <c:v>重要讲话指示精神</c:v>
                </c:pt>
                <c:pt idx="4">
                  <c:v>省市场监督管理厅</c:v>
                </c:pt>
                <c:pt idx="5">
                  <c:v>开展正确政绩观学习教育</c:v>
                </c:pt>
                <c:pt idx="6">
                  <c:v>习近平总书记关于树立和践行正确政绩观学习教育的重要指示精神</c:v>
                </c:pt>
              </c:strCache>
            </c:strRef>
          </c:cat>
          <c:val>
            <c:numRef>
              <c:f>[部委微信草稿.xlsx]Sheet8!$B$27:$B$33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5426770126091"/>
          <c:y val="0.15028609895658"/>
          <c:w val="0.360693501454898"/>
          <c:h val="0.806462470548637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a052324-7a8d-4de3-8367-ddb983d4dfdd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各省微博热门文章超1k+分布情况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[部委微信草稿.xlsx]Sheet8!$B$66:$B$68</c:f>
              <c:strCache>
                <c:ptCount val="3"/>
                <c:pt idx="0">
                  <c:v>上海发布</c:v>
                </c:pt>
                <c:pt idx="1">
                  <c:v>吉林发布</c:v>
                </c:pt>
                <c:pt idx="2">
                  <c:v>四川发布</c:v>
                </c:pt>
              </c:strCache>
            </c:strRef>
          </c:cat>
          <c:val>
            <c:numRef>
              <c:f>[部委微信草稿.xlsx]Sheet8!$C$66:$C$68</c:f>
              <c:numCache>
                <c:formatCode>General</c:formatCode>
                <c:ptCount val="3"/>
                <c:pt idx="0">
                  <c:v>7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193900"/>
        <c:axId val="545439277"/>
      </c:barChart>
      <c:catAx>
        <c:axId val="1791939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45439277"/>
        <c:crosses val="autoZero"/>
        <c:auto val="1"/>
        <c:lblAlgn val="ctr"/>
        <c:lblOffset val="100"/>
        <c:noMultiLvlLbl val="0"/>
      </c:catAx>
      <c:valAx>
        <c:axId val="545439277"/>
        <c:scaling>
          <c:orientation val="minMax"/>
          <c:max val="8"/>
          <c:min val="0"/>
        </c:scaling>
        <c:delete val="0"/>
        <c:axPos val="l"/>
        <c:numFmt formatCode="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9193900"/>
        <c:crosses val="autoZero"/>
        <c:crossBetween val="between"/>
        <c:majorUnit val="2"/>
        <c:minorUnit val="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ff92d4e2-7fdb-4889-8886-72010afa9b80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pic>
        <p:nvPicPr>
          <p:cNvPr id="7" name="picture 6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164083"/>
            <a:ext cx="1548383" cy="467360"/>
          </a:xfrm>
          <a:prstGeom prst="rect">
            <a:avLst/>
          </a:prstGeom>
        </p:spPr>
      </p:pic>
      <p:sp>
        <p:nvSpPr>
          <p:cNvPr id="8" name="textbox 7"/>
          <p:cNvSpPr/>
          <p:nvPr/>
        </p:nvSpPr>
        <p:spPr>
          <a:xfrm>
            <a:off x="83344" y="2017795"/>
            <a:ext cx="528955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85000"/>
              </a:lnSpc>
            </a:pPr>
            <a:r>
              <a:rPr sz="1500" spc="16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</a:t>
            </a:r>
            <a:r>
              <a:rPr sz="1500" spc="1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</a:t>
            </a:r>
            <a:endParaRPr lang="en-US" altLang="en-US" sz="1500" dirty="0"/>
          </a:p>
        </p:txBody>
      </p:sp>
      <p:sp>
        <p:nvSpPr>
          <p:cNvPr id="11" name="Title 1" descr="7b0a20202020227461726765744d6f64756c65223a202270726f636573734f6e6c696e65466f6e7473220a7d0a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178810" y="2237105"/>
            <a:ext cx="6350000" cy="1779905"/>
          </a:xfrm>
          <a:prstGeom prst="rect">
            <a:avLst/>
          </a:prstGeom>
        </p:spPr>
        <p:txBody>
          <a:bodyPr vert="horz" wrap="square" lIns="90170" tIns="0" rIns="90170" bIns="0" rtlCol="0" anchor="b" anchorCtr="0">
            <a:noAutofit/>
          </a:bodyPr>
          <a:lstStyle>
            <a:lvl1pPr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7200" b="0" u="none" strike="noStrike" kern="1200" cap="none" spc="7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algn="ctr"/>
            <a:r>
              <a:rPr lang="zh-CN" altLang="en-US" sz="5900" b="1">
                <a:solidFill>
                  <a:schemeClr val="tx1">
                    <a:lumMod val="85000"/>
                    <a:lumOff val="15000"/>
                  </a:schemeClr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中隶书简" panose="02010600000101010101" charset="-122"/>
              </a:rPr>
              <a:t>省级政务新媒体 影响力月榜</a:t>
            </a:r>
            <a:endParaRPr lang="zh-CN" altLang="en-US" sz="5900" b="1">
              <a:solidFill>
                <a:schemeClr val="tx1">
                  <a:lumMod val="85000"/>
                  <a:lumOff val="15000"/>
                </a:schemeClr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中隶书简" panose="02010600000101010101" charset="-122"/>
            </a:endParaRPr>
          </a:p>
        </p:txBody>
      </p:sp>
      <p:sp>
        <p:nvSpPr>
          <p:cNvPr id="12" name="文本占位符 7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432175" y="4486910"/>
            <a:ext cx="5842635" cy="87376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0" indent="0" algn="di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榜单日期：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8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-2026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8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31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endParaRPr lang="zh-CN" altLang="en-US" sz="2000" b="1">
              <a:solidFill>
                <a:schemeClr val="accent2"/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大隶书简" panose="0201060000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68290" y="1226185"/>
            <a:ext cx="1662430" cy="650240"/>
            <a:chOff x="8455" y="1887"/>
            <a:chExt cx="2618" cy="1024"/>
          </a:xfrm>
        </p:grpSpPr>
        <p:sp>
          <p:nvSpPr>
            <p:cNvPr id="9" name="object 5"/>
            <p:cNvSpPr/>
            <p:nvPr/>
          </p:nvSpPr>
          <p:spPr>
            <a:xfrm>
              <a:off x="8455" y="1887"/>
              <a:ext cx="2357" cy="10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  <p:sp>
          <p:nvSpPr>
            <p:cNvPr id="10" name="object 6"/>
            <p:cNvSpPr txBox="1"/>
            <p:nvPr/>
          </p:nvSpPr>
          <p:spPr>
            <a:xfrm>
              <a:off x="9463" y="2041"/>
              <a:ext cx="1610" cy="69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微</a:t>
              </a:r>
              <a:r>
                <a:rPr lang="zh-CN"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博</a:t>
              </a:r>
              <a:endParaRPr lang="zh-CN" sz="2800" spc="340" dirty="0">
                <a:solidFill>
                  <a:srgbClr val="FFFFFF"/>
                </a:solidFill>
                <a:latin typeface="汉仪大隶书简" panose="02010600000101010101" charset="-122"/>
                <a:ea typeface="汉仪大隶书简" panose="02010600000101010101" charset="-122"/>
                <a:cs typeface="宋体" panose="02010600030101010101" pitchFamily="2" charset="-122"/>
                <a:sym typeface="汉仪大隶书简" panose="02010600000101010101" charset="-122"/>
              </a:endParaRPr>
            </a:p>
          </p:txBody>
        </p:sp>
        <p:sp>
          <p:nvSpPr>
            <p:cNvPr id="13" name="object 7"/>
            <p:cNvSpPr/>
            <p:nvPr/>
          </p:nvSpPr>
          <p:spPr>
            <a:xfrm>
              <a:off x="8676" y="2182"/>
              <a:ext cx="528" cy="43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8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" name="textbox 9"/>
            <p:cNvSpPr/>
            <p:nvPr/>
          </p:nvSpPr>
          <p:spPr>
            <a:xfrm>
              <a:off x="701665" y="241623"/>
              <a:ext cx="3273425" cy="4711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</a:t>
              </a:r>
              <a:r>
                <a:rPr sz="3200" spc="-2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综合影响</a:t>
              </a: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力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概述</a:t>
              </a:r>
              <a:endParaRPr lang="en-US" altLang="en-US" sz="3200" dirty="0"/>
            </a:p>
          </p:txBody>
        </p:sp>
        <p:pic>
          <p:nvPicPr>
            <p:cNvPr id="10" name="picture 10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sp>
        <p:nvSpPr>
          <p:cNvPr id="11" name="textbox 11"/>
          <p:cNvSpPr/>
          <p:nvPr/>
        </p:nvSpPr>
        <p:spPr>
          <a:xfrm>
            <a:off x="1198880" y="914400"/>
            <a:ext cx="5361305" cy="27514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12700" algn="just" rtl="0" eaLnBrk="0">
              <a:lnSpc>
                <a:spcPct val="150000"/>
              </a:lnSpc>
            </a:pP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省级政务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微博共</a:t>
            </a:r>
            <a:r>
              <a:rPr lang="en-US" sz="16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个，根据监测数据统计结</a:t>
            </a:r>
            <a:r>
              <a:rPr sz="1600" spc="2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果</a:t>
            </a:r>
            <a:r>
              <a:rPr lang="zh-CN" sz="1600" spc="2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显示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综合影响力指数得分在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至1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00之间的微博数量较多</a:t>
            </a:r>
            <a:r>
              <a:rPr sz="160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sz="160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有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微博综合</a:t>
            </a:r>
            <a:r>
              <a:rPr 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得分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以下。</a:t>
            </a:r>
            <a:r>
              <a:rPr 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其中，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上海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排名第一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，综合得分为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1247.49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四川发布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吉林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发布</a:t>
            </a:r>
            <a:r>
              <a:rPr lang="en-US" altLang="zh-CN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分列第二、第三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，综合得分分别为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1222.13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1084.78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1600" spc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28141" y="1228140"/>
            <a:ext cx="110413" cy="109296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01890" y="1289672"/>
            <a:ext cx="249656" cy="259803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454584" y="4480331"/>
            <a:ext cx="103377" cy="98348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242735" y="4535703"/>
            <a:ext cx="233756" cy="233755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737781" y="1302105"/>
            <a:ext cx="217093" cy="224091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276340" y="4546891"/>
            <a:ext cx="203276" cy="201612"/>
          </a:xfrm>
          <a:prstGeom prst="rect">
            <a:avLst/>
          </a:prstGeom>
        </p:spPr>
      </p:pic>
      <p:sp>
        <p:nvSpPr>
          <p:cNvPr id="59" name="textbox 11"/>
          <p:cNvSpPr/>
          <p:nvPr/>
        </p:nvSpPr>
        <p:spPr>
          <a:xfrm>
            <a:off x="6754495" y="4487545"/>
            <a:ext cx="4752975" cy="1501775"/>
          </a:xfrm>
          <a:prstGeom prst="rect">
            <a:avLst/>
          </a:prstGeom>
        </p:spPr>
        <p:txBody>
          <a:bodyPr vert="horz" wrap="square" lIns="0" tIns="0" rIns="0" bIns="0">
            <a:noAutofit/>
          </a:bodyPr>
          <a:lstStyle/>
          <a:p>
            <a:pPr lvl="0" algn="l" eaLnBrk="0">
              <a:lnSpc>
                <a:spcPct val="150000"/>
              </a:lnSpc>
              <a:buClrTx/>
              <a:buSzTx/>
              <a:buFontTx/>
            </a:pP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2026年8月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，省级政务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微博</a:t>
            </a:r>
            <a:r>
              <a:rPr lang="en-US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平均原创率为90.87%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其中，</a:t>
            </a:r>
            <a:r>
              <a:rPr lang="en-US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14个省级微博原创率高达100%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；9个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省级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微博原创率在95%至100%之间；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省级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微博原创率低于50%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4" name="图表 3"/>
          <p:cNvGraphicFramePr/>
          <p:nvPr/>
        </p:nvGraphicFramePr>
        <p:xfrm>
          <a:off x="6935470" y="1304290"/>
          <a:ext cx="4572000" cy="2792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5" name="图表 4"/>
          <p:cNvGraphicFramePr/>
          <p:nvPr/>
        </p:nvGraphicFramePr>
        <p:xfrm>
          <a:off x="1198880" y="363347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D9ECFE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indent="702945" algn="l" rtl="0" eaLnBrk="0">
              <a:lnSpc>
                <a:spcPts val="4225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320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省级政务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</a:t>
            </a:r>
            <a:r>
              <a:rPr sz="3200" spc="-5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博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综合影响力top15</a:t>
            </a:r>
            <a:r>
              <a:rPr sz="32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</a:t>
            </a:r>
            <a:endParaRPr lang="en-US" altLang="en-US" sz="3200" dirty="0"/>
          </a:p>
        </p:txBody>
      </p:sp>
      <p:pic>
        <p:nvPicPr>
          <p:cNvPr id="59" name="picture 59" descr="E:\资质\星鸟测评logo.png星鸟测评logo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graphicFrame>
        <p:nvGraphicFramePr>
          <p:cNvPr id="10" name="表格 9"/>
          <p:cNvGraphicFramePr/>
          <p:nvPr>
            <p:custDataLst>
              <p:tags r:id="rId4"/>
            </p:custDataLst>
          </p:nvPr>
        </p:nvGraphicFramePr>
        <p:xfrm>
          <a:off x="1019810" y="1143000"/>
          <a:ext cx="10152380" cy="4697730"/>
        </p:xfrm>
        <a:graphic>
          <a:graphicData uri="http://schemas.openxmlformats.org/drawingml/2006/table">
            <a:tbl>
              <a:tblPr firstRow="1" bandRow="1">
                <a:tableStyleId>{A54346D1-3658-4338-A1C7-7CB307C7CAEF}</a:tableStyleId>
              </a:tblPr>
              <a:tblGrid>
                <a:gridCol w="750570"/>
                <a:gridCol w="2188845"/>
                <a:gridCol w="1104900"/>
                <a:gridCol w="969010"/>
                <a:gridCol w="969645"/>
                <a:gridCol w="969645"/>
                <a:gridCol w="969010"/>
                <a:gridCol w="1115695"/>
                <a:gridCol w="1115060"/>
              </a:tblGrid>
              <a:tr h="320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微博名称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综合得分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粉丝数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净增数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原创率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平均被转发率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平均被评论率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点赞数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</a:tr>
              <a:tr h="2914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</a:t>
                      </a:r>
                      <a:endParaRPr lang="en-US" alt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  <a:ea typeface="宋体" panose="02010600030101010101" pitchFamily="2" charset="-122"/>
                        </a:rPr>
                        <a:t>上海发布</a:t>
                      </a:r>
                      <a:endParaRPr lang="zh-CN" sz="1000" b="1">
                        <a:ln>
                          <a:noFill/>
                        </a:ln>
                        <a:solidFill>
                          <a:srgbClr val="004A7E"/>
                        </a:solidFill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1247.49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9685000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366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99.73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94.26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67.49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27875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四川发布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1222.13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6564000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473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81.82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48.63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39670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吉林发布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1084.78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2051000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578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24.57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24.91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13367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浙江发布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956.02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2422000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56.34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31.6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327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云南发布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906.28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5187000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391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97.44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49.62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14.07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419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北京发布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899.17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10199000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99.54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58.9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41.55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河北省人民政府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830.71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453000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94.92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92.37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13.14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甘肃发布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827.64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2943000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427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53.63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41.69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2.11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9351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广东发布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813.02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3359000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166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52.41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32.53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507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天津发布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809.9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2682000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618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99.84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11.33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11.97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河南政府网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776.39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319000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534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27.15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4.49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393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73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陕西发布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758.38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1541000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445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92.13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18.2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9.89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安徽省人民政府网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738.82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351000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304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98.36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45.07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6.58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21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青海发布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713.84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904000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193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8.29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89.12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4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江西发布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711.41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907000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273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99.63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13.92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13.19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205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838835" y="1377950"/>
          <a:ext cx="10533380" cy="3676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2700000" algn="tl" rotWithShape="0">
                    <a:prstClr val="black">
                      <a:alpha val="45000"/>
                    </a:prstClr>
                  </a:outerShdw>
                </a:effectLst>
                <a:tableStyleId>{A54346D1-3658-4338-A1C7-7CB307C7CAEF}</a:tableStyleId>
              </a:tblPr>
              <a:tblGrid>
                <a:gridCol w="1101090"/>
                <a:gridCol w="1948815"/>
                <a:gridCol w="1258570"/>
                <a:gridCol w="892810"/>
                <a:gridCol w="958215"/>
                <a:gridCol w="1005205"/>
                <a:gridCol w="892810"/>
                <a:gridCol w="1206500"/>
                <a:gridCol w="1269365"/>
              </a:tblGrid>
              <a:tr h="3676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</a:t>
                      </a:r>
                      <a:endParaRPr lang="en-US" altLang="en-US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 w="28575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上海发布</a:t>
                      </a:r>
                      <a:endParaRPr lang="zh-CN" altLang="en-US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1247.49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9685000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366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99.73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94.26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67.49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27875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12700" marB="14605" vert="horz" anchor="ctr" anchorCtr="0">
                    <a:lnL>
                      <a:noFill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</a:tr>
            </a:tbl>
          </a:graphicData>
        </a:graphic>
      </p:graphicFrame>
      <p:sp>
        <p:nvSpPr>
          <p:cNvPr id="2" name="textbox 63"/>
          <p:cNvSpPr/>
          <p:nvPr/>
        </p:nvSpPr>
        <p:spPr>
          <a:xfrm>
            <a:off x="1019810" y="5840730"/>
            <a:ext cx="10137775" cy="86487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150000"/>
              </a:lnSpc>
            </a:pP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说明：</a:t>
            </a:r>
            <a:r>
              <a:rPr sz="900" b="1" u="sng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综合得分</a:t>
            </a:r>
            <a:r>
              <a:rPr sz="900" b="1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b="1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b="1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活跃度</a:t>
            </a:r>
            <a:r>
              <a:rPr sz="900" b="1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</a:t>
            </a:r>
            <a:r>
              <a:rPr sz="900" b="1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传播度</a:t>
            </a:r>
            <a:r>
              <a:rPr sz="900" b="1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b="1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</a:t>
            </a:r>
            <a:r>
              <a:rPr sz="900" b="1" spc="6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9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50000"/>
              </a:lnSpc>
              <a:spcBef>
                <a:spcPts val="5"/>
              </a:spcBef>
            </a:pP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活跃度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发博数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原创微博数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；平均被转发率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转发数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发布数；平均被评论率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评论数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9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sz="900" spc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50000"/>
              </a:lnSpc>
              <a:spcBef>
                <a:spcPts val="5"/>
              </a:spcBef>
            </a:pP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传播度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原创转发数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原创评论数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</a:t>
            </a:r>
            <a:r>
              <a:rPr sz="90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赞</a:t>
            </a:r>
            <a:r>
              <a:rPr sz="9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数+1)</a:t>
            </a:r>
            <a:endParaRPr lang="en-US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99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0" name="textbox 100"/>
            <p:cNvSpPr/>
            <p:nvPr/>
          </p:nvSpPr>
          <p:spPr>
            <a:xfrm>
              <a:off x="698500" y="241935"/>
              <a:ext cx="4775200" cy="47117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3.</a:t>
              </a:r>
              <a:r>
                <a:rPr sz="3200" spc="-2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严重表述不规</a:t>
              </a:r>
              <a:r>
                <a:rPr sz="3200" spc="-5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范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问题</a:t>
              </a:r>
              <a:endParaRPr lang="en-US" altLang="en-US" sz="3200" dirty="0"/>
            </a:p>
          </p:txBody>
        </p:sp>
        <p:pic>
          <p:nvPicPr>
            <p:cNvPr id="101" name="picture 101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sp>
        <p:nvSpPr>
          <p:cNvPr id="103" name="textbox 103"/>
          <p:cNvSpPr/>
          <p:nvPr/>
        </p:nvSpPr>
        <p:spPr>
          <a:xfrm>
            <a:off x="720090" y="1189990"/>
            <a:ext cx="10922000" cy="10775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indent="406400" algn="just" rtl="0" eaLnBrk="0" fontAlgn="auto" hangingPunct="0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zh-CN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当月有</a:t>
            </a:r>
            <a:r>
              <a:rPr lang="en-US" altLang="zh-CN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个省级微博存在</a:t>
            </a:r>
            <a:r>
              <a:rPr lang="en-US" altLang="zh-CN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600" b="1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处严重表述不规范问题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分别是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安徽省人民政府网、吉林发布、陕西发布、上海发布、天津发布、西藏自治区人民政府、重庆市政府网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出现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严重表述错误问题主要集中在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政治类表述不规范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口号错误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文化旅游局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贯彻党落实中央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”、</a:t>
            </a:r>
            <a:r>
              <a:rPr lang="en-US" alt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省市场监督管理厅</a:t>
            </a:r>
            <a:r>
              <a:rPr lang="en-US" alt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总书记</a:t>
            </a:r>
            <a:r>
              <a:rPr lang="en-US" alt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</a:t>
            </a:r>
            <a:r>
              <a:rPr sz="16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600" spc="4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9" name="pictur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10" name="pictur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graphicFrame>
        <p:nvGraphicFramePr>
          <p:cNvPr id="6" name="图表 5"/>
          <p:cNvGraphicFramePr/>
          <p:nvPr/>
        </p:nvGraphicFramePr>
        <p:xfrm>
          <a:off x="720090" y="2543175"/>
          <a:ext cx="5069205" cy="3923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3" name="图表 2"/>
          <p:cNvGraphicFramePr/>
          <p:nvPr/>
        </p:nvGraphicFramePr>
        <p:xfrm>
          <a:off x="6235065" y="2543175"/>
          <a:ext cx="5237480" cy="3773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125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6" name="textbox 126"/>
            <p:cNvSpPr/>
            <p:nvPr/>
          </p:nvSpPr>
          <p:spPr>
            <a:xfrm>
              <a:off x="674801" y="239994"/>
              <a:ext cx="2210435" cy="47434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2000"/>
                </a:lnSpc>
              </a:pP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4</a:t>
              </a:r>
              <a:r>
                <a:rPr sz="3200" spc="-25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.</a:t>
              </a:r>
              <a:r>
                <a:rPr sz="3200" spc="-2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热点文章</a:t>
              </a:r>
              <a:endParaRPr lang="en-US" altLang="en-US" sz="3200" dirty="0"/>
            </a:p>
          </p:txBody>
        </p:sp>
        <p:pic>
          <p:nvPicPr>
            <p:cNvPr id="127" name="picture 127" descr="E:\资质\星鸟测评logo.png星鸟测评logo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141" name="picture 1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42" name="picture 1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664210" y="1191895"/>
            <a:ext cx="1086358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R="5080" indent="406400" algn="just" fontAlgn="auto">
              <a:lnSpc>
                <a:spcPct val="150000"/>
              </a:lnSpc>
              <a:spcBef>
                <a:spcPts val="100"/>
              </a:spcBef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当月有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省级微博发布点赞数超过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千的文章共</a:t>
            </a:r>
            <a:r>
              <a:rPr 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其中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上海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热门文章数最多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篇，占比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77.7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%）。网民重点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关注知识科普、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时事新闻等信息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6" name="表格 5"/>
          <p:cNvGraphicFramePr/>
          <p:nvPr/>
        </p:nvGraphicFramePr>
        <p:xfrm>
          <a:off x="720408" y="2220595"/>
          <a:ext cx="6315075" cy="4356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9575"/>
                <a:gridCol w="1199515"/>
                <a:gridCol w="3401060"/>
                <a:gridCol w="661035"/>
                <a:gridCol w="643890"/>
              </a:tblGrid>
              <a:tr h="39600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当月点赞数</a:t>
                      </a:r>
                      <a:r>
                        <a:rPr lang="en-US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1K</a:t>
                      </a:r>
                      <a:r>
                        <a:rPr lang="zh-CN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+热门文章top</a:t>
                      </a:r>
                      <a:r>
                        <a:rPr lang="en-US" altLang="zh-CN" sz="11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lang="en-US" altLang="zh-CN" sz="11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marB="0" vert="horz" anchor="ctr" anchorCtr="1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60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微博名称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文章标题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点赞数↓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评论数</a:t>
                      </a:r>
                      <a:endParaRPr lang="zh-CN" altLang="en-US" sz="11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71755" marB="36195" vert="horz" anchor="ctr" anchorCtr="1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四川发布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【四川长宁县一升学宴突发事故致5人死亡】据长宁发布消息，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37000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3454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吉林发布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#大吉考考你#我国最长的河流是？#最近是全体教师最脆弱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4265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#上海知多少#【小调查：黄浦江上唯一的人工岛屿是？】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1437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#只有上海人才熟悉的地名#【小调查：你知道“上海中苏友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1280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#上海知多少#【小调查：老上海点心“麻球”，传统内馅是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1266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#上海知多少#【小调查：侬晓得下面哪个上海闲话词语代表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1135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#上海知多少#【小调查：侬晓得上海本帮菜“草头圈子”里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1108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#方言就是回家的路#【小调查：勒上海闲话里向，侬晓得“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1085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960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1000" b="1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上海发布</a:t>
                      </a:r>
                      <a:endParaRPr lang="zh-CN" altLang="en-US" sz="1000" b="1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#方言就是回家的路#【小调查：上海话“一塌刮子”，逛书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1066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en-US" sz="10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10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13" name="图表 12"/>
          <p:cNvGraphicFramePr/>
          <p:nvPr/>
        </p:nvGraphicFramePr>
        <p:xfrm>
          <a:off x="7387590" y="2529205"/>
          <a:ext cx="4140200" cy="366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151" name="picture 1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4411726" y="2734068"/>
            <a:ext cx="3408679" cy="19577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7000"/>
              </a:lnSpc>
            </a:pPr>
            <a:r>
              <a:rPr sz="6500" spc="160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谢谢观</a:t>
            </a:r>
            <a:r>
              <a:rPr sz="6500" spc="155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endParaRPr lang="en-US" altLang="en-US" sz="6500" dirty="0"/>
          </a:p>
          <a:p>
            <a:pPr marL="524510" indent="-224790" algn="l" rtl="0" eaLnBrk="0">
              <a:lnSpc>
                <a:spcPct val="185000"/>
              </a:lnSpc>
              <a:spcBef>
                <a:spcPts val="120"/>
              </a:spcBef>
            </a:pPr>
            <a:r>
              <a:rPr sz="1700" spc="1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</a:t>
            </a:r>
            <a:r>
              <a:rPr sz="1700" spc="2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1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</a:t>
            </a:r>
            <a:r>
              <a:rPr lang="en-US" sz="1700" spc="5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sz="1700" spc="1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sz="1700" spc="8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1700" spc="1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sz="1700" spc="7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sz="1700" spc="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</a:t>
            </a:r>
            <a:r>
              <a:rPr sz="1700" spc="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700" spc="7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960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055</a:t>
            </a:r>
            <a:r>
              <a:rPr sz="1700" spc="3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1700" dirty="0"/>
          </a:p>
        </p:txBody>
      </p:sp>
      <p:pic>
        <p:nvPicPr>
          <p:cNvPr id="153" name="picture 153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sp>
        <p:nvSpPr>
          <p:cNvPr id="154" name="rect"/>
          <p:cNvSpPr/>
          <p:nvPr/>
        </p:nvSpPr>
        <p:spPr>
          <a:xfrm>
            <a:off x="928687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5" name="rect"/>
          <p:cNvSpPr/>
          <p:nvPr/>
        </p:nvSpPr>
        <p:spPr>
          <a:xfrm>
            <a:off x="282892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422_1*a*1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年终总结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204422_1*b*2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汇报人姓名"/>
  <p:tag name="KSO_WM_UNIT_TEXT_FILL_FORE_SCHEMECOLOR_INDEX_BRIGHTNESS" val="0.25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TABLE_BEAUTIFY" val="smartTable{fa0d5781-8b55-4134-b923-e8cb37f034f9}"/>
  <p:tag name="TABLE_ENDDRAG_ORIGIN_RECT" val="799*369"/>
  <p:tag name="TABLE_ENDDRAG_RECT" val="63*83*799*369"/>
  <p:tag name="TABLE_EMPHASIZE_COLOR" val="3042485"/>
  <p:tag name="TABLE_EMPHASIZE_ROW" val="1"/>
  <p:tag name="TABLE_EMPHASIZE_ID" val="2"/>
</p:tagLst>
</file>

<file path=ppt/tags/tag4.xml><?xml version="1.0" encoding="utf-8"?>
<p:tagLst xmlns:p="http://schemas.openxmlformats.org/presentationml/2006/main">
  <p:tag name="TABLE_EMPHASIZE_UUID" val="smartTable{fa0d5781-8b55-4134-b923-e8cb37f034f9}"/>
  <p:tag name="TABLE_EMPHASIZE_TYPE" val="horizontal"/>
</p:tagLst>
</file>

<file path=ppt/tags/tag5.xml><?xml version="1.0" encoding="utf-8"?>
<p:tagLst xmlns:p="http://schemas.openxmlformats.org/presentationml/2006/main">
  <p:tag name="COMMONDATA" val="eyJoZGlkIjoiNjNkNDg2NTQxNzczMmU2NWY1YTFlMWIwYzIzZTVjMWU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1902</Words>
  <Application>WPS 演示</Application>
  <PresentationFormat/>
  <Paragraphs>448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Arial</vt:lpstr>
      <vt:lpstr>汉仪旗黑-85S</vt:lpstr>
      <vt:lpstr>黑体</vt:lpstr>
      <vt:lpstr>汉仪大隶书简</vt:lpstr>
      <vt:lpstr>汉仪中隶书简</vt:lpstr>
      <vt:lpstr>微软雅黑</vt:lpstr>
      <vt:lpstr>Helvetica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明灭会有因果</cp:lastModifiedBy>
  <cp:revision>321</cp:revision>
  <dcterms:created xsi:type="dcterms:W3CDTF">2022-01-21T00:48:00Z</dcterms:created>
  <dcterms:modified xsi:type="dcterms:W3CDTF">2026-09-09T01:26:22Z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wqlLaW5nc29mdCBQREYgdG8gV1BTIDc1</vt:lpwstr>
  </property>
  <property fmtid="{D5CDD505-2E9C-101B-9397-08002B2CF9AE}" pid="3" name="Created">
    <vt:filetime>2022-02-16T00:34:34Z</vt:filetime>
  </property>
  <property fmtid="{D5CDD505-2E9C-101B-9397-08002B2CF9AE}" pid="4" name="ICV">
    <vt:lpwstr>B4A00D44E2E746D39020AF6AEFE75692</vt:lpwstr>
  </property>
  <property fmtid="{D5CDD505-2E9C-101B-9397-08002B2CF9AE}" pid="5" name="KSOProductBuildVer">
    <vt:lpwstr>2052-12.1.0.28505</vt:lpwstr>
  </property>
</Properties>
</file>