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olors1.xml" ContentType="application/vnd.ms-office.chartcolorstyle+xml"/>
  <Override PartName="/ppt/charts/colors2.xml" ContentType="application/vnd.ms-office.chartcolorstyle+xml"/>
  <Override PartName="/ppt/charts/colors3.xml" ContentType="application/vnd.ms-office.chartcolorstyle+xml"/>
  <Override PartName="/ppt/charts/colors4.xml" ContentType="application/vnd.ms-office.chartcolorstyle+xml"/>
  <Override PartName="/ppt/charts/colors5.xml" ContentType="application/vnd.ms-office.chartcolorstyle+xml"/>
  <Override PartName="/ppt/charts/style1.xml" ContentType="application/vnd.ms-office.chartstyle+xml"/>
  <Override PartName="/ppt/charts/style2.xml" ContentType="application/vnd.ms-office.chartstyle+xml"/>
  <Override PartName="/ppt/charts/style3.xml" ContentType="application/vnd.ms-office.chartstyle+xml"/>
  <Override PartName="/ppt/charts/style4.xml" ContentType="application/vnd.ms-office.chartstyle+xml"/>
  <Override PartName="/ppt/charts/style5.xml" ContentType="application/vnd.ms-office.chartstyle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256" r:id="rId3"/>
    <p:sldId id="257" r:id="rId4"/>
    <p:sldId id="258" r:id="rId5"/>
    <p:sldId id="259" r:id="rId6"/>
    <p:sldId id="260" r:id="rId7"/>
    <p:sldId id="261" r:id="rId8"/>
  </p:sldIdLst>
  <p:sldSz cx="12192000" cy="6858000"/>
  <p:notesSz cx="6858000" cy="9144000"/>
  <p:custDataLst>
    <p:tags r:id="rId1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472C4"/>
    <a:srgbClr val="004A7E"/>
    <a:srgbClr val="EB6E1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A54346D1-3658-4338-A1C7-7CB307C7CAEF}" styleName="{5e54ee44-2122-4b89-9784-b75a85ec0aa5}">
    <a:wholeTbl>
      <a:tcTxStyle>
        <a:fontRef idx="none">
          <a:prstClr val="black"/>
        </a:fontRef>
      </a:tcTxStyle>
      <a:tcStyle>
        <a:tcBdr>
          <a:top>
            <a:ln w="38100" cmpd="sng">
              <a:solidFill>
                <a:srgbClr val="2E6CB5"/>
              </a:solidFill>
            </a:ln>
          </a:top>
          <a:bottom>
            <a:ln w="38100" cmpd="sng">
              <a:solidFill>
                <a:srgbClr val="2E6CB5"/>
              </a:solidFill>
            </a:ln>
          </a:bottom>
        </a:tcBdr>
        <a:fill>
          <a:solidFill>
            <a:srgbClr val="FFFFFF"/>
          </a:solidFill>
        </a:fill>
      </a:tcStyle>
    </a:wholeTbl>
    <a:band1H>
      <a:tcTxStyle>
        <a:fontRef idx="none">
          <a:prstClr val="black"/>
        </a:fontRef>
      </a:tcTxStyle>
      <a:tcStyle>
        <a:tcBdr/>
        <a:fill>
          <a:solidFill>
            <a:srgbClr val="C8DBF1"/>
          </a:solidFill>
        </a:fill>
      </a:tcStyle>
    </a:band1H>
    <a:band2H>
      <a:tcTxStyle>
        <a:fontRef idx="none">
          <a:prstClr val="black"/>
        </a:fontRef>
      </a:tcTxStyle>
      <a:tcStyle>
        <a:tcBdr/>
        <a:fill>
          <a:solidFill>
            <a:srgbClr val="FFFFFF"/>
          </a:solidFill>
        </a:fill>
      </a:tcStyle>
    </a:band2H>
    <a:firstRow>
      <a:tcTxStyle>
        <a:fontRef idx="none">
          <a:prstClr val="black"/>
        </a:fontRef>
      </a:tcTxStyle>
      <a:tcStyle>
        <a:tcBdr>
          <a:top>
            <a:ln w="38100" cmpd="sng">
              <a:solidFill>
                <a:srgbClr val="2E6CB5"/>
              </a:solidFill>
            </a:ln>
          </a:top>
          <a:bottom>
            <a:ln w="38100" cmpd="sng">
              <a:solidFill>
                <a:srgbClr val="2E6CB5"/>
              </a:solidFill>
            </a:ln>
          </a:bottom>
        </a:tcBdr>
        <a:fill>
          <a:solidFill>
            <a:srgbClr val="FFFFFF"/>
          </a:solidFill>
        </a:fill>
      </a:tcStyle>
    </a:firstRow>
  </a:tblStyle>
  <a:tblStyle styleId="{69012ECD-51FC-41F1-AA8D-1B2483CD663E}" styleName="浅色样式 2 - 强调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notesMaster" Target="notesMasters/notesMaster1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4" Type="http://schemas.openxmlformats.org/officeDocument/2006/relationships/tags" Target="tags/tag5.xml"/><Relationship Id="rId13" Type="http://schemas.openxmlformats.org/officeDocument/2006/relationships/tableStyles" Target="tableStyles.xml"/><Relationship Id="rId12" Type="http://schemas.openxmlformats.org/officeDocument/2006/relationships/viewProps" Target="viewProps.xml"/><Relationship Id="rId11" Type="http://schemas.openxmlformats.org/officeDocument/2006/relationships/presProps" Target="presProps.xml"/><Relationship Id="rId1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oleObject" Target="file:///E:\&#23448;&#32593;&#21457;&#25991;\26&#24180;\&#27036;&#21333;\&#37096;&#22996;&#24494;&#20449;&#33609;&#31295;.xlsx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ColorStyle" Target="colors2.xml"/><Relationship Id="rId2" Type="http://schemas.microsoft.com/office/2011/relationships/chartStyle" Target="style2.xml"/><Relationship Id="rId1" Type="http://schemas.openxmlformats.org/officeDocument/2006/relationships/oleObject" Target="file:///E:\&#23448;&#32593;&#21457;&#25991;\26&#24180;\&#27036;&#21333;\&#37096;&#22996;&#24494;&#20449;&#33609;&#31295;.xlsx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ColorStyle" Target="colors3.xml"/><Relationship Id="rId2" Type="http://schemas.microsoft.com/office/2011/relationships/chartStyle" Target="style3.xml"/><Relationship Id="rId1" Type="http://schemas.openxmlformats.org/officeDocument/2006/relationships/oleObject" Target="file:///E:\&#23448;&#32593;&#21457;&#25991;\26&#24180;\&#27036;&#21333;\&#37096;&#22996;&#24494;&#20449;&#33609;&#31295;.xlsx" TargetMode="External"/></Relationships>
</file>

<file path=ppt/charts/_rels/chart4.xml.rels><?xml version="1.0" encoding="UTF-8" standalone="yes"?>
<Relationships xmlns="http://schemas.openxmlformats.org/package/2006/relationships"><Relationship Id="rId3" Type="http://schemas.microsoft.com/office/2011/relationships/chartColorStyle" Target="colors4.xml"/><Relationship Id="rId2" Type="http://schemas.microsoft.com/office/2011/relationships/chartStyle" Target="style4.xml"/><Relationship Id="rId1" Type="http://schemas.openxmlformats.org/officeDocument/2006/relationships/oleObject" Target="file:///E:\&#23448;&#32593;&#21457;&#25991;\26&#24180;\&#27036;&#21333;\&#37096;&#22996;&#24494;&#20449;&#33609;&#31295;.xlsx" TargetMode="External"/></Relationships>
</file>

<file path=ppt/charts/_rels/chart5.xml.rels><?xml version="1.0" encoding="UTF-8" standalone="yes"?>
<Relationships xmlns="http://schemas.openxmlformats.org/package/2006/relationships"><Relationship Id="rId3" Type="http://schemas.microsoft.com/office/2011/relationships/chartColorStyle" Target="colors5.xml"/><Relationship Id="rId2" Type="http://schemas.microsoft.com/office/2011/relationships/chartStyle" Target="style5.xml"/><Relationship Id="rId1" Type="http://schemas.openxmlformats.org/officeDocument/2006/relationships/oleObject" Target="file:///E:\&#23448;&#32593;&#21457;&#25991;\26&#24180;\&#27036;&#21333;\&#37096;&#22996;&#24494;&#20449;&#33609;&#31295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省级政务微博综合影响力得分分布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rgbClr val="4472C4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</c:dPt>
          <c:dPt>
            <c:idx val="2"/>
            <c:invertIfNegative val="0"/>
            <c:bubble3D val="0"/>
            <c:spPr>
              <a:solidFill>
                <a:srgbClr val="4472C4"/>
              </a:soli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[部委微信草稿.xlsx]省级微博!$A$27:$A$30</c:f>
              <c:strCache>
                <c:ptCount val="4"/>
                <c:pt idx="0">
                  <c:v>1000-1300</c:v>
                </c:pt>
                <c:pt idx="1">
                  <c:v>500-1000</c:v>
                </c:pt>
                <c:pt idx="2">
                  <c:v>300-500</c:v>
                </c:pt>
                <c:pt idx="3">
                  <c:v>300以下</c:v>
                </c:pt>
              </c:strCache>
            </c:strRef>
          </c:cat>
          <c:val>
            <c:numRef>
              <c:f>[部委微信草稿.xlsx]省级微博!$B$27:$B$30</c:f>
              <c:numCache>
                <c:formatCode>General</c:formatCode>
                <c:ptCount val="4"/>
                <c:pt idx="0">
                  <c:v>4</c:v>
                </c:pt>
                <c:pt idx="1">
                  <c:v>14</c:v>
                </c:pt>
                <c:pt idx="2">
                  <c:v>8</c:v>
                </c:pt>
                <c:pt idx="3">
                  <c:v>4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82"/>
        <c:overlap val="0"/>
        <c:axId val="939970207"/>
        <c:axId val="81502989"/>
      </c:barChart>
      <c:catAx>
        <c:axId val="939970207"/>
        <c:scaling>
          <c:orientation val="minMax"/>
        </c:scaling>
        <c:delete val="0"/>
        <c:axPos val="l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81502989"/>
        <c:crosses val="autoZero"/>
        <c:auto val="1"/>
        <c:lblAlgn val="ctr"/>
        <c:lblOffset val="100"/>
        <c:noMultiLvlLbl val="0"/>
      </c:catAx>
      <c:valAx>
        <c:axId val="8150298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93997020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9ef09c0d-b6a4-46fe-8cad-542964b5af1a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t> </a:t>
            </a:r>
            <a:r>
              <a:rPr b="1"/>
              <a:t>当月政务微博文章原创率分布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pieChart>
        <c:varyColors val="1"/>
        <c:ser>
          <c:idx val="0"/>
          <c:order val="0"/>
          <c:tx>
            <c:strRef>
              <c:f>[部委微信草稿.xlsx]省级微博!$B$38</c:f>
              <c:strCache>
                <c:ptCount val="1"/>
                <c:pt idx="0">
                  <c:v/>
                </c:pt>
              </c:strCache>
            </c:strRef>
          </c:tx>
          <c:spPr/>
          <c:explosion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[部委微信草稿.xlsx]省级微博!$A$39:$A$43</c:f>
              <c:strCache>
                <c:ptCount val="5"/>
                <c:pt idx="0" c:formatCode="0%">
                  <c:v>100%</c:v>
                </c:pt>
                <c:pt idx="1">
                  <c:v>95%-100%</c:v>
                </c:pt>
                <c:pt idx="2">
                  <c:v>90%-95%</c:v>
                </c:pt>
                <c:pt idx="3">
                  <c:v>50%-90%</c:v>
                </c:pt>
                <c:pt idx="4" c:formatCode="0%">
                  <c:v>50%以下</c:v>
                </c:pt>
              </c:strCache>
            </c:strRef>
          </c:cat>
          <c:val>
            <c:numRef>
              <c:f>[部委微信草稿.xlsx]省级微博!$B$39:$B$43</c:f>
              <c:numCache>
                <c:formatCode>General</c:formatCode>
                <c:ptCount val="5"/>
                <c:pt idx="0">
                  <c:v>16</c:v>
                </c:pt>
                <c:pt idx="1">
                  <c:v>7</c:v>
                </c:pt>
                <c:pt idx="2">
                  <c:v>1</c:v>
                </c:pt>
                <c:pt idx="3">
                  <c:v>2</c:v>
                </c:pt>
                <c:pt idx="4">
                  <c:v>4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/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b66f3cb7-958b-4b49-b228-431a492f6e2e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各省微博严重表述不规范分布情况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rgbClr val="4472C4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[部委微信草稿.xlsx]Sheet8!$A$7:$A$11</c:f>
              <c:strCache>
                <c:ptCount val="5"/>
                <c:pt idx="0">
                  <c:v>安徽省人民政府网</c:v>
                </c:pt>
                <c:pt idx="1">
                  <c:v>西藏自治区人民政府</c:v>
                </c:pt>
                <c:pt idx="2">
                  <c:v>河南政府网</c:v>
                </c:pt>
                <c:pt idx="3">
                  <c:v>陕西发布</c:v>
                </c:pt>
                <c:pt idx="4">
                  <c:v>天津发布</c:v>
                </c:pt>
              </c:strCache>
            </c:strRef>
          </c:cat>
          <c:val>
            <c:numRef>
              <c:f>[部委微信草稿.xlsx]Sheet8!$B$7:$B$11</c:f>
              <c:numCache>
                <c:formatCode>General</c:formatCode>
                <c:ptCount val="5"/>
                <c:pt idx="0">
                  <c:v>7</c:v>
                </c:pt>
                <c:pt idx="1">
                  <c:v>2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82"/>
        <c:overlap val="0"/>
        <c:axId val="535922476"/>
        <c:axId val="23888995"/>
      </c:barChart>
      <c:catAx>
        <c:axId val="535922476"/>
        <c:scaling>
          <c:orientation val="minMax"/>
        </c:scaling>
        <c:delete val="0"/>
        <c:axPos val="l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23888995"/>
        <c:crosses val="autoZero"/>
        <c:auto val="1"/>
        <c:lblAlgn val="ctr"/>
        <c:lblOffset val="100"/>
        <c:noMultiLvlLbl val="0"/>
      </c:catAx>
      <c:valAx>
        <c:axId val="2388899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53592247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ff7d23d4-ca26-43aa-8891-9af4c0f8137d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当月严重表述不规范典型错误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0443743937924345"/>
          <c:y val="0.16593739481656"/>
          <c:w val="0.541100872938894"/>
          <c:h val="0.75109390777516"/>
        </c:manualLayout>
      </c:layout>
      <c:pieChart>
        <c:varyColors val="1"/>
        <c:ser>
          <c:idx val="0"/>
          <c:order val="0"/>
          <c:spPr/>
          <c:explosion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[部委微信草稿.xlsx]Sheet8!$A$27:$A$32</c:f>
              <c:strCache>
                <c:ptCount val="6"/>
                <c:pt idx="0">
                  <c:v>习近平总书记重要讲话指示精神</c:v>
                </c:pt>
                <c:pt idx="1">
                  <c:v>林业草原局</c:v>
                </c:pt>
                <c:pt idx="2">
                  <c:v>重要讲话指示精神</c:v>
                </c:pt>
                <c:pt idx="3">
                  <c:v>不忘初心牢记使命</c:v>
                </c:pt>
                <c:pt idx="4">
                  <c:v>贯通落实</c:v>
                </c:pt>
                <c:pt idx="5">
                  <c:v>习近平总书记的重要指示批示精神</c:v>
                </c:pt>
              </c:strCache>
            </c:strRef>
          </c:cat>
          <c:val>
            <c:numRef>
              <c:f>[部委微信草稿.xlsx]Sheet8!$B$27:$B$32</c:f>
              <c:numCache>
                <c:formatCode>General</c:formatCode>
                <c:ptCount val="6"/>
                <c:pt idx="0">
                  <c:v>5</c:v>
                </c:pt>
                <c:pt idx="1">
                  <c:v>2</c:v>
                </c:pt>
                <c:pt idx="2">
                  <c:v>2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35429262394196"/>
          <c:y val="0.150281138183677"/>
          <c:w val="0.336638452237001"/>
          <c:h val="0.806440620207872"/>
        </c:manualLayout>
      </c:layout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1a052324-7a8d-4de3-8367-ddb983d4dfdd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各省微博热门文章超1k+分布情况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4472C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[部委微信草稿.xlsx]Sheet8!$B$66:$B$68</c:f>
              <c:strCache>
                <c:ptCount val="3"/>
                <c:pt idx="0">
                  <c:v>上海发布</c:v>
                </c:pt>
                <c:pt idx="1">
                  <c:v>吉林发布</c:v>
                </c:pt>
                <c:pt idx="2">
                  <c:v>青海发布</c:v>
                </c:pt>
              </c:strCache>
            </c:strRef>
          </c:cat>
          <c:val>
            <c:numRef>
              <c:f>[部委微信草稿.xlsx]Sheet8!$C$66:$C$68</c:f>
              <c:numCache>
                <c:formatCode>General</c:formatCode>
                <c:ptCount val="3"/>
                <c:pt idx="0">
                  <c:v>14</c:v>
                </c:pt>
                <c:pt idx="1">
                  <c:v>1</c:v>
                </c:pt>
                <c:pt idx="2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79193900"/>
        <c:axId val="545439277"/>
      </c:barChart>
      <c:catAx>
        <c:axId val="179193900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545439277"/>
        <c:crosses val="autoZero"/>
        <c:auto val="1"/>
        <c:lblAlgn val="ctr"/>
        <c:lblOffset val="100"/>
        <c:noMultiLvlLbl val="0"/>
      </c:catAx>
      <c:valAx>
        <c:axId val="545439277"/>
        <c:scaling>
          <c:orientation val="minMax"/>
          <c:max val="15"/>
          <c:min val="0"/>
        </c:scaling>
        <c:delete val="0"/>
        <c:axPos val="l"/>
        <c:numFmt formatCode="@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179193900"/>
        <c:crosses val="autoZero"/>
        <c:crossBetween val="between"/>
        <c:majorUnit val="5"/>
        <c:minorUnit val="2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ff92d4e2-7fdb-4889-8886-72010afa9b80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5.png"/><Relationship Id="rId6" Type="http://schemas.openxmlformats.org/officeDocument/2006/relationships/image" Target="../media/image4.png"/><Relationship Id="rId5" Type="http://schemas.openxmlformats.org/officeDocument/2006/relationships/tags" Target="../tags/tag2.xml"/><Relationship Id="rId4" Type="http://schemas.openxmlformats.org/officeDocument/2006/relationships/tags" Target="../tags/tag1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image" Target="../media/image11.png"/><Relationship Id="rId8" Type="http://schemas.openxmlformats.org/officeDocument/2006/relationships/image" Target="../media/image10.png"/><Relationship Id="rId7" Type="http://schemas.openxmlformats.org/officeDocument/2006/relationships/image" Target="../media/image9.png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3.png"/><Relationship Id="rId2" Type="http://schemas.openxmlformats.org/officeDocument/2006/relationships/chart" Target="../charts/chart2.xml"/><Relationship Id="rId12" Type="http://schemas.openxmlformats.org/officeDocument/2006/relationships/slideLayout" Target="../slideLayouts/slideLayout1.xml"/><Relationship Id="rId11" Type="http://schemas.openxmlformats.org/officeDocument/2006/relationships/image" Target="../media/image13.png"/><Relationship Id="rId10" Type="http://schemas.openxmlformats.org/officeDocument/2006/relationships/image" Target="../media/image12.png"/><Relationship Id="rId1" Type="http://schemas.openxmlformats.org/officeDocument/2006/relationships/chart" Target="../charts/chart1.xml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3.png"/><Relationship Id="rId2" Type="http://schemas.openxmlformats.org/officeDocument/2006/relationships/chart" Target="../charts/chart4.xml"/><Relationship Id="rId1" Type="http://schemas.openxmlformats.org/officeDocument/2006/relationships/chart" Target="../charts/chart3.xml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7.png"/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chart" Target="../charts/chart5.xml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1397507"/>
            <a:ext cx="2049779" cy="406450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0143744" y="1397507"/>
            <a:ext cx="2048255" cy="4064508"/>
          </a:xfrm>
          <a:prstGeom prst="rect">
            <a:avLst/>
          </a:prstGeom>
        </p:spPr>
      </p:pic>
      <p:pic>
        <p:nvPicPr>
          <p:cNvPr id="7" name="picture 6" descr="E:\资质\星鸟测评logo.png星鸟测评logo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21600000">
            <a:off x="10527792" y="164083"/>
            <a:ext cx="1548383" cy="467360"/>
          </a:xfrm>
          <a:prstGeom prst="rect">
            <a:avLst/>
          </a:prstGeom>
        </p:spPr>
      </p:pic>
      <p:sp>
        <p:nvSpPr>
          <p:cNvPr id="8" name="textbox 7"/>
          <p:cNvSpPr/>
          <p:nvPr/>
        </p:nvSpPr>
        <p:spPr>
          <a:xfrm>
            <a:off x="83344" y="2017795"/>
            <a:ext cx="528955" cy="21907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lang="en-US" altLang="en-US" sz="100" dirty="0"/>
          </a:p>
          <a:p>
            <a:pPr indent="12700" algn="l" rtl="0" eaLnBrk="0">
              <a:lnSpc>
                <a:spcPct val="85000"/>
              </a:lnSpc>
            </a:pPr>
            <a:r>
              <a:rPr sz="1500" spc="16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202</a:t>
            </a:r>
            <a:r>
              <a:rPr sz="1500" spc="14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</a:t>
            </a:r>
            <a:endParaRPr lang="en-US" altLang="en-US" sz="1500" dirty="0"/>
          </a:p>
        </p:txBody>
      </p:sp>
      <p:sp>
        <p:nvSpPr>
          <p:cNvPr id="11" name="Title 1" descr="7b0a20202020227461726765744d6f64756c65223a202270726f636573734f6e6c696e65466f6e7473220a7d0a"/>
          <p:cNvSpPr>
            <a:spLocks noGrp="1"/>
          </p:cNvSpPr>
          <p:nvPr>
            <p:custDataLst>
              <p:tags r:id="rId4"/>
            </p:custDataLst>
          </p:nvPr>
        </p:nvSpPr>
        <p:spPr>
          <a:xfrm>
            <a:off x="3178810" y="2237105"/>
            <a:ext cx="6350000" cy="1779905"/>
          </a:xfrm>
          <a:prstGeom prst="rect">
            <a:avLst/>
          </a:prstGeom>
        </p:spPr>
        <p:txBody>
          <a:bodyPr vert="horz" wrap="square" lIns="90170" tIns="0" rIns="90170" bIns="0" rtlCol="0" anchor="b" anchorCtr="0">
            <a:noAutofit/>
          </a:bodyPr>
          <a:lstStyle>
            <a:lvl1pPr algn="dist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lang="zh-CN" altLang="en-US" sz="7200" b="0" u="none" strike="noStrike" kern="1200" cap="none" spc="7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汉仪旗黑-85S" panose="00020600040101010101" pitchFamily="18" charset="-122"/>
                <a:cs typeface="+mj-cs"/>
              </a:defRPr>
            </a:lvl1pPr>
          </a:lstStyle>
          <a:p>
            <a:pPr algn="ctr"/>
            <a:r>
              <a:rPr lang="zh-CN" altLang="en-US" sz="5900" b="1">
                <a:solidFill>
                  <a:schemeClr val="tx1">
                    <a:lumMod val="85000"/>
                    <a:lumOff val="15000"/>
                  </a:schemeClr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中隶书简" panose="02010600000101010101" charset="-122"/>
              </a:rPr>
              <a:t>省级政务新媒体 影响力月榜</a:t>
            </a:r>
            <a:endParaRPr lang="zh-CN" altLang="en-US" sz="5900" b="1">
              <a:solidFill>
                <a:schemeClr val="tx1">
                  <a:lumMod val="85000"/>
                  <a:lumOff val="15000"/>
                </a:schemeClr>
              </a:solidFill>
              <a:latin typeface="汉仪大隶书简" panose="02010600000101010101" charset="-122"/>
              <a:ea typeface="汉仪大隶书简" panose="02010600000101010101" charset="-122"/>
              <a:cs typeface="汉仪大隶书简" panose="02010600000101010101" charset="-122"/>
              <a:sym typeface="汉仪中隶书简" panose="02010600000101010101" charset="-122"/>
            </a:endParaRPr>
          </a:p>
        </p:txBody>
      </p:sp>
      <p:sp>
        <p:nvSpPr>
          <p:cNvPr id="12" name="文本占位符 7"/>
          <p:cNvSpPr>
            <a:spLocks noGrp="1"/>
          </p:cNvSpPr>
          <p:nvPr>
            <p:custDataLst>
              <p:tags r:id="rId5"/>
            </p:custDataLst>
          </p:nvPr>
        </p:nvSpPr>
        <p:spPr>
          <a:xfrm>
            <a:off x="3432175" y="4486910"/>
            <a:ext cx="5842635" cy="873760"/>
          </a:xfrm>
          <a:prstGeom prst="rect">
            <a:avLst/>
          </a:prstGeom>
        </p:spPr>
        <p:txBody>
          <a:bodyPr vert="horz" wrap="square" lIns="90170" tIns="46990" rIns="90170" bIns="46990" rtlCol="0">
            <a:normAutofit/>
          </a:bodyPr>
          <a:lstStyle>
            <a:lvl1pPr marL="0" indent="0" algn="dist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榜单日期：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2026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年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6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月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1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日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-2026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年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6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月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30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日</a:t>
            </a:r>
            <a:endParaRPr lang="zh-CN" altLang="en-US" sz="2000" b="1">
              <a:solidFill>
                <a:schemeClr val="accent2"/>
              </a:solidFill>
              <a:latin typeface="汉仪大隶书简" panose="02010600000101010101" charset="-122"/>
              <a:ea typeface="汉仪大隶书简" panose="02010600000101010101" charset="-122"/>
              <a:cs typeface="汉仪大隶书简" panose="02010600000101010101" charset="-122"/>
              <a:sym typeface="汉仪大隶书简" panose="02010600000101010101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5368290" y="1226185"/>
            <a:ext cx="1662430" cy="650240"/>
            <a:chOff x="8455" y="1887"/>
            <a:chExt cx="2618" cy="1024"/>
          </a:xfrm>
        </p:grpSpPr>
        <p:sp>
          <p:nvSpPr>
            <p:cNvPr id="9" name="object 5"/>
            <p:cNvSpPr/>
            <p:nvPr/>
          </p:nvSpPr>
          <p:spPr>
            <a:xfrm>
              <a:off x="8455" y="1887"/>
              <a:ext cx="2357" cy="1024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p/>
          </p:txBody>
        </p:sp>
        <p:sp>
          <p:nvSpPr>
            <p:cNvPr id="10" name="object 6"/>
            <p:cNvSpPr txBox="1"/>
            <p:nvPr/>
          </p:nvSpPr>
          <p:spPr>
            <a:xfrm>
              <a:off x="9463" y="2041"/>
              <a:ext cx="1610" cy="698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2800" spc="340" dirty="0">
                  <a:solidFill>
                    <a:srgbClr val="FFFFFF"/>
                  </a:solidFill>
                  <a:latin typeface="汉仪大隶书简" panose="02010600000101010101" charset="-122"/>
                  <a:ea typeface="汉仪大隶书简" panose="02010600000101010101" charset="-122"/>
                  <a:cs typeface="宋体" panose="02010600030101010101" pitchFamily="2" charset="-122"/>
                  <a:sym typeface="汉仪大隶书简" panose="02010600000101010101" charset="-122"/>
                </a:rPr>
                <a:t>微</a:t>
              </a:r>
              <a:r>
                <a:rPr lang="zh-CN" sz="2800" spc="340" dirty="0">
                  <a:solidFill>
                    <a:srgbClr val="FFFFFF"/>
                  </a:solidFill>
                  <a:latin typeface="汉仪大隶书简" panose="02010600000101010101" charset="-122"/>
                  <a:ea typeface="汉仪大隶书简" panose="02010600000101010101" charset="-122"/>
                  <a:cs typeface="宋体" panose="02010600030101010101" pitchFamily="2" charset="-122"/>
                  <a:sym typeface="汉仪大隶书简" panose="02010600000101010101" charset="-122"/>
                </a:rPr>
                <a:t>博</a:t>
              </a:r>
              <a:endParaRPr lang="zh-CN" sz="2800" spc="340" dirty="0">
                <a:solidFill>
                  <a:srgbClr val="FFFFFF"/>
                </a:solidFill>
                <a:latin typeface="汉仪大隶书简" panose="02010600000101010101" charset="-122"/>
                <a:ea typeface="汉仪大隶书简" panose="02010600000101010101" charset="-122"/>
                <a:cs typeface="宋体" panose="02010600030101010101" pitchFamily="2" charset="-122"/>
                <a:sym typeface="汉仪大隶书简" panose="02010600000101010101" charset="-122"/>
              </a:endParaRPr>
            </a:p>
          </p:txBody>
        </p:sp>
        <p:sp>
          <p:nvSpPr>
            <p:cNvPr id="13" name="object 7"/>
            <p:cNvSpPr/>
            <p:nvPr/>
          </p:nvSpPr>
          <p:spPr>
            <a:xfrm>
              <a:off x="8676" y="2182"/>
              <a:ext cx="528" cy="432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p/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8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9" name="textbox 9"/>
            <p:cNvSpPr/>
            <p:nvPr/>
          </p:nvSpPr>
          <p:spPr>
            <a:xfrm>
              <a:off x="701665" y="241623"/>
              <a:ext cx="3273425" cy="471169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92000"/>
                </a:lnSpc>
              </a:pPr>
              <a:endParaRPr lang="en-US" altLang="en-US" sz="100" dirty="0"/>
            </a:p>
            <a:p>
              <a:pPr indent="12700" algn="l" rtl="0" eaLnBrk="0">
                <a:lnSpc>
                  <a:spcPct val="91000"/>
                </a:lnSpc>
              </a:pPr>
              <a:r>
                <a:rPr sz="3200" spc="-1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1.</a:t>
              </a:r>
              <a:r>
                <a:rPr sz="3200" spc="-27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3200" spc="-2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综合影响</a:t>
              </a:r>
              <a:r>
                <a:rPr sz="3200" spc="-1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力</a:t>
              </a:r>
              <a:r>
                <a:rPr sz="3200" spc="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概述</a:t>
              </a:r>
              <a:endParaRPr lang="en-US" altLang="en-US" sz="3200" dirty="0"/>
            </a:p>
          </p:txBody>
        </p:sp>
        <p:pic>
          <p:nvPicPr>
            <p:cNvPr id="10" name="picture 10" descr="E:\资质\星鸟测评logo.png星鸟测评logo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sp>
        <p:nvSpPr>
          <p:cNvPr id="11" name="textbox 11"/>
          <p:cNvSpPr/>
          <p:nvPr/>
        </p:nvSpPr>
        <p:spPr>
          <a:xfrm>
            <a:off x="1198880" y="914400"/>
            <a:ext cx="5361305" cy="275145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lang="en-US" altLang="en-US"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indent="12700" algn="just" rtl="0" eaLnBrk="0">
              <a:lnSpc>
                <a:spcPct val="150000"/>
              </a:lnSpc>
            </a:pP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参</a:t>
            </a:r>
            <a:r>
              <a:rPr lang="zh-CN"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与</a:t>
            </a: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排</a:t>
            </a:r>
            <a:r>
              <a:rPr lang="zh-CN"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名</a:t>
            </a: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</a:t>
            </a:r>
            <a:r>
              <a:rPr lang="zh-CN"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省级政务</a:t>
            </a: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微博共</a:t>
            </a:r>
            <a:r>
              <a:rPr lang="en-US" sz="16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30</a:t>
            </a: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个，根据监测数据统计结</a:t>
            </a:r>
            <a:r>
              <a:rPr sz="1600" spc="25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果</a:t>
            </a:r>
            <a:r>
              <a:rPr lang="zh-CN" sz="1600" spc="25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显示</a:t>
            </a: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综合影响力指数得分在</a:t>
            </a:r>
            <a:r>
              <a:rPr 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500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至1</a:t>
            </a:r>
            <a:r>
              <a:rPr 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00之间的微博数量较多</a:t>
            </a:r>
            <a:r>
              <a:rPr sz="1600" spc="-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共</a:t>
            </a:r>
            <a:r>
              <a:rPr 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14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r>
              <a:rPr sz="160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有</a:t>
            </a:r>
            <a:r>
              <a:rPr 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r>
              <a:rPr 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省级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微博综合</a:t>
            </a:r>
            <a:r>
              <a:rPr 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得分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在</a:t>
            </a:r>
            <a:r>
              <a:rPr 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300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以下。</a:t>
            </a:r>
            <a:r>
              <a:rPr 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其中，</a:t>
            </a:r>
            <a:r>
              <a:rPr lang="en-US" altLang="zh-CN" sz="1600" b="1" spc="0" dirty="0">
                <a:solidFill>
                  <a:schemeClr val="accent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dirty="0">
                <a:solidFill>
                  <a:schemeClr val="accent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上海</a:t>
            </a:r>
            <a:r>
              <a:rPr lang="zh-CN" altLang="en-US" sz="1600" b="1" spc="0" dirty="0">
                <a:solidFill>
                  <a:schemeClr val="accent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发布</a:t>
            </a:r>
            <a:r>
              <a:rPr lang="en-US" altLang="zh-CN" sz="1600" b="1" spc="0" dirty="0">
                <a:solidFill>
                  <a:schemeClr val="accent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spc="0" dirty="0">
                <a:solidFill>
                  <a:schemeClr val="accent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排名第一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，综合得分为</a:t>
            </a:r>
            <a:r>
              <a:rPr lang="en-US" alt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1294.27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</a:t>
            </a:r>
            <a:r>
              <a:rPr lang="en-US" altLang="zh-CN" sz="1600" b="1" spc="0" dirty="0">
                <a:solidFill>
                  <a:schemeClr val="accent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dirty="0">
                <a:solidFill>
                  <a:schemeClr val="accent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北京</a:t>
            </a:r>
            <a:r>
              <a:rPr lang="zh-CN" altLang="en-US" sz="1600" b="1" dirty="0">
                <a:solidFill>
                  <a:schemeClr val="accent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发布</a:t>
            </a:r>
            <a:r>
              <a:rPr lang="en-US" altLang="zh-CN" sz="1600" b="1" spc="0" dirty="0">
                <a:solidFill>
                  <a:schemeClr val="accent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spc="0" dirty="0">
                <a:solidFill>
                  <a:schemeClr val="accent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和</a:t>
            </a:r>
            <a:r>
              <a:rPr lang="en-US" altLang="zh-CN" sz="1600" b="1" spc="0" dirty="0">
                <a:solidFill>
                  <a:schemeClr val="accent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dirty="0">
                <a:solidFill>
                  <a:schemeClr val="accent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四川</a:t>
            </a:r>
            <a:r>
              <a:rPr lang="zh-CN" altLang="en-US" sz="1600" b="1" dirty="0">
                <a:solidFill>
                  <a:schemeClr val="accent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发布</a:t>
            </a:r>
            <a:r>
              <a:rPr lang="en-US" altLang="zh-CN" sz="1600" b="1" spc="0" dirty="0">
                <a:solidFill>
                  <a:schemeClr val="accent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spc="0" dirty="0">
                <a:solidFill>
                  <a:schemeClr val="accent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分列第二、第三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，综合得分分别为</a:t>
            </a:r>
            <a:r>
              <a:rPr lang="en-US" alt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1101.13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和</a:t>
            </a:r>
            <a:r>
              <a:rPr lang="en-US" alt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1073.68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en-US" altLang="zh-CN" sz="1600" spc="0" dirty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41" name="picture 4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42" name="picture 4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pic>
        <p:nvPicPr>
          <p:cNvPr id="47" name="picture 4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928141" y="1228140"/>
            <a:ext cx="110413" cy="109296"/>
          </a:xfrm>
          <a:prstGeom prst="rect">
            <a:avLst/>
          </a:prstGeom>
        </p:spPr>
      </p:pic>
      <p:pic>
        <p:nvPicPr>
          <p:cNvPr id="48" name="picture 4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701890" y="1289672"/>
            <a:ext cx="249656" cy="259803"/>
          </a:xfrm>
          <a:prstGeom prst="rect">
            <a:avLst/>
          </a:prstGeom>
        </p:spPr>
      </p:pic>
      <p:pic>
        <p:nvPicPr>
          <p:cNvPr id="49" name="picture 4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6454584" y="4480331"/>
            <a:ext cx="103377" cy="98348"/>
          </a:xfrm>
          <a:prstGeom prst="rect">
            <a:avLst/>
          </a:prstGeom>
        </p:spPr>
      </p:pic>
      <p:pic>
        <p:nvPicPr>
          <p:cNvPr id="50" name="picture 5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600000">
            <a:off x="6242735" y="4535703"/>
            <a:ext cx="233756" cy="233755"/>
          </a:xfrm>
          <a:prstGeom prst="rect">
            <a:avLst/>
          </a:prstGeom>
        </p:spPr>
      </p:pic>
      <p:pic>
        <p:nvPicPr>
          <p:cNvPr id="51" name="picture 5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1600000">
            <a:off x="737781" y="1302105"/>
            <a:ext cx="217093" cy="224091"/>
          </a:xfrm>
          <a:prstGeom prst="rect">
            <a:avLst/>
          </a:prstGeom>
        </p:spPr>
      </p:pic>
      <p:pic>
        <p:nvPicPr>
          <p:cNvPr id="52" name="picture 52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21600000">
            <a:off x="6276340" y="4546891"/>
            <a:ext cx="203276" cy="201612"/>
          </a:xfrm>
          <a:prstGeom prst="rect">
            <a:avLst/>
          </a:prstGeom>
        </p:spPr>
      </p:pic>
      <p:sp>
        <p:nvSpPr>
          <p:cNvPr id="59" name="textbox 11"/>
          <p:cNvSpPr/>
          <p:nvPr/>
        </p:nvSpPr>
        <p:spPr>
          <a:xfrm>
            <a:off x="6754495" y="4487545"/>
            <a:ext cx="4752975" cy="1501775"/>
          </a:xfrm>
          <a:prstGeom prst="rect">
            <a:avLst/>
          </a:prstGeom>
        </p:spPr>
        <p:txBody>
          <a:bodyPr vert="horz" wrap="square" lIns="0" tIns="0" rIns="0" bIns="0">
            <a:noAutofit/>
          </a:bodyPr>
          <a:lstStyle/>
          <a:p>
            <a:pPr lvl="0" algn="l" eaLnBrk="0">
              <a:lnSpc>
                <a:spcPct val="150000"/>
              </a:lnSpc>
              <a:buClrTx/>
              <a:buSzTx/>
              <a:buFontTx/>
            </a:pP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2026年6月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，省级政务</a:t>
            </a: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微博</a:t>
            </a:r>
            <a:r>
              <a:rPr lang="en-US" altLang="en-US" sz="1600" b="1" dirty="0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平均原创率为87.77%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</a:t>
            </a: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其中，</a:t>
            </a:r>
            <a:r>
              <a:rPr lang="en-US" altLang="en-US" sz="1600" b="1" dirty="0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16个省级微博原创率高达100%</a:t>
            </a: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；7个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省级</a:t>
            </a: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微博原创率在95%至100%之间；</a:t>
            </a:r>
            <a:r>
              <a:rPr lang="en-US" altLang="en-US" sz="1600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4</a:t>
            </a:r>
            <a:r>
              <a:rPr lang="en-US" altLang="en-US" sz="1600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个</a:t>
            </a:r>
            <a:r>
              <a:rPr lang="zh-CN" altLang="en-US" sz="1600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省级</a:t>
            </a:r>
            <a:r>
              <a:rPr lang="en-US" altLang="en-US" sz="1600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微博原创率低于50%</a:t>
            </a: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。</a:t>
            </a:r>
            <a:endParaRPr lang="en-US" altLang="en-US"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graphicFrame>
        <p:nvGraphicFramePr>
          <p:cNvPr id="3" name="图表 2"/>
          <p:cNvGraphicFramePr/>
          <p:nvPr/>
        </p:nvGraphicFramePr>
        <p:xfrm>
          <a:off x="6935470" y="1210310"/>
          <a:ext cx="4572000" cy="28892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6" name="图表 5"/>
          <p:cNvGraphicFramePr/>
          <p:nvPr/>
        </p:nvGraphicFramePr>
        <p:xfrm>
          <a:off x="1198880" y="3633470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extbox 58"/>
          <p:cNvSpPr/>
          <p:nvPr/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rgbClr val="D9ECFE"/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111000"/>
              </a:lnSpc>
            </a:pPr>
            <a:endParaRPr lang="en-US" altLang="en-US" sz="1000" dirty="0"/>
          </a:p>
          <a:p>
            <a:pPr algn="l" rtl="0" eaLnBrk="0">
              <a:lnSpc>
                <a:spcPct val="6000"/>
              </a:lnSpc>
            </a:pPr>
            <a:endParaRPr lang="en-US" altLang="en-US" sz="100" dirty="0"/>
          </a:p>
          <a:p>
            <a:pPr indent="702945" algn="l" rtl="0" eaLnBrk="0">
              <a:lnSpc>
                <a:spcPts val="4225"/>
              </a:lnSpc>
            </a:pP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2.</a:t>
            </a:r>
            <a:r>
              <a:rPr sz="3200" spc="-2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省级政务</a:t>
            </a: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微</a:t>
            </a:r>
            <a:r>
              <a:rPr sz="3200" spc="-5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博</a:t>
            </a:r>
            <a:r>
              <a:rPr sz="3200" spc="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综合影响力top15</a:t>
            </a:r>
            <a:r>
              <a:rPr sz="32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                       </a:t>
            </a:r>
            <a:endParaRPr lang="en-US" altLang="en-US" sz="3200" dirty="0"/>
          </a:p>
        </p:txBody>
      </p:sp>
      <p:pic>
        <p:nvPicPr>
          <p:cNvPr id="59" name="picture 59" descr="E:\资质\星鸟测评logo.png星鸟测评logo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 rot="21600000">
            <a:off x="10527792" y="223519"/>
            <a:ext cx="1548383" cy="467360"/>
          </a:xfrm>
          <a:prstGeom prst="rect">
            <a:avLst/>
          </a:prstGeom>
        </p:spPr>
      </p:pic>
      <p:pic>
        <p:nvPicPr>
          <p:cNvPr id="64" name="picture 6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65" name="picture 6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graphicFrame>
        <p:nvGraphicFramePr>
          <p:cNvPr id="10" name="表格 9"/>
          <p:cNvGraphicFramePr/>
          <p:nvPr>
            <p:custDataLst>
              <p:tags r:id="rId4"/>
            </p:custDataLst>
          </p:nvPr>
        </p:nvGraphicFramePr>
        <p:xfrm>
          <a:off x="1019810" y="1143000"/>
          <a:ext cx="10152380" cy="4697730"/>
        </p:xfrm>
        <a:graphic>
          <a:graphicData uri="http://schemas.openxmlformats.org/drawingml/2006/table">
            <a:tbl>
              <a:tblPr firstRow="1" bandRow="1">
                <a:tableStyleId>{A54346D1-3658-4338-A1C7-7CB307C7CAEF}</a:tableStyleId>
              </a:tblPr>
              <a:tblGrid>
                <a:gridCol w="750570"/>
                <a:gridCol w="2188845"/>
                <a:gridCol w="1104900"/>
                <a:gridCol w="969010"/>
                <a:gridCol w="969645"/>
                <a:gridCol w="969645"/>
                <a:gridCol w="969010"/>
                <a:gridCol w="1115695"/>
                <a:gridCol w="1115060"/>
              </a:tblGrid>
              <a:tr h="32004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序号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微博名称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综合得分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粉丝数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净增数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原创率</a:t>
                      </a:r>
                      <a:r>
                        <a:rPr lang="en-US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(%)</a:t>
                      </a:r>
                      <a:endParaRPr lang="en-US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平均被转发率</a:t>
                      </a:r>
                      <a:r>
                        <a:rPr lang="en-US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(%)</a:t>
                      </a:r>
                      <a:endParaRPr lang="en-US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平均被评论率</a:t>
                      </a:r>
                      <a:r>
                        <a:rPr lang="en-US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(%)</a:t>
                      </a:r>
                      <a:endParaRPr lang="en-US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点赞数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</a:t>
                      </a:r>
                      <a:endParaRPr lang="en-US" alt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  <a:ea typeface="宋体" panose="02010600030101010101" pitchFamily="2" charset="-122"/>
                        </a:rPr>
                        <a:t>上海发布</a:t>
                      </a:r>
                      <a:endParaRPr lang="zh-CN" sz="1000" b="1">
                        <a:ln>
                          <a:noFill/>
                        </a:ln>
                        <a:solidFill>
                          <a:srgbClr val="004A7E"/>
                        </a:solidFill>
                        <a:ea typeface="宋体" panose="02010600030101010101" pitchFamily="2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1294.27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9688000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424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100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98.82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67.45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43044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北京发布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1101.13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10134000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376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55.59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54.26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3612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四川发布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1073.68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6565000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446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99.78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88.34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58.52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1348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吉林发布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1052.22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2051000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556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25.9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26.44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9867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浙江发布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995.24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2423000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470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52.77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35.53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442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云南发布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932.28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5188000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415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97.35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53.73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20.72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438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青海发布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908.83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904000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203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99.51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98.52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56.16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2299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河北省人民政府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842.82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453000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214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95.33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95.33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10.28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207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广东发布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832.17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3359000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158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59.49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41.77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330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天津发布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802.95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2683000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575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10.78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14.26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304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安徽省人民政府网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788.28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351000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364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98.08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52.75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8.24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149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73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陕西发布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780.64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1541000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406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92.86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28.57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12.81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149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甘肃发布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770.15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2943000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455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47.69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27.03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4.84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7356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江西发布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739.9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908000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277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17.33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10.47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298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微博江苏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718.09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2851000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436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9.86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7.8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161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</a:tbl>
          </a:graphicData>
        </a:graphic>
      </p:graphicFrame>
      <p:graphicFrame>
        <p:nvGraphicFramePr>
          <p:cNvPr id="8" name="表格 7"/>
          <p:cNvGraphicFramePr/>
          <p:nvPr>
            <p:custDataLst>
              <p:tags r:id="rId5"/>
            </p:custDataLst>
          </p:nvPr>
        </p:nvGraphicFramePr>
        <p:xfrm>
          <a:off x="838835" y="1377950"/>
          <a:ext cx="10533380" cy="367665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76200" dir="2700000" algn="tl" rotWithShape="0">
                    <a:prstClr val="black">
                      <a:alpha val="45000"/>
                    </a:prstClr>
                  </a:outerShdw>
                </a:effectLst>
                <a:tableStyleId>{A54346D1-3658-4338-A1C7-7CB307C7CAEF}</a:tableStyleId>
              </a:tblPr>
              <a:tblGrid>
                <a:gridCol w="1101090"/>
                <a:gridCol w="1948815"/>
                <a:gridCol w="1258570"/>
                <a:gridCol w="892810"/>
                <a:gridCol w="958215"/>
                <a:gridCol w="1005205"/>
                <a:gridCol w="892810"/>
                <a:gridCol w="1206500"/>
                <a:gridCol w="1269365"/>
              </a:tblGrid>
              <a:tr h="36766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1</a:t>
                      </a:r>
                      <a:endParaRPr lang="en-US" altLang="en-US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12700" marB="14605" vert="horz" anchor="ctr" anchorCtr="0">
                    <a:lnL w="28575">
                      <a:solidFill>
                        <a:srgbClr val="FFFFFF"/>
                      </a:solidFill>
                      <a:prstDash val="solid"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altLang="en-US" sz="113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</a:rPr>
                        <a:t>上海发布</a:t>
                      </a:r>
                      <a:endParaRPr lang="zh-CN" altLang="en-US" sz="1130" b="1">
                        <a:solidFill>
                          <a:schemeClr val="bg1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marB="14605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1294.27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12700" marB="14605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9688000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12700" marB="14605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424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12700" marB="14605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100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12700" marB="14605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98.82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12700" marB="14605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67.45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12700" marB="14605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43044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12700" marB="14605" vert="horz" anchor="ctr" anchorCtr="0">
                    <a:lnL>
                      <a:noFill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</a:tr>
            </a:tbl>
          </a:graphicData>
        </a:graphic>
      </p:graphicFrame>
      <p:sp>
        <p:nvSpPr>
          <p:cNvPr id="2" name="textbox 63"/>
          <p:cNvSpPr/>
          <p:nvPr/>
        </p:nvSpPr>
        <p:spPr>
          <a:xfrm>
            <a:off x="1019810" y="5840730"/>
            <a:ext cx="10137775" cy="864870"/>
          </a:xfrm>
          <a:prstGeom prst="rect">
            <a:avLst/>
          </a:prstGeom>
        </p:spPr>
        <p:txBody>
          <a:bodyPr vert="horz" wrap="square" lIns="0" tIns="0" rIns="0" bIns="0"/>
          <a:p>
            <a:pPr algn="l" rtl="0" eaLnBrk="0">
              <a:lnSpc>
                <a:spcPct val="150000"/>
              </a:lnSpc>
            </a:pPr>
            <a:r>
              <a:rPr sz="900" b="1" spc="1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说明：</a:t>
            </a:r>
            <a:r>
              <a:rPr sz="900" b="1" u="sng" spc="1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综合得分</a:t>
            </a:r>
            <a:r>
              <a:rPr sz="900" b="1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b="1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(</a:t>
            </a:r>
            <a:r>
              <a:rPr sz="900" b="1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</a:t>
            </a:r>
            <a:r>
              <a:rPr sz="900" b="1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b="1" spc="1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活跃度</a:t>
            </a:r>
            <a:r>
              <a:rPr sz="900" b="1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b="1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80</a:t>
            </a:r>
            <a:r>
              <a:rPr sz="900" b="1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b="1" spc="1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传播度</a:t>
            </a:r>
            <a:r>
              <a:rPr sz="900" b="1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b="1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*</a:t>
            </a:r>
            <a:r>
              <a:rPr sz="900" b="1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16</a:t>
            </a:r>
            <a:r>
              <a:rPr sz="900" b="1" spc="65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endParaRPr lang="en-US" altLang="en-US" sz="900" b="1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3335" indent="-635" algn="l" rtl="0" eaLnBrk="0">
              <a:lnSpc>
                <a:spcPct val="150000"/>
              </a:lnSpc>
              <a:spcBef>
                <a:spcPts val="5"/>
              </a:spcBef>
            </a:pP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活跃度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发博数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70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原创微博数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；平均被转发率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转发数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/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发布数；平均被评论率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评论数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/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发布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数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</a:t>
            </a:r>
            <a:r>
              <a:rPr sz="9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endParaRPr sz="900" spc="0" dirty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3335" indent="-635" algn="l" rtl="0" eaLnBrk="0">
              <a:lnSpc>
                <a:spcPct val="150000"/>
              </a:lnSpc>
              <a:spcBef>
                <a:spcPts val="5"/>
              </a:spcBef>
            </a:pP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传播度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转发数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评论数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25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原创转发数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25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原创评论数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点</a:t>
            </a:r>
            <a:r>
              <a:rPr sz="900" spc="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赞</a:t>
            </a:r>
            <a:r>
              <a:rPr sz="9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数+1)</a:t>
            </a:r>
            <a:endParaRPr lang="en-US" altLang="en-US" sz="9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8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99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00" name="textbox 100"/>
            <p:cNvSpPr/>
            <p:nvPr/>
          </p:nvSpPr>
          <p:spPr>
            <a:xfrm>
              <a:off x="698500" y="241935"/>
              <a:ext cx="4775200" cy="471170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92000"/>
                </a:lnSpc>
              </a:pPr>
              <a:endParaRPr lang="en-US" altLang="en-US" sz="100" dirty="0"/>
            </a:p>
            <a:p>
              <a:pPr indent="12700" algn="l" rtl="0" eaLnBrk="0">
                <a:lnSpc>
                  <a:spcPct val="91000"/>
                </a:lnSpc>
              </a:pPr>
              <a:r>
                <a:rPr sz="3200" spc="-1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3.</a:t>
              </a:r>
              <a:r>
                <a:rPr sz="3200" spc="-25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3200" spc="-2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严重表述不规</a:t>
              </a:r>
              <a:r>
                <a:rPr sz="3200" spc="-5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范</a:t>
              </a:r>
              <a:r>
                <a:rPr sz="3200" spc="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问题</a:t>
              </a:r>
              <a:endParaRPr lang="en-US" altLang="en-US" sz="3200" dirty="0"/>
            </a:p>
          </p:txBody>
        </p:sp>
        <p:pic>
          <p:nvPicPr>
            <p:cNvPr id="101" name="picture 101" descr="E:\资质\星鸟测评logo.png星鸟测评logo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sp>
        <p:nvSpPr>
          <p:cNvPr id="103" name="textbox 103"/>
          <p:cNvSpPr/>
          <p:nvPr/>
        </p:nvSpPr>
        <p:spPr>
          <a:xfrm>
            <a:off x="993775" y="1189990"/>
            <a:ext cx="10478770" cy="107759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indent="406400" algn="just" rtl="0" eaLnBrk="0" fontAlgn="auto">
              <a:lnSpc>
                <a:spcPct val="150000"/>
              </a:lnSpc>
              <a:extLst>
                <a:ext uri="{35155182-B16C-46BC-9424-99874614C6A1}">
                  <wpsdc:indentchars xmlns:wpsdc="http://www.wps.cn/officeDocument/2017/drawingmlCustomData" val="200" checksum="1740828767"/>
                </a:ext>
              </a:extLst>
            </a:pPr>
            <a:r>
              <a:rPr lang="zh-CN" sz="1600" b="1" dirty="0">
                <a:solidFill>
                  <a:schemeClr val="accent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当月有</a:t>
            </a:r>
            <a:r>
              <a:rPr lang="en-US" altLang="zh-CN" sz="1600" b="1" dirty="0">
                <a:solidFill>
                  <a:schemeClr val="accent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5</a:t>
            </a:r>
            <a:r>
              <a:rPr lang="zh-CN" altLang="en-US" sz="1600" b="1" dirty="0">
                <a:solidFill>
                  <a:schemeClr val="accent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个省级微博存在</a:t>
            </a:r>
            <a:r>
              <a:rPr lang="en-US" altLang="zh-CN" sz="1600" b="1" dirty="0">
                <a:solidFill>
                  <a:schemeClr val="accent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12</a:t>
            </a:r>
            <a:r>
              <a:rPr lang="zh-CN" altLang="en-US" sz="1600" b="1" dirty="0">
                <a:solidFill>
                  <a:schemeClr val="accent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处严重表述不规范问题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，其中</a:t>
            </a:r>
            <a:r>
              <a:rPr sz="1600" b="1" dirty="0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altLang="en-US" sz="1600" b="1" dirty="0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安徽省人民政府网</a:t>
            </a:r>
            <a:r>
              <a:rPr sz="1600" b="1" dirty="0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存在问题最多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（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共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7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处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，占比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58.3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%）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。</a:t>
            </a:r>
            <a:r>
              <a:rPr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出现</a:t>
            </a:r>
            <a:r>
              <a:rPr lang="zh-CN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的</a:t>
            </a:r>
            <a:r>
              <a:rPr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严重表述错误问题主要集中在</a:t>
            </a:r>
            <a:r>
              <a:rPr lang="zh-CN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政治类表述不规范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</a:t>
            </a:r>
            <a:r>
              <a:rPr lang="zh-CN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口号错误</a:t>
            </a:r>
            <a:r>
              <a:rPr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等</a:t>
            </a:r>
            <a:r>
              <a:rPr lang="zh-CN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</a:t>
            </a:r>
            <a:r>
              <a:rPr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如</a:t>
            </a:r>
            <a:r>
              <a:rPr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altLang="en-US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习近平总书记重要讲话指示精神</a:t>
            </a:r>
            <a:r>
              <a:rPr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lang="zh-CN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</a:t>
            </a:r>
            <a:r>
              <a:rPr lang="en-US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altLang="en-US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林业草原局</a:t>
            </a:r>
            <a:r>
              <a:rPr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”、</a:t>
            </a:r>
            <a:r>
              <a:rPr lang="en-US" altLang="zh-CN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altLang="en-US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重要讲话指示精神</a:t>
            </a:r>
            <a:r>
              <a:rPr lang="en-US" altLang="zh-CN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lang="zh-CN" altLang="en-US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</a:t>
            </a:r>
            <a:r>
              <a:rPr lang="en-US" altLang="zh-CN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altLang="en-US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不忘初心牢记使命</a:t>
            </a:r>
            <a:r>
              <a:rPr lang="en-US" altLang="zh-CN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lang="zh-CN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等</a:t>
            </a:r>
            <a:r>
              <a:rPr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sz="1600" spc="40" dirty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109" name="picture 10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110" name="picture 1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graphicFrame>
        <p:nvGraphicFramePr>
          <p:cNvPr id="2" name="图表 1"/>
          <p:cNvGraphicFramePr/>
          <p:nvPr/>
        </p:nvGraphicFramePr>
        <p:xfrm>
          <a:off x="1107440" y="2660968"/>
          <a:ext cx="4572000" cy="36658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14" name="图表 13"/>
          <p:cNvGraphicFramePr/>
          <p:nvPr/>
        </p:nvGraphicFramePr>
        <p:xfrm>
          <a:off x="6235065" y="2661285"/>
          <a:ext cx="5237480" cy="37731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6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125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26" name="textbox 126"/>
            <p:cNvSpPr/>
            <p:nvPr/>
          </p:nvSpPr>
          <p:spPr>
            <a:xfrm>
              <a:off x="674801" y="239994"/>
              <a:ext cx="2210435" cy="474344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2000"/>
                </a:lnSpc>
              </a:pPr>
              <a:endParaRPr lang="en-US" altLang="en-US" sz="100" dirty="0"/>
            </a:p>
            <a:p>
              <a:pPr indent="12700" algn="l" rtl="0" eaLnBrk="0">
                <a:lnSpc>
                  <a:spcPct val="92000"/>
                </a:lnSpc>
              </a:pPr>
              <a:r>
                <a:rPr sz="3200" b="1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4</a:t>
              </a:r>
              <a:r>
                <a:rPr sz="3200" spc="-25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3200" b="1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.</a:t>
              </a:r>
              <a:r>
                <a:rPr sz="320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3200" spc="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热点文章</a:t>
              </a:r>
              <a:endParaRPr lang="en-US" altLang="en-US" sz="3200" dirty="0"/>
            </a:p>
          </p:txBody>
        </p:sp>
        <p:pic>
          <p:nvPicPr>
            <p:cNvPr id="127" name="picture 127" descr="E:\资质\星鸟测评logo.png星鸟测评logo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pic>
        <p:nvPicPr>
          <p:cNvPr id="141" name="picture 14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142" name="picture 14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sp>
        <p:nvSpPr>
          <p:cNvPr id="4" name="object 3"/>
          <p:cNvSpPr txBox="1"/>
          <p:nvPr/>
        </p:nvSpPr>
        <p:spPr>
          <a:xfrm>
            <a:off x="664210" y="1191895"/>
            <a:ext cx="10863580" cy="7512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p>
            <a:pPr marR="5080" indent="406400" algn="just" fontAlgn="auto">
              <a:lnSpc>
                <a:spcPct val="150000"/>
              </a:lnSpc>
              <a:spcBef>
                <a:spcPts val="100"/>
              </a:spcBef>
              <a:extLst>
                <a:ext uri="{35155182-B16C-46BC-9424-99874614C6A1}">
                  <wpsdc:indentchars xmlns:wpsdc="http://www.wps.cn/officeDocument/2017/drawingmlCustomData" val="200" checksum="1740828767"/>
                </a:ext>
              </a:extLst>
            </a:pP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当月有</a:t>
            </a:r>
            <a:r>
              <a:rPr lang="en-US" altLang="zh-CN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</a:t>
            </a:r>
            <a:r>
              <a:rPr lang="zh-CN" altLang="en-US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省级微博发布点赞数超过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千的文章共</a:t>
            </a:r>
            <a:r>
              <a:rPr lang="en-US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16</a:t>
            </a:r>
            <a:r>
              <a:rPr lang="zh-CN" altLang="en-US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其中</a:t>
            </a:r>
            <a:r>
              <a:rPr lang="en-US" altLang="zh-CN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上海</a:t>
            </a:r>
            <a:r>
              <a:rPr lang="zh-CN" altLang="en-US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发布</a:t>
            </a:r>
            <a:r>
              <a:rPr lang="en-US" altLang="zh-CN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热门文章数最多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共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14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篇，占比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87.5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%）。网民重点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关注知识科普、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时事新闻等信息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zh-CN"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aphicFrame>
        <p:nvGraphicFramePr>
          <p:cNvPr id="6" name="表格 5"/>
          <p:cNvGraphicFramePr/>
          <p:nvPr/>
        </p:nvGraphicFramePr>
        <p:xfrm>
          <a:off x="720408" y="2220595"/>
          <a:ext cx="6315075" cy="4279265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409575"/>
                <a:gridCol w="1199515"/>
                <a:gridCol w="3401060"/>
                <a:gridCol w="661035"/>
                <a:gridCol w="643890"/>
              </a:tblGrid>
              <a:tr h="279400">
                <a:tc gridSpan="5"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当月点赞数</a:t>
                      </a:r>
                      <a:r>
                        <a:rPr lang="en-US" sz="11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1K</a:t>
                      </a:r>
                      <a:r>
                        <a:rPr lang="zh-CN" sz="11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+热门文章top</a:t>
                      </a:r>
                      <a:r>
                        <a:rPr lang="en-US" altLang="zh-CN" sz="11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10</a:t>
                      </a:r>
                      <a:endParaRPr lang="en-US" altLang="zh-CN" sz="11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marB="0" vert="horz" anchor="ctr" anchorCtr="1"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3636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序号</a:t>
                      </a:r>
                      <a:endParaRPr lang="zh-CN" altLang="en-US" sz="11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71755" marB="36195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微博名称</a:t>
                      </a:r>
                      <a:endParaRPr lang="zh-CN" altLang="en-US" sz="11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71755" marB="36195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文章标题</a:t>
                      </a:r>
                      <a:endParaRPr lang="zh-CN" altLang="en-US" sz="11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71755" marB="36195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点赞数↓</a:t>
                      </a:r>
                      <a:endParaRPr lang="zh-CN" altLang="en-US" sz="1100" b="1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71755" marB="36195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评论数</a:t>
                      </a:r>
                      <a:endParaRPr lang="zh-CN" altLang="en-US" sz="11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71755" marB="36195" vert="horz" anchor="ctr" anchorCtr="1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zh-CN" altLang="en-US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今晚，#第31届上海电视节#白玉兰颁奖典礼在上海临港举行，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4494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464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zh-CN" altLang="en-US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#上海知多少#上海地铁1号线有一站叫“黄陂南路”【小调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2031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5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3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zh-CN" altLang="en-US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【小调查：你知道上海最大的人工湖是哪个湖吗？】#上海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2017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6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4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青海发布</a:t>
                      </a:r>
                      <a:endParaRPr lang="zh-CN" altLang="en-US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生命树·看见守护的答案#生命树@杨紫网页链接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1967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104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5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zh-CN" altLang="en-US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【小调查：你知道在上海闲话中“差头”是什么意思吗？】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1847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7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6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zh-CN" altLang="en-US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#容易念错的上海地名#【小调查：你知道上海地名“莘庄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1617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9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7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zh-CN" altLang="en-US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#上海知多少#【小调查：以下哪一座建筑不属于上海“陆家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1412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5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8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zh-CN" altLang="en-US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#方言就是回家的路#上海人常讲“搭侬讲闲话，侬要接翎子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1239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12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9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zh-CN" altLang="en-US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#上海知多少#【小调查：你知道在上海闲话中的“调羹”是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1197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15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10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zh-CN" altLang="en-US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#方言就是回家的路#勒上海闲话里向，讲“一枪头”（yikq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1185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9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</a:tbl>
          </a:graphicData>
        </a:graphic>
      </p:graphicFrame>
      <p:graphicFrame>
        <p:nvGraphicFramePr>
          <p:cNvPr id="13" name="图表 12"/>
          <p:cNvGraphicFramePr/>
          <p:nvPr/>
        </p:nvGraphicFramePr>
        <p:xfrm>
          <a:off x="7332345" y="2529205"/>
          <a:ext cx="4140200" cy="36626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" name="picture 15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1397507"/>
            <a:ext cx="2049779" cy="4064508"/>
          </a:xfrm>
          <a:prstGeom prst="rect">
            <a:avLst/>
          </a:prstGeom>
        </p:spPr>
      </p:pic>
      <p:pic>
        <p:nvPicPr>
          <p:cNvPr id="151" name="picture 15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0143744" y="1397507"/>
            <a:ext cx="2048255" cy="4064508"/>
          </a:xfrm>
          <a:prstGeom prst="rect">
            <a:avLst/>
          </a:prstGeom>
        </p:spPr>
      </p:pic>
      <p:sp>
        <p:nvSpPr>
          <p:cNvPr id="152" name="textbox 152"/>
          <p:cNvSpPr/>
          <p:nvPr/>
        </p:nvSpPr>
        <p:spPr>
          <a:xfrm>
            <a:off x="4411726" y="2734068"/>
            <a:ext cx="3408679" cy="195770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69000"/>
              </a:lnSpc>
            </a:pPr>
            <a:endParaRPr lang="en-US" altLang="en-US" sz="100" dirty="0"/>
          </a:p>
          <a:p>
            <a:pPr indent="12700" algn="l" rtl="0" eaLnBrk="0">
              <a:lnSpc>
                <a:spcPct val="97000"/>
              </a:lnSpc>
            </a:pPr>
            <a:r>
              <a:rPr sz="6500" spc="160" dirty="0">
                <a:solidFill>
                  <a:srgbClr val="84ADEB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谢谢观</a:t>
            </a:r>
            <a:r>
              <a:rPr sz="6500" spc="155" dirty="0">
                <a:solidFill>
                  <a:srgbClr val="84ADEB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看</a:t>
            </a:r>
            <a:endParaRPr lang="en-US" altLang="en-US" sz="6500" dirty="0"/>
          </a:p>
          <a:p>
            <a:pPr marL="524510" indent="-224790" algn="l" rtl="0" eaLnBrk="0">
              <a:lnSpc>
                <a:spcPct val="185000"/>
              </a:lnSpc>
              <a:spcBef>
                <a:spcPts val="120"/>
              </a:spcBef>
            </a:pPr>
            <a:r>
              <a:rPr sz="1700" spc="19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官网</a:t>
            </a:r>
            <a:r>
              <a:rPr sz="1700" spc="20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r>
              <a:rPr sz="1700" spc="1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www</a:t>
            </a:r>
            <a:r>
              <a:rPr lang="en-US" sz="1700" spc="5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</a:t>
            </a:r>
            <a:r>
              <a:rPr sz="1700" spc="6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j</a:t>
            </a:r>
            <a:r>
              <a:rPr sz="1700" spc="10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k</a:t>
            </a:r>
            <a:r>
              <a:rPr sz="1700" spc="8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</a:t>
            </a:r>
            <a:r>
              <a:rPr sz="1700" spc="12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o</a:t>
            </a:r>
            <a:r>
              <a:rPr sz="1700" spc="11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1700" spc="115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g</a:t>
            </a:r>
            <a:r>
              <a:rPr lang="en-US" sz="1700" spc="7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</a:t>
            </a:r>
            <a:r>
              <a:rPr sz="1700" spc="9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</a:t>
            </a:r>
            <a:r>
              <a:rPr sz="1700" spc="11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o</a:t>
            </a:r>
            <a:r>
              <a:rPr sz="1700" spc="16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m</a:t>
            </a:r>
            <a:r>
              <a:rPr sz="1700" spc="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Te</a:t>
            </a:r>
            <a:r>
              <a:rPr sz="1700" spc="2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1700" spc="7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400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3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960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3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055</a:t>
            </a:r>
            <a:r>
              <a:rPr sz="1700" spc="35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endParaRPr lang="en-US" altLang="en-US" sz="1700" dirty="0"/>
          </a:p>
        </p:txBody>
      </p:sp>
      <p:pic>
        <p:nvPicPr>
          <p:cNvPr id="153" name="picture 153" descr="E:\资质\星鸟测评logo.png星鸟测评logo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21600000">
            <a:off x="10527792" y="223519"/>
            <a:ext cx="1548383" cy="467360"/>
          </a:xfrm>
          <a:prstGeom prst="rect">
            <a:avLst/>
          </a:prstGeom>
        </p:spPr>
      </p:pic>
      <p:sp>
        <p:nvSpPr>
          <p:cNvPr id="154" name="rect"/>
          <p:cNvSpPr/>
          <p:nvPr/>
        </p:nvSpPr>
        <p:spPr>
          <a:xfrm>
            <a:off x="9286875" y="2703512"/>
            <a:ext cx="76200" cy="1600200"/>
          </a:xfrm>
          <a:prstGeom prst="rect">
            <a:avLst/>
          </a:prstGeom>
          <a:solidFill>
            <a:srgbClr val="7CCBD5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55" name="rect"/>
          <p:cNvSpPr/>
          <p:nvPr/>
        </p:nvSpPr>
        <p:spPr>
          <a:xfrm>
            <a:off x="2828925" y="2703512"/>
            <a:ext cx="76200" cy="1600200"/>
          </a:xfrm>
          <a:prstGeom prst="rect">
            <a:avLst/>
          </a:prstGeom>
          <a:solidFill>
            <a:srgbClr val="7CCBD5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7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4422_1*a*1"/>
  <p:tag name="KSO_WM_TEMPLATE_CATEGORY" val="custom"/>
  <p:tag name="KSO_WM_TEMPLATE_INDEX" val="20204422"/>
  <p:tag name="KSO_WM_UNIT_LAYERLEVEL" val="1"/>
  <p:tag name="KSO_WM_TAG_VERSION" val="1.0"/>
  <p:tag name="KSO_WM_BEAUTIFY_FLAG" val="#wm#"/>
  <p:tag name="KSO_WM_UNIT_PRESET_TEXT" val="年终总结"/>
</p:tagLst>
</file>

<file path=ppt/tags/tag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2"/>
  <p:tag name="KSO_WM_UNIT_ID" val="custom20204422_1*b*2"/>
  <p:tag name="KSO_WM_TEMPLATE_CATEGORY" val="custom"/>
  <p:tag name="KSO_WM_TEMPLATE_INDEX" val="20204422"/>
  <p:tag name="KSO_WM_UNIT_LAYERLEVEL" val="1"/>
  <p:tag name="KSO_WM_TAG_VERSION" val="1.0"/>
  <p:tag name="KSO_WM_BEAUTIFY_FLAG" val="#wm#"/>
  <p:tag name="KSO_WM_UNIT_PRESET_TEXT" val="汇报人姓名"/>
  <p:tag name="KSO_WM_UNIT_TEXT_FILL_FORE_SCHEMECOLOR_INDEX_BRIGHTNESS" val="0.25"/>
  <p:tag name="KSO_WM_UNIT_TEXT_FILL_FORE_SCHEMECOLOR_INDEX" val="13"/>
  <p:tag name="KSO_WM_UNIT_TEXT_FILL_TYPE" val="1"/>
</p:tagLst>
</file>

<file path=ppt/tags/tag3.xml><?xml version="1.0" encoding="utf-8"?>
<p:tagLst xmlns:p="http://schemas.openxmlformats.org/presentationml/2006/main">
  <p:tag name="KSO_WM_UNIT_TABLE_BEAUTIFY" val="smartTable{de897c80-6d03-414c-ae27-c8423cc79eb4}"/>
  <p:tag name="TABLE_ENDDRAG_ORIGIN_RECT" val="799*369"/>
  <p:tag name="TABLE_ENDDRAG_RECT" val="63*83*799*369"/>
  <p:tag name="TABLE_EMPHASIZE_COLOR" val="3042485"/>
  <p:tag name="TABLE_EMPHASIZE_ROW" val="1"/>
  <p:tag name="TABLE_EMPHASIZE_ID" val="2"/>
</p:tagLst>
</file>

<file path=ppt/tags/tag4.xml><?xml version="1.0" encoding="utf-8"?>
<p:tagLst xmlns:p="http://schemas.openxmlformats.org/presentationml/2006/main">
  <p:tag name="TABLE_EMPHASIZE_UUID" val="smartTable{de897c80-6d03-414c-ae27-c8423cc79eb4}"/>
  <p:tag name="TABLE_EMPHASIZE_TYPE" val="horizontal"/>
</p:tagLst>
</file>

<file path=ppt/tags/tag5.xml><?xml version="1.0" encoding="utf-8"?>
<p:tagLst xmlns:p="http://schemas.openxmlformats.org/presentationml/2006/main">
  <p:tag name="COMMONDATA" val="eyJoZGlkIjoiNjNkNDg2NTQxNzczMmU2NWY1YTFlMWIwYzIzZTVjMWUifQ=="/>
</p:tagLst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1930</Words>
  <Application>WPS 演示</Application>
  <PresentationFormat/>
  <Paragraphs>458</Paragraphs>
  <Slides>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</vt:i4>
      </vt:variant>
    </vt:vector>
  </HeadingPairs>
  <TitlesOfParts>
    <vt:vector size="19" baseType="lpstr">
      <vt:lpstr>Arial</vt:lpstr>
      <vt:lpstr>宋体</vt:lpstr>
      <vt:lpstr>Wingdings</vt:lpstr>
      <vt:lpstr>Arial</vt:lpstr>
      <vt:lpstr>汉仪旗黑-85S</vt:lpstr>
      <vt:lpstr>黑体</vt:lpstr>
      <vt:lpstr>汉仪大隶书简</vt:lpstr>
      <vt:lpstr>汉仪中隶书简</vt:lpstr>
      <vt:lpstr>微软雅黑</vt:lpstr>
      <vt:lpstr>Helvetica</vt:lpstr>
      <vt:lpstr>Arial Unicode MS</vt:lpstr>
      <vt:lpstr>Calibri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明灭会有因果</cp:lastModifiedBy>
  <cp:revision>315</cp:revision>
  <dcterms:created xsi:type="dcterms:W3CDTF">2022-01-21T00:48:00Z</dcterms:created>
  <dcterms:modified xsi:type="dcterms:W3CDTF">2026-07-17T01:26:13Z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O">
    <vt:lpwstr>wqlLaW5nc29mdCBQREYgdG8gV1BTIDc1</vt:lpwstr>
  </property>
  <property fmtid="{D5CDD505-2E9C-101B-9397-08002B2CF9AE}" pid="3" name="Created">
    <vt:filetime>2022-02-15T08:34:34Z</vt:filetime>
  </property>
  <property fmtid="{D5CDD505-2E9C-101B-9397-08002B2CF9AE}" pid="4" name="ICV">
    <vt:lpwstr>B4A00D44E2E746D39020AF6AEFE75692</vt:lpwstr>
  </property>
  <property fmtid="{D5CDD505-2E9C-101B-9397-08002B2CF9AE}" pid="5" name="KSOProductBuildVer">
    <vt:lpwstr>2052-12.1.0.26895</vt:lpwstr>
  </property>
</Properties>
</file>