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solidFill>
                  <a:schemeClr val="tx1">
                    <a:lumMod val="65000"/>
                    <a:lumOff val="35000"/>
                  </a:schemeClr>
                </a:solidFill>
              </a:rPr>
              <a:t>部委政务微博综合影响力得分分布</a:t>
            </a:r>
            <a:endParaRPr sz="1400" b="1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plosion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1"/>
            <c:invertIfNegative val="0"/>
            <c:bubble3D val="0"/>
            <c:explosion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2"/>
            <c:invertIfNegative val="0"/>
            <c:bubble3D val="0"/>
            <c:explosion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dPt>
          <c:dPt>
            <c:idx val="3"/>
            <c:invertIfNegative val="0"/>
            <c:bubble3D val="0"/>
            <c:explosion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4"/>
            <c:invertIfNegative val="0"/>
            <c:bubble3D val="0"/>
            <c:explosion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[2026.4全表.xls]部委微博!$L$8:$L$12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[2026.4全表.xls]部委微博!$M$8:$M$12</c:f>
              <c:numCache>
                <c:formatCode>General</c:formatCode>
                <c:ptCount val="5"/>
                <c:pt idx="0">
                  <c:v>3</c:v>
                </c:pt>
                <c:pt idx="1">
                  <c:v>11</c:v>
                </c:pt>
                <c:pt idx="2">
                  <c:v>14</c:v>
                </c:pt>
                <c:pt idx="3">
                  <c:v>8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873582504"/>
        <c:axId val="399773976"/>
      </c:barChart>
      <c:catAx>
        <c:axId val="87358250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99773976"/>
        <c:crosses val="autoZero"/>
        <c:auto val="1"/>
        <c:lblAlgn val="ctr"/>
        <c:lblOffset val="100"/>
        <c:noMultiLvlLbl val="0"/>
      </c:catAx>
      <c:valAx>
        <c:axId val="39977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7358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d62d1ec-ba43-47d7-9023-904751e0598e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[2026.4全表.xls]部委微博!$N$20</c:f>
              <c:strCache>
                <c:ptCount val="1"/>
                <c:pt idx="0">
                  <c:v>原创率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[2026.4全表.xls]部委微博!$M$21:$M$25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>
                  <c:v>50%以下</c:v>
                </c:pt>
              </c:strCache>
            </c:strRef>
          </c:cat>
          <c:val>
            <c:numRef>
              <c:f>[2026.4全表.xls]部委微博!$N$21:$N$25</c:f>
              <c:numCache>
                <c:formatCode>General</c:formatCode>
                <c:ptCount val="5"/>
                <c:pt idx="0">
                  <c:v>14</c:v>
                </c:pt>
                <c:pt idx="1">
                  <c:v>9</c:v>
                </c:pt>
                <c:pt idx="2">
                  <c:v>5</c:v>
                </c:pt>
                <c:pt idx="3">
                  <c:v>8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sz="1400" b="1" i="0" u="none" strike="noStrike" baseline="0">
              <a:solidFill>
                <a:srgbClr val="595959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explosion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[2026.4全表.xls]部委微博严重表述!$B$18:$B$24</c:f>
              <c:strCache>
                <c:ptCount val="7"/>
                <c:pt idx="0">
                  <c:v>国防部发布</c:v>
                </c:pt>
                <c:pt idx="1">
                  <c:v>国家知识产权局</c:v>
                </c:pt>
                <c:pt idx="2">
                  <c:v>海关发布</c:v>
                </c:pt>
                <c:pt idx="3">
                  <c:v>锐科技</c:v>
                </c:pt>
                <c:pt idx="4">
                  <c:v>生态环境部</c:v>
                </c:pt>
                <c:pt idx="5">
                  <c:v>应急管理部</c:v>
                </c:pt>
                <c:pt idx="6">
                  <c:v>中国文博</c:v>
                </c:pt>
              </c:strCache>
            </c:strRef>
          </c:cat>
          <c:val>
            <c:numRef>
              <c:f>[2026.4全表.xls]部委微博严重表述!$C$18:$C$24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964639484"/>
        <c:axId val="197330600"/>
      </c:barChart>
      <c:catAx>
        <c:axId val="9646394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7330600"/>
        <c:crosses val="autoZero"/>
        <c:auto val="1"/>
        <c:lblAlgn val="ctr"/>
        <c:lblOffset val="100"/>
        <c:noMultiLvlLbl val="0"/>
      </c:catAx>
      <c:valAx>
        <c:axId val="197330600"/>
        <c:scaling>
          <c:orientation val="minMax"/>
          <c:max val="4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4639484"/>
        <c:crosses val="autoZero"/>
        <c:crossBetween val="between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f85408d-59c5-4aa7-a5f1-146e36600b11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sz="1400" b="1" i="0" u="none" strike="noStrike" baseline="0">
              <a:solidFill>
                <a:srgbClr val="595959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78737630382455"/>
          <c:y val="0.220937268721972"/>
          <c:w val="0.544914851836331"/>
          <c:h val="0.714764648663757"/>
        </c:manualLayout>
      </c:layout>
      <c:pieChart>
        <c:varyColors val="1"/>
        <c:ser>
          <c:idx val="0"/>
          <c:order val="0"/>
          <c:explosion val="0"/>
          <c:dPt>
            <c:idx val="0"/>
            <c:bubble3D val="0"/>
            <c:explosion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</c:dPt>
          <c:dPt>
            <c:idx val="4"/>
            <c:bubble3D val="0"/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rgbClr val="969696">
                          <a:alpha val="100000"/>
                        </a:srgbClr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[2026.4全表.xls]部委微博严重表述!$H$19:$H$23</c:f>
              <c:strCache>
                <c:ptCount val="5"/>
                <c:pt idx="0">
                  <c:v>习主席</c:v>
                </c:pt>
                <c:pt idx="1">
                  <c:v>总书记</c:v>
                </c:pt>
                <c:pt idx="2">
                  <c:v>《森林草原防火条例》</c:v>
                </c:pt>
                <c:pt idx="3">
                  <c:v>《中华人民共和国专利代理条例》</c:v>
                </c:pt>
                <c:pt idx="4">
                  <c:v>中国共产党党章</c:v>
                </c:pt>
              </c:strCache>
            </c:strRef>
          </c:cat>
          <c:val>
            <c:numRef>
              <c:f>[2026.4全表.xls]部委微博严重表述!$I$19:$I$23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38539716501738"/>
          <c:y val="0.291176986493598"/>
          <c:w val="0.32"/>
          <c:h val="0.48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d657344-4bce-4d7f-81ab-84c426413a06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sz="1400" b="1" i="0" u="none" strike="noStrike" baseline="0">
              <a:solidFill>
                <a:srgbClr val="595959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[2026.4全表.xls]部委微博热点!$P$2:$P$11</c:f>
              <c:strCache>
                <c:ptCount val="10"/>
                <c:pt idx="0">
                  <c:v>中国警方在线</c:v>
                </c:pt>
                <c:pt idx="1">
                  <c:v>自然资源部</c:v>
                </c:pt>
                <c:pt idx="2">
                  <c:v>国家税务总局</c:v>
                </c:pt>
                <c:pt idx="3">
                  <c:v>国资小新</c:v>
                </c:pt>
                <c:pt idx="4">
                  <c:v>生态环境部</c:v>
                </c:pt>
                <c:pt idx="5">
                  <c:v>市说新语</c:v>
                </c:pt>
                <c:pt idx="6">
                  <c:v>外交部</c:v>
                </c:pt>
                <c:pt idx="7">
                  <c:v>文旅之声</c:v>
                </c:pt>
                <c:pt idx="8">
                  <c:v>应急管理部</c:v>
                </c:pt>
                <c:pt idx="9">
                  <c:v>中国气象局</c:v>
                </c:pt>
              </c:strCache>
            </c:strRef>
          </c:cat>
          <c:val>
            <c:numRef>
              <c:f>[2026.4全表.xls]部委微博热点!$Q$2:$Q$11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188392"/>
        <c:axId val="979379763"/>
      </c:barChart>
      <c:catAx>
        <c:axId val="531883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79379763"/>
        <c:crosses val="autoZero"/>
        <c:auto val="1"/>
        <c:lblAlgn val="ctr"/>
        <c:lblOffset val="100"/>
        <c:noMultiLvlLbl val="0"/>
      </c:catAx>
      <c:valAx>
        <c:axId val="979379763"/>
        <c:scaling>
          <c:orientation val="minMax"/>
          <c:max val="4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18839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b4bd993-f53f-40e9-bf06-07c4bc2a1b18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文旅之声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1422.89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1323.49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1316.67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2026年4月，部委微博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平均原创率为88.44%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；9个部委微博原创率在95%至100%之间；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8199" name="图表 1"/>
          <p:cNvGraphicFramePr/>
          <p:nvPr/>
        </p:nvGraphicFramePr>
        <p:xfrm>
          <a:off x="6608763" y="1167130"/>
          <a:ext cx="5179695" cy="291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1195705" y="36658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文旅之声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1422.89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1548000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97.62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77.78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49.21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3279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1323.49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1316.67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中国警方在线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1244.95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32324000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20124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1168.39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1159.45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1154.23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1126.03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1064.25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1052.85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1045.8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自然资源部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1042.92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49174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1026.45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6940000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1004.81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973.77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367915"/>
                <a:gridCol w="1049655"/>
                <a:gridCol w="1005205"/>
                <a:gridCol w="958215"/>
                <a:gridCol w="925195"/>
                <a:gridCol w="1069975"/>
                <a:gridCol w="1044575"/>
                <a:gridCol w="133413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文旅之声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1422.89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1548000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126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97.62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77.78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49.21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3279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242695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国防部发布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33.33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习主席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9397" name="图表 1"/>
          <p:cNvGraphicFramePr/>
          <p:nvPr/>
        </p:nvGraphicFramePr>
        <p:xfrm>
          <a:off x="941705" y="2548890"/>
          <a:ext cx="5154930" cy="369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398" name="图表 2"/>
          <p:cNvGraphicFramePr/>
          <p:nvPr/>
        </p:nvGraphicFramePr>
        <p:xfrm>
          <a:off x="6496050" y="2441893"/>
          <a:ext cx="4749800" cy="362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21.43%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【世界地球日|珍爱自然资源守护美丽中国】#给大自然比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#税案通报#【税务部门依法查处“探店”网红白冰偷税案件税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969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市说新语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【国务院食安办市场监管总局海关总署部署核查跨境电商进口“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6172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【#张凌赫谈演员的社会责任#】#张凌赫说会听取帮助自己的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5927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【#我和地球合个影#】#给大自然比个耶#她是星海间的蓝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5086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【生命至上共同关注消防安全】中国消防宣传公益使者@杨紫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3531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噔噔噔！#一起过五一#抢先版活动玩法已上线！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2651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【致敬国安警察】#全民国家安全教育日#电影《惊蛰无声》中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2623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【#朝鲜最高领导人金正恩会见王毅#】当地时间2026</a:t>
                      </a:r>
                      <a:endParaRPr 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2513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#用严谨执着守护方圆八百米#一双鞋、一枚币、一张纸、一圈光，</a:t>
                      </a:r>
                      <a:endParaRPr lang="zh-CN" alt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2407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9" name="图表 1"/>
          <p:cNvGraphicFramePr/>
          <p:nvPr/>
        </p:nvGraphicFramePr>
        <p:xfrm>
          <a:off x="7143750" y="2528570"/>
          <a:ext cx="4850130" cy="3488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aa31aa22-e7a7-45bf-94c8-dcfbfb53c33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aa31aa22-e7a7-45bf-94c8-dcfbfb53c33c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867a3b4d-07c3-454b-a165-125831e91f1a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helvetica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290</cp:revision>
  <dcterms:created xsi:type="dcterms:W3CDTF">2022-01-21T00:48:00Z</dcterms:created>
  <dcterms:modified xsi:type="dcterms:W3CDTF">2026-05-08T08:48:56Z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2022-02-12T08:34:34Z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2052-12.1.0.25865</vt:lpwstr>
  </property>
</Properties>
</file>