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colors5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charts/style5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handoutMasterIdLst>
    <p:handoutMasterId r:id="rId10"/>
  </p:handoutMasterIdLst>
  <p:sldIdLst>
    <p:sldId id="256" r:id="rId3"/>
    <p:sldId id="257" r:id="rId4"/>
    <p:sldId id="258" r:id="rId5"/>
    <p:sldId id="259" r:id="rId6"/>
    <p:sldId id="260" r:id="rId7"/>
    <p:sldId id="261" r:id="rId9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A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54346D1-3658-4338-A1C7-7CB307C7CAEF}" styleName="{5e54ee44-2122-4b89-9784-b75a85ec0aa5}">
    <a:wholeTbl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wholeTbl>
    <a:band1H>
      <a:tcTxStyle>
        <a:fontRef idx="none">
          <a:prstClr val="black"/>
        </a:fontRef>
      </a:tcTxStyle>
      <a:tcStyle>
        <a:tcBdr/>
        <a:fill>
          <a:solidFill>
            <a:srgbClr val="C8DBF1"/>
          </a:solidFill>
        </a:fill>
      </a:tcStyle>
    </a:band1H>
    <a:band2H>
      <a:tcTxStyle>
        <a:fontRef idx="none">
          <a:prstClr val="black"/>
        </a:fontRef>
      </a:tcTxStyle>
      <a:tcStyle>
        <a:tcBdr/>
        <a:fill>
          <a:solidFill>
            <a:srgbClr val="FFFFFF"/>
          </a:solidFill>
        </a:fill>
      </a:tcStyle>
    </a:band2H>
    <a:firstRow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6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C:\Users\PC\Desktop\@&#24037;&#20316;\1011&#27036;&#21333;ppt&#65288;9&#26376;&#20221;&#65289;\Excel\&#37096;&#22996;&#24494;&#21338;&#65288;9&#26376;&#65289;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file:///C:\Users\PC\Desktop\@&#24037;&#20316;\1011&#27036;&#21333;ppt&#65288;9&#26376;&#20221;&#65289;\Excel\&#37096;&#22996;&#24494;&#21338;&#65288;9&#26376;&#65289;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file:///C:\Users\PC\Desktop\@&#24037;&#20316;\1011&#27036;&#21333;ppt&#65288;9&#26376;&#20221;&#65289;\Excel\%5b&#30465;&#32423;&#24494;&#20449;%5d&#24494;&#20449;&#38169;&#21035;&#23383;&#30417;&#27979;&#25968;&#25454;(2022-09-01----2022-09-30).xls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oleObject" Target="file:///C:\Users\PC\Desktop\@&#24037;&#20316;\1011&#27036;&#21333;ppt&#65288;9&#26376;&#20221;&#65289;\Excel\%5b&#30465;&#32423;&#24494;&#20449;%5d&#24494;&#20449;&#38169;&#21035;&#23383;&#30417;&#27979;&#25968;&#25454;(2022-09-01----2022-09-30).xls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oleObject" Target="file:///C:\Users\PC\Desktop\@&#24037;&#20316;\1011&#27036;&#21333;ppt&#65288;9&#26376;&#20221;&#65289;\Excel\%5b&#30465;&#32423;&#24494;&#20449;%5d&#24494;&#20449;&#28909;&#28857;&#30417;&#27979;&#25968;&#25454;(2022-09-01----2022-09-30)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[部委微博（9月）.xlsx]省级微信!数据透视表6</c:name>
    <c:fmtId val="-1"/>
  </c:pivotSource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>
                <a:latin typeface="微软雅黑" panose="020B0503020204020204" charset="-122"/>
                <a:ea typeface="微软雅黑" panose="020B0503020204020204" charset="-122"/>
              </a:rPr>
              <a:t>省级政务微信综合影响力指数分布</a:t>
            </a:r>
            <a:endParaRPr b="1">
              <a:latin typeface="微软雅黑" panose="020B0503020204020204" charset="-122"/>
              <a:ea typeface="微软雅黑" panose="020B0503020204020204" charset="-122"/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'[部委微博（9月）.xlsx]省级微信'!$O$1</c:f>
              <c:strCache>
                <c:ptCount val="1"/>
                <c:pt idx="0">
                  <c:v>汇总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'[部委微博（9月）.xlsx]省级微信'!$N$2:$N$7</c:f>
              <c:strCache>
                <c:ptCount val="5"/>
                <c:pt idx="0">
                  <c:v>300以下</c:v>
                </c:pt>
                <c:pt idx="1">
                  <c:v>300-500</c:v>
                </c:pt>
                <c:pt idx="2">
                  <c:v>500-700</c:v>
                </c:pt>
                <c:pt idx="3">
                  <c:v>700-1000</c:v>
                </c:pt>
                <c:pt idx="4">
                  <c:v>1000以上</c:v>
                </c:pt>
              </c:strCache>
            </c:strRef>
          </c:cat>
          <c:val>
            <c:numRef>
              <c:f>'[部委微博（9月）.xlsx]省级微信'!$O$2:$O$7</c:f>
              <c:numCache>
                <c:formatCode>General</c:formatCode>
                <c:ptCount val="5"/>
                <c:pt idx="0">
                  <c:v>2</c:v>
                </c:pt>
                <c:pt idx="1">
                  <c:v>5</c:v>
                </c:pt>
                <c:pt idx="2">
                  <c:v>12</c:v>
                </c:pt>
                <c:pt idx="3">
                  <c:v>9</c:v>
                </c:pt>
                <c:pt idx="4">
                  <c:v>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0"/>
        <c:axId val="268496340"/>
        <c:axId val="712329494"/>
      </c:barChart>
      <c:catAx>
        <c:axId val="268496340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712329494"/>
        <c:crosses val="autoZero"/>
        <c:auto val="1"/>
        <c:lblAlgn val="ctr"/>
        <c:lblOffset val="100"/>
        <c:noMultiLvlLbl val="0"/>
      </c:catAx>
      <c:valAx>
        <c:axId val="71232949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2684963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</c14:pivotOptions>
    </c:ext>
  </c:extLst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[部委微博（9月）.xlsx]省级微信!数据透视表7</c:name>
    <c:fmtId val="-1"/>
  </c:pivotSource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>
                <a:latin typeface="微软雅黑" panose="020B0503020204020204" charset="-122"/>
                <a:ea typeface="微软雅黑" panose="020B0503020204020204" charset="-122"/>
              </a:rPr>
              <a:t>当月政务微信发稿量分布</a:t>
            </a:r>
            <a:endParaRPr b="1">
              <a:latin typeface="微软雅黑" panose="020B0503020204020204" charset="-122"/>
              <a:ea typeface="微软雅黑" panose="020B0503020204020204" charset="-122"/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tx>
            <c:strRef>
              <c:f>'[部委微博（9月）.xlsx]省级微信'!$O$9</c:f>
              <c:strCache>
                <c:ptCount val="1"/>
                <c:pt idx="0">
                  <c:v>汇总</c:v>
                </c:pt>
              </c:strCache>
            </c:strRef>
          </c:tx>
          <c:spPr/>
          <c:explosion val="0"/>
          <c:dPt>
            <c:idx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'[部委微博（9月）.xlsx]省级微信'!$N$10:$N$15</c:f>
              <c:strCache>
                <c:ptCount val="5"/>
                <c:pt idx="0">
                  <c:v>500以上</c:v>
                </c:pt>
                <c:pt idx="1">
                  <c:v>200-500</c:v>
                </c:pt>
                <c:pt idx="2">
                  <c:v>100-200</c:v>
                </c:pt>
                <c:pt idx="3">
                  <c:v>50-100</c:v>
                </c:pt>
                <c:pt idx="4">
                  <c:v>50以下</c:v>
                </c:pt>
              </c:strCache>
            </c:strRef>
          </c:cat>
          <c:val>
            <c:numRef>
              <c:f>'[部委微博（9月）.xlsx]省级微信'!$O$10:$O$15</c:f>
              <c:numCache>
                <c:formatCode>General</c:formatCode>
                <c:ptCount val="5"/>
                <c:pt idx="0">
                  <c:v>2</c:v>
                </c:pt>
                <c:pt idx="1">
                  <c:v>16</c:v>
                </c:pt>
                <c:pt idx="2">
                  <c:v>9</c:v>
                </c:pt>
                <c:pt idx="3">
                  <c:v>2</c:v>
                </c:pt>
                <c:pt idx="4">
                  <c:v>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</c14:pivotOptions>
    </c:ext>
  </c:extLst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>
                <a:latin typeface="微软雅黑" panose="020B0503020204020204" charset="-122"/>
                <a:ea typeface="微软雅黑" panose="020B0503020204020204" charset="-122"/>
              </a:rPr>
              <a:t>各省微信严重表述不规范分布情况</a:t>
            </a:r>
            <a:endParaRPr b="1">
              <a:latin typeface="微软雅黑" panose="020B0503020204020204" charset="-122"/>
              <a:ea typeface="微软雅黑" panose="020B0503020204020204" charset="-122"/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'[(省级微信)微信错别字监测数据(2022-09-01----2022-09-30).xls]筛选分析-公众号 (计数)'!$B$1</c:f>
              <c:strCache>
                <c:ptCount val="1"/>
                <c:pt idx="0">
                  <c:v>公众号 (计数)</c:v>
                </c:pt>
              </c:strCache>
            </c:strRef>
          </c:tx>
          <c:spPr>
            <a:solidFill>
              <a:schemeClr val="accent1"/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1"/>
            <c:showBubbleSize val="1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'[(省级微信)微信错别字监测数据(2022-09-01----2022-09-30).xls]筛选分析-公众号 (计数)'!$A$2:$A$11</c:f>
              <c:strCache>
                <c:ptCount val="10"/>
                <c:pt idx="0">
                  <c:v>浙江发布</c:v>
                </c:pt>
                <c:pt idx="1">
                  <c:v>上海发布</c:v>
                </c:pt>
                <c:pt idx="2">
                  <c:v>湖南省政府门户网</c:v>
                </c:pt>
                <c:pt idx="3">
                  <c:v>江西省人民政府</c:v>
                </c:pt>
                <c:pt idx="4">
                  <c:v>新疆政府网</c:v>
                </c:pt>
                <c:pt idx="5">
                  <c:v>陕西发布</c:v>
                </c:pt>
                <c:pt idx="6">
                  <c:v>北京发布</c:v>
                </c:pt>
                <c:pt idx="7">
                  <c:v>山西省人民政府</c:v>
                </c:pt>
                <c:pt idx="8">
                  <c:v>云南省人民政府网</c:v>
                </c:pt>
                <c:pt idx="9">
                  <c:v>内蒙古自治区人民政府发布</c:v>
                </c:pt>
              </c:strCache>
            </c:strRef>
          </c:cat>
          <c:val>
            <c:numRef>
              <c:f>'[(省级微信)微信错别字监测数据(2022-09-01----2022-09-30).xls]筛选分析-公众号 (计数)'!$B$2:$B$11</c:f>
              <c:numCache>
                <c:formatCode>General</c:formatCode>
                <c:ptCount val="10"/>
                <c:pt idx="0">
                  <c:v>5</c:v>
                </c:pt>
                <c:pt idx="1">
                  <c:v>5</c:v>
                </c:pt>
                <c:pt idx="2">
                  <c:v>4</c:v>
                </c:pt>
                <c:pt idx="3">
                  <c:v>2</c:v>
                </c:pt>
                <c:pt idx="4">
                  <c:v>2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1"/>
          <c:showBubbleSize val="1"/>
        </c:dLbls>
        <c:gapWidth val="150"/>
        <c:overlap val="0"/>
        <c:axId val="849478538"/>
        <c:axId val="76273296"/>
      </c:barChart>
      <c:catAx>
        <c:axId val="849478538"/>
        <c:scaling>
          <c:orientation val="minMax"/>
        </c:scaling>
        <c:delete val="0"/>
        <c:axPos val="l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76273296"/>
        <c:crosses val="autoZero"/>
        <c:auto val="1"/>
        <c:lblAlgn val="ctr"/>
        <c:lblOffset val="100"/>
        <c:noMultiLvlLbl val="0"/>
      </c:catAx>
      <c:valAx>
        <c:axId val="7627329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84947853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>
                <a:latin typeface="微软雅黑" panose="020B0503020204020204" charset="-122"/>
                <a:ea typeface="微软雅黑" panose="020B0503020204020204" charset="-122"/>
              </a:rPr>
              <a:t>当月严重表述不规范典型错误</a:t>
            </a:r>
            <a:endParaRPr b="1">
              <a:latin typeface="微软雅黑" panose="020B0503020204020204" charset="-122"/>
              <a:ea typeface="微软雅黑" panose="020B0503020204020204" charset="-122"/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tx>
            <c:strRef>
              <c:f>'[(省级微信)微信错别字监测数据(2022-09-01----2022-09-30).xls]筛选分析-错别字 (计数)'!$B$1</c:f>
              <c:strCache>
                <c:ptCount val="1"/>
                <c:pt idx="0">
                  <c:v>错别字 (计数)</c:v>
                </c:pt>
              </c:strCache>
            </c:strRef>
          </c:tx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1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'[(省级微信)微信错别字监测数据(2022-09-01----2022-09-30).xls]筛选分析-错别字 (计数)'!$A$2:$A$15</c:f>
              <c:strCache>
                <c:ptCount val="14"/>
                <c:pt idx="0">
                  <c:v>生态环保局</c:v>
                </c:pt>
                <c:pt idx="1">
                  <c:v>习总书记</c:v>
                </c:pt>
                <c:pt idx="2">
                  <c:v>筑牢中华民族共同体意识</c:v>
                </c:pt>
                <c:pt idx="3">
                  <c:v>人大常委员会</c:v>
                </c:pt>
                <c:pt idx="4">
                  <c:v>全国人大常委</c:v>
                </c:pt>
                <c:pt idx="5">
                  <c:v>“一带一路”战略</c:v>
                </c:pt>
                <c:pt idx="6">
                  <c:v>中中央</c:v>
                </c:pt>
                <c:pt idx="7">
                  <c:v>习近平总书记关于坚持和完善人民代表大会制度重要思想</c:v>
                </c:pt>
                <c:pt idx="8">
                  <c:v>市场监督理局</c:v>
                </c:pt>
                <c:pt idx="9">
                  <c:v>《中华人民共和国保密法》</c:v>
                </c:pt>
                <c:pt idx="10">
                  <c:v>爱国国主义</c:v>
                </c:pt>
                <c:pt idx="11">
                  <c:v>筑牢</c:v>
                </c:pt>
                <c:pt idx="12">
                  <c:v>党史教育活动</c:v>
                </c:pt>
                <c:pt idx="13">
                  <c:v>“放管服”改草</c:v>
                </c:pt>
              </c:strCache>
            </c:strRef>
          </c:cat>
          <c:val>
            <c:numRef>
              <c:f>'[(省级微信)微信错别字监测数据(2022-09-01----2022-09-30).xls]筛选分析-错别字 (计数)'!$B$2:$B$15</c:f>
              <c:numCache>
                <c:formatCode>General</c:formatCode>
                <c:ptCount val="14"/>
                <c:pt idx="0">
                  <c:v>10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1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各省微信10W+热门文章分布情况</a:t>
            </a:r>
            <a:endParaRPr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'[(省级微信)微信热点监测数据(2022-09-01----2022-09-30).xls]筛选分析-公众号 (计数)'!$B$1</c:f>
              <c:strCache>
                <c:ptCount val="1"/>
                <c:pt idx="0">
                  <c:v>公众号 (计数)</c:v>
                </c:pt>
              </c:strCache>
            </c:strRef>
          </c:tx>
          <c:spPr>
            <a:solidFill>
              <a:schemeClr val="accent1"/>
            </a:solidFill>
            <a:ln w="19050">
              <a:solidFill>
                <a:schemeClr val="lt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/>
              <c:dLblPos val="outEnd"/>
              <c:showLegendKey val="0"/>
              <c:showVal val="1"/>
              <c:showCatName val="0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/>
              <c:dLblPos val="outEnd"/>
              <c:showLegendKey val="0"/>
              <c:showVal val="1"/>
              <c:showCatName val="0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/>
              <c:dLblPos val="outEnd"/>
              <c:showLegendKey val="0"/>
              <c:showVal val="1"/>
              <c:showCatName val="0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1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'[(省级微信)微信热点监测数据(2022-09-01----2022-09-30).xls]筛选分析-公众号 (计数)'!$A$2:$A$12</c:f>
              <c:strCache>
                <c:ptCount val="11"/>
                <c:pt idx="0">
                  <c:v>上海发布</c:v>
                </c:pt>
                <c:pt idx="1">
                  <c:v>贵州省人民政府网</c:v>
                </c:pt>
                <c:pt idx="2">
                  <c:v>浙江发布</c:v>
                </c:pt>
                <c:pt idx="3">
                  <c:v>四川发布</c:v>
                </c:pt>
                <c:pt idx="4">
                  <c:v>江西省人民政府</c:v>
                </c:pt>
                <c:pt idx="5">
                  <c:v>黑龙江政务</c:v>
                </c:pt>
                <c:pt idx="6">
                  <c:v>海南省政府网</c:v>
                </c:pt>
                <c:pt idx="7">
                  <c:v>吉林省人民政府网</c:v>
                </c:pt>
                <c:pt idx="8">
                  <c:v>辽宁发布</c:v>
                </c:pt>
                <c:pt idx="9">
                  <c:v>湖南省政府门户网</c:v>
                </c:pt>
                <c:pt idx="10">
                  <c:v>河南发布</c:v>
                </c:pt>
              </c:strCache>
            </c:strRef>
          </c:cat>
          <c:val>
            <c:numRef>
              <c:f>'[(省级微信)微信热点监测数据(2022-09-01----2022-09-30).xls]筛选分析-公众号 (计数)'!$B$2:$B$12</c:f>
              <c:numCache>
                <c:formatCode>General</c:formatCode>
                <c:ptCount val="11"/>
                <c:pt idx="0">
                  <c:v>218</c:v>
                </c:pt>
                <c:pt idx="1">
                  <c:v>33</c:v>
                </c:pt>
                <c:pt idx="2">
                  <c:v>16</c:v>
                </c:pt>
                <c:pt idx="3">
                  <c:v>7</c:v>
                </c:pt>
                <c:pt idx="4">
                  <c:v>6</c:v>
                </c:pt>
                <c:pt idx="5">
                  <c:v>5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1"/>
        </c:dLbls>
        <c:gapWidth val="150"/>
        <c:overlap val="0"/>
        <c:axId val="463183152"/>
        <c:axId val="952780965"/>
      </c:barChart>
      <c:catAx>
        <c:axId val="463183152"/>
        <c:scaling>
          <c:orientation val="minMax"/>
        </c:scaling>
        <c:delete val="0"/>
        <c:axPos val="l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952780965"/>
        <c:crosses val="autoZero"/>
        <c:auto val="1"/>
        <c:lblAlgn val="ctr"/>
        <c:lblOffset val="100"/>
        <c:noMultiLvlLbl val="0"/>
      </c:catAx>
      <c:valAx>
        <c:axId val="952780965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4631831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tags" Target="../tags/tag2.xml"/><Relationship Id="rId6" Type="http://schemas.openxmlformats.org/officeDocument/2006/relationships/tags" Target="../tags/tag1.xml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4.xml"/><Relationship Id="rId1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hyperlink" Target="http://mp.weixin.qq.com/s?__biz=MjM5NTA5NzYyMA==&amp;mid=2654607684&amp;idx=1&amp;sn=2f3e547b0681fc52e94b58132c7ef1c2&amp;chksm=bd33043f8a448d294a10b17e8631b198c6da609aa181b01f0d1c7edf1fe132594092ccaf921c#rd" TargetMode="External"/><Relationship Id="rId8" Type="http://schemas.openxmlformats.org/officeDocument/2006/relationships/hyperlink" Target="http://mp.weixin.qq.com/s?__biz=MzA3NDIwODEwMA==&amp;mid=2878857671&amp;idx=1&amp;sn=12385c08fe00d63eadb2c801045d0649&amp;chksm=b16007cc86178edacba6506b49362782e7d1f8a61117cf9c72fe0c06e790c9319439500740a8#rd" TargetMode="External"/><Relationship Id="rId7" Type="http://schemas.openxmlformats.org/officeDocument/2006/relationships/hyperlink" Target="http://mp.weixin.qq.com/s?__biz=MjM5NTA5NzYyMA==&amp;mid=2654611124&amp;idx=1&amp;sn=9bebe5843a8e7839925184712c54fee5&amp;chksm=bd333bcf8a44b2d900f6d625e7980104744f9554bcc22bc2cd15977bfc4555f10abba025b009#rd" TargetMode="External"/><Relationship Id="rId6" Type="http://schemas.openxmlformats.org/officeDocument/2006/relationships/hyperlink" Target="http://mp.weixin.qq.com/s?__biz=MjM5NTA5NzYyMA==&amp;mid=2654604129&amp;idx=1&amp;sn=124de020315fe9ade966e31b350807ac&amp;chksm=bd33161a8a449f0c4631abb83920811c5f0cefe350693a925f2e0b6929026af15bb05c73fdf9#rd" TargetMode="External"/><Relationship Id="rId5" Type="http://schemas.openxmlformats.org/officeDocument/2006/relationships/tags" Target="../tags/tag5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7" Type="http://schemas.openxmlformats.org/officeDocument/2006/relationships/notesSlide" Target="../notesSlides/notesSlide1.xml"/><Relationship Id="rId16" Type="http://schemas.openxmlformats.org/officeDocument/2006/relationships/slideLayout" Target="../slideLayouts/slideLayout1.xml"/><Relationship Id="rId15" Type="http://schemas.openxmlformats.org/officeDocument/2006/relationships/hyperlink" Target="http://mp.weixin.qq.com/s?__biz=MjM5NTA5NzYyMA==&amp;mid=2654605713&amp;idx=2&amp;sn=37558de23350eccc35c42cc7bd77be01&amp;chksm=bd330cea8a4485fcc61719ccd19c5b994f0cd55dc7a2efd1d222d633b86de4d0728205b991ca#rd" TargetMode="External"/><Relationship Id="rId14" Type="http://schemas.openxmlformats.org/officeDocument/2006/relationships/hyperlink" Target="http://mp.weixin.qq.com/s?__biz=MjM5NTA5NzYyMA==&amp;mid=2654602243&amp;idx=1&amp;sn=b5c4610b9ad62f53eb808fddd1e7ed62&amp;chksm=bd3319788a44906ec5494dbfba36f372c202bd86f5b01be17bb0154d9e3bac16dc9263d75c6a#rd" TargetMode="External"/><Relationship Id="rId13" Type="http://schemas.openxmlformats.org/officeDocument/2006/relationships/hyperlink" Target="http://mp.weixin.qq.com/s?__biz=MjM5NTA5NzYyMA==&amp;mid=2654604642&amp;idx=1&amp;sn=ad14c00d6435a4f9b090816867b821f7&amp;chksm=bd3310198a44990fab784b04098c1a79b4008b0820297786341ea7e9b0778a95c5bee87481ed#rd" TargetMode="External"/><Relationship Id="rId12" Type="http://schemas.openxmlformats.org/officeDocument/2006/relationships/hyperlink" Target="http://mp.weixin.qq.com/s?__biz=MzA3NDIwODEwMA==&amp;mid=2878856482&amp;idx=1&amp;sn=59cf8324646b0832aafe5b85aac2bc5b&amp;chksm=b1603b298617b23f899924a3fe56dd2323dfee1d2f213563c230a9687a9b47d9f6f2b79d2cf3#rd" TargetMode="External"/><Relationship Id="rId11" Type="http://schemas.openxmlformats.org/officeDocument/2006/relationships/hyperlink" Target="http://mp.weixin.qq.com/s?__biz=MjM5NTA5NzYyMA==&amp;mid=2654603684&amp;idx=1&amp;sn=a0051989ee927793dcaf0c9e179495e2&amp;chksm=bd3314df8a449dc9a56c995919d9f69a46b267f6f08e31771d73776f822b7d4948cd5da89884#rd" TargetMode="External"/><Relationship Id="rId10" Type="http://schemas.openxmlformats.org/officeDocument/2006/relationships/hyperlink" Target="http://mp.weixin.qq.com/s?__biz=MjM5NTA5NzYyMA==&amp;mid=2654607261&amp;idx=1&amp;sn=9d9270069aa5b9455cb204d0860316c2&amp;chksm=bd330ae68a4483f03853a6a35db9d346f09fc05a8e6951173dd78fea814f0a753755bd497656#rd" TargetMode="External"/><Relationship Id="rId1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pic>
        <p:nvPicPr>
          <p:cNvPr id="7" name="picture 6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164083"/>
            <a:ext cx="1548383" cy="467360"/>
          </a:xfrm>
          <a:prstGeom prst="rect">
            <a:avLst/>
          </a:prstGeom>
        </p:spPr>
      </p:pic>
      <p:sp>
        <p:nvSpPr>
          <p:cNvPr id="8" name="textbox 7"/>
          <p:cNvSpPr/>
          <p:nvPr/>
        </p:nvSpPr>
        <p:spPr>
          <a:xfrm>
            <a:off x="83344" y="2017795"/>
            <a:ext cx="528955" cy="2190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85000"/>
              </a:lnSpc>
            </a:pPr>
            <a:r>
              <a:rPr sz="1500" spc="1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202</a:t>
            </a:r>
            <a:r>
              <a:rPr sz="150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1500" dirty="0"/>
          </a:p>
        </p:txBody>
      </p:sp>
      <p:grpSp>
        <p:nvGrpSpPr>
          <p:cNvPr id="11" name="组合 10"/>
          <p:cNvGrpSpPr/>
          <p:nvPr/>
        </p:nvGrpSpPr>
        <p:grpSpPr>
          <a:xfrm>
            <a:off x="5368290" y="1226185"/>
            <a:ext cx="1662430" cy="650240"/>
            <a:chOff x="8455" y="1887"/>
            <a:chExt cx="2618" cy="1024"/>
          </a:xfrm>
        </p:grpSpPr>
        <p:sp>
          <p:nvSpPr>
            <p:cNvPr id="9" name="object 5"/>
            <p:cNvSpPr/>
            <p:nvPr/>
          </p:nvSpPr>
          <p:spPr>
            <a:xfrm>
              <a:off x="8455" y="1887"/>
              <a:ext cx="2357" cy="102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  <p:sp>
          <p:nvSpPr>
            <p:cNvPr id="10" name="object 6"/>
            <p:cNvSpPr txBox="1"/>
            <p:nvPr/>
          </p:nvSpPr>
          <p:spPr>
            <a:xfrm>
              <a:off x="9463" y="2041"/>
              <a:ext cx="1610" cy="69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微</a:t>
              </a:r>
              <a:r>
                <a:rPr sz="280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信</a:t>
              </a:r>
              <a:endParaRPr sz="2800">
                <a:latin typeface="汉仪大隶书简" panose="02010600000101010101" charset="-122"/>
                <a:ea typeface="汉仪大隶书简" panose="02010600000101010101" charset="-122"/>
                <a:cs typeface="宋体" panose="02010600030101010101" pitchFamily="2" charset="-122"/>
                <a:sym typeface="汉仪大隶书简" panose="02010600000101010101" charset="-122"/>
              </a:endParaRPr>
            </a:p>
          </p:txBody>
        </p:sp>
        <p:sp>
          <p:nvSpPr>
            <p:cNvPr id="12" name="object 7"/>
            <p:cNvSpPr/>
            <p:nvPr/>
          </p:nvSpPr>
          <p:spPr>
            <a:xfrm>
              <a:off x="8676" y="2182"/>
              <a:ext cx="528" cy="43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</p:grpSp>
      <p:sp>
        <p:nvSpPr>
          <p:cNvPr id="13" name="Title 1" descr="7b0a20202020227461726765744d6f64756c65223a202270726f636573734f6e6c696e65466f6e7473220a7d0a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3178810" y="2237105"/>
            <a:ext cx="6350000" cy="1779905"/>
          </a:xfrm>
          <a:prstGeom prst="rect">
            <a:avLst/>
          </a:prstGeom>
        </p:spPr>
        <p:txBody>
          <a:bodyPr vert="horz" wrap="square" lIns="90170" tIns="0" rIns="90170" bIns="0" rtlCol="0" anchor="b" anchorCtr="0">
            <a:noAutofit/>
          </a:bodyPr>
          <a:lstStyle>
            <a:lvl1pPr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lang="zh-CN" altLang="en-US" sz="7200" b="0" u="none" strike="noStrike" kern="1200" cap="none" spc="7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algn="ctr"/>
            <a:r>
              <a:rPr lang="zh-CN" altLang="en-US" sz="5900" b="1">
                <a:solidFill>
                  <a:schemeClr val="tx1">
                    <a:lumMod val="85000"/>
                    <a:lumOff val="15000"/>
                  </a:schemeClr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中隶书简" panose="02010600000101010101" charset="-122"/>
              </a:rPr>
              <a:t>省级政务新媒体 影响力月榜</a:t>
            </a:r>
            <a:endParaRPr lang="zh-CN" altLang="en-US" sz="5900" b="1">
              <a:solidFill>
                <a:schemeClr val="tx1">
                  <a:lumMod val="85000"/>
                  <a:lumOff val="15000"/>
                </a:schemeClr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中隶书简" panose="02010600000101010101" charset="-122"/>
            </a:endParaRPr>
          </a:p>
        </p:txBody>
      </p:sp>
      <p:sp>
        <p:nvSpPr>
          <p:cNvPr id="14" name="文本占位符 7"/>
          <p:cNvSpPr>
            <a:spLocks noGrp="1"/>
          </p:cNvSpPr>
          <p:nvPr>
            <p:custDataLst>
              <p:tags r:id="rId7"/>
            </p:custDataLst>
          </p:nvPr>
        </p:nvSpPr>
        <p:spPr>
          <a:xfrm>
            <a:off x="3432175" y="4472940"/>
            <a:ext cx="5842635" cy="873760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>
            <a:lvl1pPr marL="0" indent="0" algn="di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榜单日期：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2022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9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-2022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9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30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endParaRPr lang="zh-CN" altLang="en-US" sz="2000" b="1">
              <a:solidFill>
                <a:schemeClr val="accent2"/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大隶书简" panose="02010600000101010101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8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" name="textbox 9"/>
            <p:cNvSpPr/>
            <p:nvPr/>
          </p:nvSpPr>
          <p:spPr>
            <a:xfrm>
              <a:off x="701665" y="241623"/>
              <a:ext cx="3273425" cy="47116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1.</a:t>
              </a:r>
              <a:r>
                <a:rPr sz="3200" spc="-2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综合影响</a:t>
              </a: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力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概述</a:t>
              </a:r>
              <a:endParaRPr lang="en-US" altLang="en-US" sz="3200" dirty="0"/>
            </a:p>
          </p:txBody>
        </p:sp>
        <p:pic>
          <p:nvPicPr>
            <p:cNvPr id="10" name="picture 10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41" name="picture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62025" y="1268095"/>
            <a:ext cx="5348605" cy="2228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L="12700" marR="5080" algn="just">
              <a:lnSpc>
                <a:spcPct val="150000"/>
              </a:lnSpc>
              <a:spcBef>
                <a:spcPts val="100"/>
              </a:spcBef>
            </a:pP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参加排行的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省级政务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微信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公众号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31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sz="1600" spc="4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，根据监测数据统计结果，</a:t>
            </a:r>
            <a:r>
              <a:rPr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</a:t>
            </a:r>
            <a:r>
              <a:rPr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合影响力指数得分在</a:t>
            </a:r>
            <a:r>
              <a:rPr lang="en-US"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500</a:t>
            </a:r>
            <a:r>
              <a:rPr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</a:t>
            </a:r>
            <a:r>
              <a:rPr lang="en-US"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</a:t>
            </a:r>
            <a:r>
              <a:rPr lang="en-US"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r>
              <a:rPr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之间的公众号数量较多，共</a:t>
            </a:r>
            <a:r>
              <a:rPr lang="en-US"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21</a:t>
            </a:r>
            <a:r>
              <a:rPr sz="16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 </a:t>
            </a:r>
            <a:r>
              <a:rPr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</a:t>
            </a:r>
            <a:r>
              <a:rPr lang="en-US" sz="1600" spc="2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</a:t>
            </a:r>
            <a:r>
              <a:rPr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微信综合影响力指数在</a:t>
            </a:r>
            <a:r>
              <a:rPr lang="en-US"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</a:t>
            </a:r>
            <a:r>
              <a:rPr lang="en-US" sz="1600" spc="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r>
              <a:rPr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以上。其中</a:t>
            </a:r>
            <a:r>
              <a:rPr lang="zh-CN"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en-US" altLang="zh-CN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上海发布</a:t>
            </a:r>
            <a:r>
              <a:rPr lang="en-US" altLang="zh-CN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30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排名第一</a:t>
            </a:r>
            <a:r>
              <a:rPr lang="zh-CN" altLang="en-US" sz="1600" spc="3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综合影响力指数为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1262.72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贵州省人民政府网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浙江发布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分列第二、第三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5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综合影响力指数分别</a:t>
            </a:r>
            <a:r>
              <a:rPr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为</a:t>
            </a:r>
            <a:r>
              <a:rPr lang="en-US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1104.51</a:t>
            </a:r>
            <a:r>
              <a:rPr lang="zh-CN" altLang="en-US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1021.55</a:t>
            </a:r>
            <a:r>
              <a:rPr lang="zh-CN" altLang="en-US" sz="1600" spc="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1600" spc="5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object 27"/>
          <p:cNvSpPr/>
          <p:nvPr/>
        </p:nvSpPr>
        <p:spPr>
          <a:xfrm>
            <a:off x="465518" y="1289170"/>
            <a:ext cx="331379" cy="28623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p/>
        </p:txBody>
      </p:sp>
      <p:sp>
        <p:nvSpPr>
          <p:cNvPr id="7" name="object 28"/>
          <p:cNvSpPr txBox="1"/>
          <p:nvPr/>
        </p:nvSpPr>
        <p:spPr>
          <a:xfrm>
            <a:off x="6310629" y="4433570"/>
            <a:ext cx="5083175" cy="1859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L="12700" marR="5080" lvl="0" algn="just">
              <a:lnSpc>
                <a:spcPct val="150000"/>
              </a:lnSpc>
              <a:spcBef>
                <a:spcPts val="100"/>
              </a:spcBef>
              <a:buClrTx/>
              <a:buSzTx/>
              <a:buFontTx/>
            </a:pP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2022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年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9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月，</a:t>
            </a:r>
            <a:r>
              <a:rPr 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省级政务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微信发稿总量达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6967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篇，平均发布文章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224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篇。其中，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上海发布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”月发稿量最高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，共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599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篇；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贵州省人民政府网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”和“</a:t>
            </a:r>
            <a:r>
              <a:rPr lang="zh-CN"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陕西发布</a:t>
            </a:r>
            <a:r>
              <a:rPr sz="1600" b="1" spc="35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”分列第二、第三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，各发布文章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523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篇、</a:t>
            </a:r>
            <a:r>
              <a:rPr 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360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篇；</a:t>
            </a:r>
            <a:r>
              <a:rPr lang="en-US" sz="1600" b="1" spc="35" dirty="0">
                <a:solidFill>
                  <a:srgbClr val="004A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b="1" spc="35" dirty="0">
                <a:solidFill>
                  <a:srgbClr val="004A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青海发布</a:t>
            </a:r>
            <a:r>
              <a:rPr lang="en-US" altLang="zh-CN" sz="1600" b="1" spc="35" dirty="0">
                <a:solidFill>
                  <a:srgbClr val="004A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altLang="en-US" sz="1600" b="1" spc="35" dirty="0">
                <a:solidFill>
                  <a:srgbClr val="004A7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月发稿量最少</a:t>
            </a:r>
            <a:r>
              <a:rPr lang="zh-CN" alt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，发布文章</a:t>
            </a:r>
            <a:r>
              <a:rPr lang="en-US" altLang="zh-CN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0</a:t>
            </a:r>
            <a:r>
              <a:rPr lang="zh-CN" altLang="en-US"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篇</a:t>
            </a:r>
            <a:r>
              <a:rPr sz="1600" spc="3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sz="1600" spc="35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63" name="object 57"/>
          <p:cNvSpPr/>
          <p:nvPr/>
        </p:nvSpPr>
        <p:spPr>
          <a:xfrm>
            <a:off x="5776010" y="4568950"/>
            <a:ext cx="312337" cy="28623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p/>
        </p:txBody>
      </p:sp>
      <p:graphicFrame>
        <p:nvGraphicFramePr>
          <p:cNvPr id="4" name="图表 3"/>
          <p:cNvGraphicFramePr/>
          <p:nvPr/>
        </p:nvGraphicFramePr>
        <p:xfrm>
          <a:off x="6821805" y="138684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11" name="图表 10"/>
          <p:cNvGraphicFramePr/>
          <p:nvPr/>
        </p:nvGraphicFramePr>
        <p:xfrm>
          <a:off x="981710" y="363347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8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D9ECFE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algn="l" rtl="0" eaLnBrk="0">
              <a:lnSpc>
                <a:spcPct val="6000"/>
              </a:lnSpc>
            </a:pPr>
            <a:endParaRPr lang="en-US" altLang="en-US" sz="100" dirty="0"/>
          </a:p>
          <a:p>
            <a:pPr indent="702945" algn="l" rtl="0" eaLnBrk="0">
              <a:lnSpc>
                <a:spcPts val="4225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sz="320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政务</a:t>
            </a:r>
            <a:r>
              <a:rPr lang="zh-CN"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微信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综合影响力top15</a:t>
            </a:r>
            <a:r>
              <a:rPr sz="32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</a:t>
            </a:r>
            <a:endParaRPr lang="en-US" altLang="en-US" sz="3200" dirty="0"/>
          </a:p>
        </p:txBody>
      </p:sp>
      <p:pic>
        <p:nvPicPr>
          <p:cNvPr id="59" name="picture 59" descr="E:\资质\星鸟测评logo.png星鸟测评logo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65" name="picture 6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32" name="object 32"/>
          <p:cNvSpPr txBox="1"/>
          <p:nvPr/>
        </p:nvSpPr>
        <p:spPr>
          <a:xfrm>
            <a:off x="1019810" y="5840836"/>
            <a:ext cx="9924415" cy="667385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p>
            <a:pPr marL="38100">
              <a:lnSpc>
                <a:spcPct val="100000"/>
              </a:lnSpc>
              <a:spcBef>
                <a:spcPts val="705"/>
              </a:spcBef>
            </a:pP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说明：</a:t>
            </a:r>
            <a:r>
              <a:rPr sz="1000" b="1" u="sng" dirty="0">
                <a:uFill>
                  <a:solidFill>
                    <a:srgbClr val="000000"/>
                  </a:solidFill>
                </a:uFill>
                <a:latin typeface="微软雅黑" panose="020B0503020204020204" charset="-122"/>
                <a:cs typeface="微软雅黑" panose="020B0503020204020204" charset="-122"/>
              </a:rPr>
              <a:t>影响力指数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=</a:t>
            </a:r>
            <a:r>
              <a:rPr sz="1000" b="1" spc="5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(30%</a:t>
            </a: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整体传播力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+30%</a:t>
            </a: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篇均传播力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+30%</a:t>
            </a: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头条传播力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+10%</a:t>
            </a: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峰值传播力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)</a:t>
            </a:r>
            <a:r>
              <a:rPr sz="975" b="1" spc="-7" baseline="21000" dirty="0">
                <a:latin typeface="微软雅黑" panose="020B0503020204020204" charset="-122"/>
                <a:cs typeface="微软雅黑" panose="020B0503020204020204" charset="-122"/>
              </a:rPr>
              <a:t>2</a:t>
            </a:r>
            <a:r>
              <a:rPr sz="1000" b="1" spc="-5" dirty="0">
                <a:latin typeface="微软雅黑" panose="020B0503020204020204" charset="-122"/>
                <a:cs typeface="微软雅黑" panose="020B0503020204020204" charset="-122"/>
              </a:rPr>
              <a:t>*10</a:t>
            </a:r>
            <a:endParaRPr sz="1000">
              <a:latin typeface="微软雅黑" panose="020B0503020204020204" charset="-122"/>
              <a:cs typeface="微软雅黑" panose="020B0503020204020204" charset="-122"/>
            </a:endParaRPr>
          </a:p>
          <a:p>
            <a:pPr marL="38100">
              <a:lnSpc>
                <a:spcPct val="100000"/>
              </a:lnSpc>
              <a:spcBef>
                <a:spcPts val="550"/>
              </a:spcBef>
            </a:pP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整体传播力=</a:t>
            </a:r>
            <a:r>
              <a:rPr sz="900" spc="20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日均阅读数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日均在看数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日均点赞数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*10+1)；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篇均传播力=</a:t>
            </a:r>
            <a:r>
              <a:rPr sz="900" spc="15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篇均阅读数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篇均在看数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篇均点赞数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*10+1)；</a:t>
            </a:r>
            <a:endParaRPr sz="900">
              <a:latin typeface="微软雅黑" panose="020B0503020204020204" charset="-122"/>
              <a:cs typeface="微软雅黑" panose="020B0503020204020204" charset="-122"/>
            </a:endParaRPr>
          </a:p>
          <a:p>
            <a:pPr marL="38100">
              <a:lnSpc>
                <a:spcPct val="100000"/>
              </a:lnSpc>
              <a:spcBef>
                <a:spcPts val="540"/>
              </a:spcBef>
            </a:pP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头条传播力=</a:t>
            </a:r>
            <a:r>
              <a:rPr sz="900" spc="40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0.77ln(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头条篇均阅读数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+1)+0.17ln(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头条篇均在看数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*10+1)+0.06ln(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头条篇均点赞数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*10+1)；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峰值传播力=</a:t>
            </a:r>
            <a:r>
              <a:rPr sz="900" spc="40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0.7ln(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最高阅读数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+1)+0.2ln(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最高在看数</a:t>
            </a:r>
            <a:r>
              <a:rPr sz="900" spc="-5" dirty="0">
                <a:latin typeface="微软雅黑" panose="020B0503020204020204" charset="-122"/>
                <a:cs typeface="微软雅黑" panose="020B0503020204020204" charset="-122"/>
              </a:rPr>
              <a:t>*10+1)+0.1ln(</a:t>
            </a:r>
            <a:r>
              <a:rPr sz="900" dirty="0">
                <a:latin typeface="微软雅黑" panose="020B0503020204020204" charset="-122"/>
                <a:cs typeface="微软雅黑" panose="020B0503020204020204" charset="-122"/>
              </a:rPr>
              <a:t>最高点赞数*10+1)</a:t>
            </a:r>
            <a:endParaRPr sz="900">
              <a:latin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10" name="表格 9"/>
          <p:cNvGraphicFramePr/>
          <p:nvPr>
            <p:custDataLst>
              <p:tags r:id="rId4"/>
            </p:custDataLst>
          </p:nvPr>
        </p:nvGraphicFramePr>
        <p:xfrm>
          <a:off x="1019810" y="1143000"/>
          <a:ext cx="10152380" cy="4697730"/>
        </p:xfrm>
        <a:graphic>
          <a:graphicData uri="http://schemas.openxmlformats.org/drawingml/2006/table">
            <a:tbl>
              <a:tblPr firstRow="1" bandRow="1">
                <a:tableStyleId>{A54346D1-3658-4338-A1C7-7CB307C7CAEF}</a:tableStyleId>
              </a:tblPr>
              <a:tblGrid>
                <a:gridCol w="750570"/>
                <a:gridCol w="2188845"/>
                <a:gridCol w="1104900"/>
                <a:gridCol w="969010"/>
                <a:gridCol w="969645"/>
                <a:gridCol w="969645"/>
                <a:gridCol w="969010"/>
                <a:gridCol w="1115695"/>
                <a:gridCol w="1115060"/>
              </a:tblGrid>
              <a:tr h="32004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微信名称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影响力指数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阅读总数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在看总数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文章总数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头条文章阅读量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单条最大阅读数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单条最大在看数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</a:t>
                      </a:r>
                      <a:endParaRPr lang="en-US" alt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3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上海发布</a:t>
                      </a:r>
                      <a:endParaRPr lang="zh-CN" sz="113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1262.72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36680280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62687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599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19428513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100001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1646</a:t>
                      </a:r>
                      <a:endParaRPr lang="en-US" sz="900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</a:t>
                      </a:r>
                      <a:endParaRPr lang="en-US" alt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上海发布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1262.72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36680280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62687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599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19428513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100001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1646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</a:t>
                      </a:r>
                      <a:endParaRPr lang="en-US" alt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贵州省人民政府网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1104.51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14827351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17714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523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9947988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100001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2882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</a:t>
                      </a:r>
                      <a:endParaRPr lang="en-US" alt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浙江发布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1021.55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7899063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5443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248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6244910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100001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200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</a:t>
                      </a:r>
                      <a:endParaRPr lang="en-US" alt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江西省人民政府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992.67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5759828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4888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223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4464684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100001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269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</a:t>
                      </a:r>
                      <a:endParaRPr lang="en-US" alt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四川发布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965.91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4500106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6232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249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3628226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100001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220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</a:t>
                      </a:r>
                      <a:endParaRPr lang="en-US" alt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黑龙江政务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942.52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4902163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2254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180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4132045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100001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115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</a:t>
                      </a:r>
                      <a:endParaRPr lang="en-US" alt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西藏发布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794.64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2657252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2434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328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2482491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30756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</a:t>
                      </a:r>
                      <a:endParaRPr lang="en-US" alt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河南发布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793.5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1864449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1806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224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1368702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100001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</a:t>
                      </a:r>
                      <a:endParaRPr lang="en-US" alt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北京发布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766.39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1672444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1689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227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908049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67081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11</a:t>
                      </a:r>
                      <a:endParaRPr lang="en-US" alt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湖南省政府门户网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746.47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1151167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2179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201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860871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100001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128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73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</a:t>
                      </a:r>
                      <a:endParaRPr lang="en-US" alt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江苏政务服务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736.04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195281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165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103709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31285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40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13</a:t>
                      </a:r>
                      <a:endParaRPr lang="en-US" alt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云南省人民政府网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704.95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1005364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1770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247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621216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50719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14</a:t>
                      </a:r>
                      <a:endParaRPr lang="en-US" alt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湖北省人民政府网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687.37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945784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1402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250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653625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77453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57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15</a:t>
                      </a:r>
                      <a:endParaRPr lang="en-US" alt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吉林省人民政府网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684.35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554676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674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103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513662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100001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b="1">
                          <a:solidFill>
                            <a:srgbClr val="004A7E"/>
                          </a:solidFill>
                          <a:latin typeface="Helvetica" charset="-122"/>
                        </a:rPr>
                        <a:t>76</a:t>
                      </a:r>
                      <a:endParaRPr lang="en-US" sz="900" b="1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</a:tbl>
          </a:graphicData>
        </a:graphic>
      </p:graphicFrame>
      <p:graphicFrame>
        <p:nvGraphicFramePr>
          <p:cNvPr id="8" name="表格 7"/>
          <p:cNvGraphicFramePr/>
          <p:nvPr>
            <p:custDataLst>
              <p:tags r:id="rId5"/>
            </p:custDataLst>
          </p:nvPr>
        </p:nvGraphicFramePr>
        <p:xfrm>
          <a:off x="829310" y="1376045"/>
          <a:ext cx="10533380" cy="36766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76200" dir="2700000" algn="tl" rotWithShape="0">
                    <a:prstClr val="black">
                      <a:alpha val="45000"/>
                    </a:prstClr>
                  </a:outerShdw>
                </a:effectLst>
                <a:tableStyleId>{A54346D1-3658-4338-A1C7-7CB307C7CAEF}</a:tableStyleId>
              </a:tblPr>
              <a:tblGrid>
                <a:gridCol w="778510"/>
                <a:gridCol w="2271395"/>
                <a:gridCol w="1146175"/>
                <a:gridCol w="1005205"/>
                <a:gridCol w="1006475"/>
                <a:gridCol w="1005840"/>
                <a:gridCol w="1005205"/>
                <a:gridCol w="1157605"/>
                <a:gridCol w="1156970"/>
              </a:tblGrid>
              <a:tr h="3676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</a:t>
                      </a:r>
                      <a:endParaRPr lang="en-US" alt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0" vert="horz" anchor="ctr" anchorCtr="0">
                    <a:lnL w="28575">
                      <a:solidFill>
                        <a:srgbClr val="FFFFFF"/>
                      </a:solidFill>
                      <a:prstDash val="solid"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上海发布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1262.72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36680280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62687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599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19428513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100001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1646</a:t>
                      </a:r>
                      <a:endParaRPr 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99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00" name="textbox 100"/>
            <p:cNvSpPr/>
            <p:nvPr/>
          </p:nvSpPr>
          <p:spPr>
            <a:xfrm>
              <a:off x="698500" y="241935"/>
              <a:ext cx="4834255" cy="47117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3.</a:t>
              </a:r>
              <a:r>
                <a:rPr sz="3200" spc="-25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严重表述不规</a:t>
              </a:r>
              <a:r>
                <a:rPr sz="3200" spc="-5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范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问题</a:t>
              </a:r>
              <a:endParaRPr lang="en-US" altLang="en-US" sz="3200" dirty="0"/>
            </a:p>
          </p:txBody>
        </p:sp>
        <p:pic>
          <p:nvPicPr>
            <p:cNvPr id="101" name="picture 101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09" name="picture 10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10" name="picture 1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664210" y="1268730"/>
            <a:ext cx="10863580" cy="1120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当月有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政务微信存在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23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处严重表述不规范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问题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，其中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“浙江发布”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存在问题最多（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处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22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%）。出现严重表述错误问题主要集中在党和国家领导人姓名、口号等，如“习总书记”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“一带一路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战略”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人大常委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等内容表述不规范。</a:t>
            </a:r>
            <a:endParaRPr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4" name="图表 3"/>
          <p:cNvGraphicFramePr/>
          <p:nvPr/>
        </p:nvGraphicFramePr>
        <p:xfrm>
          <a:off x="664210" y="2450465"/>
          <a:ext cx="6015355" cy="37299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5" name="图表 4"/>
          <p:cNvGraphicFramePr/>
          <p:nvPr/>
        </p:nvGraphicFramePr>
        <p:xfrm>
          <a:off x="6795135" y="2450465"/>
          <a:ext cx="5077460" cy="3730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6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125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26" name="textbox 126"/>
            <p:cNvSpPr/>
            <p:nvPr/>
          </p:nvSpPr>
          <p:spPr>
            <a:xfrm>
              <a:off x="674801" y="239994"/>
              <a:ext cx="2210435" cy="47434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2000"/>
                </a:lnSpc>
              </a:pP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</a:t>
              </a:r>
              <a:r>
                <a:rPr sz="3200" spc="-25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</a:t>
              </a:r>
              <a:r>
                <a:rPr sz="320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热点文章</a:t>
              </a:r>
              <a:endParaRPr lang="en-US" altLang="en-US" sz="3200" dirty="0"/>
            </a:p>
          </p:txBody>
        </p:sp>
        <p:pic>
          <p:nvPicPr>
            <p:cNvPr id="127" name="picture 127" descr="E:\资质\星鸟测评logo.png星鸟测评logo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41" name="picture 1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42" name="picture 1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664210" y="1081405"/>
            <a:ext cx="10863580" cy="751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当月，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有11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个省级政务微信共发布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290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篇阅读数超过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10W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的文章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，其中“ 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上海发布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”热门文章数最多（共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218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篇，占比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75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%）。网民重点关注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疫情防控、核酸检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等信息。</a:t>
            </a:r>
            <a:endParaRPr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6" name="表格 5"/>
          <p:cNvGraphicFramePr/>
          <p:nvPr>
            <p:custDataLst>
              <p:tags r:id="rId5"/>
            </p:custDataLst>
          </p:nvPr>
        </p:nvGraphicFramePr>
        <p:xfrm>
          <a:off x="640398" y="2353310"/>
          <a:ext cx="6315075" cy="405638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09575"/>
                <a:gridCol w="955040"/>
                <a:gridCol w="3347720"/>
                <a:gridCol w="901700"/>
                <a:gridCol w="701040"/>
              </a:tblGrid>
              <a:tr h="311150">
                <a:tc gridSpan="5"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当月阅读数10w+热门文章top10</a:t>
                      </a:r>
                      <a:endParaRPr lang="zh-CN" sz="11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0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公众号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文章标题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在看数↓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在看率%</a:t>
                      </a:r>
                      <a:endParaRPr lang="zh-CN" altLang="en-US" sz="11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36195" marB="3619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cs typeface="Arial" panose="020B0604020202020204" pitchFamily="34" charset="0"/>
                        </a:rPr>
                        <a:t>上海发布</a:t>
                      </a:r>
                      <a:endParaRPr lang="zh-CN" altLang="en-US" sz="1000" b="1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0" u="sng">
                          <a:solidFill>
                            <a:srgbClr val="0000FF"/>
                          </a:solidFill>
                          <a:cs typeface="Arial" panose="020B0604020202020204" pitchFamily="34" charset="0"/>
                          <a:hlinkClick r:id="rId6"/>
                        </a:rPr>
                        <a:t>上海常态化核酸检测点免费检测服务延长至10月31日</a:t>
                      </a:r>
                      <a:endParaRPr lang="en-US" altLang="en-US" sz="1000" b="0" u="sng">
                        <a:solidFill>
                          <a:srgbClr val="0000FF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1646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1.65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cs typeface="Arial" panose="020B0604020202020204" pitchFamily="34" charset="0"/>
                        </a:rPr>
                        <a:t>上海发布</a:t>
                      </a:r>
                      <a:endParaRPr lang="zh-CN" altLang="en-US" sz="1000" b="1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0" u="sng">
                          <a:solidFill>
                            <a:srgbClr val="0000FF"/>
                          </a:solidFill>
                          <a:cs typeface="Arial" panose="020B0604020202020204" pitchFamily="34" charset="0"/>
                          <a:hlinkClick r:id="rId7"/>
                        </a:rPr>
                        <a:t>9月28日零时起，上海疫情风险区“清零”，全市实施常态化防控措施</a:t>
                      </a:r>
                      <a:endParaRPr lang="en-US" altLang="en-US" sz="1000" b="0" u="sng">
                        <a:solidFill>
                          <a:srgbClr val="0000FF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990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0.99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cs typeface="Arial" panose="020B0604020202020204" pitchFamily="34" charset="0"/>
                        </a:rPr>
                        <a:t>贵州省人民政府网</a:t>
                      </a:r>
                      <a:endParaRPr lang="zh-CN" altLang="en-US" sz="1000" b="1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0" u="sng">
                          <a:solidFill>
                            <a:srgbClr val="0000FF"/>
                          </a:solidFill>
                          <a:cs typeface="Arial" panose="020B0604020202020204" pitchFamily="34" charset="0"/>
                          <a:hlinkClick r:id="rId8"/>
                        </a:rPr>
                        <a:t>省委省政府迅速组织开展黔南州三荔高速重大交通事故救援工作</a:t>
                      </a:r>
                      <a:endParaRPr lang="en-US" altLang="en-US" sz="1000" b="0" u="sng">
                        <a:solidFill>
                          <a:srgbClr val="0000FF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2882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2.88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cs typeface="Arial" panose="020B0604020202020204" pitchFamily="34" charset="0"/>
                        </a:rPr>
                        <a:t>上海发布</a:t>
                      </a:r>
                      <a:endParaRPr lang="zh-CN" altLang="en-US" sz="1000" b="1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0" u="sng">
                          <a:solidFill>
                            <a:srgbClr val="0000FF"/>
                          </a:solidFill>
                          <a:cs typeface="Arial" panose="020B0604020202020204" pitchFamily="34" charset="0"/>
                          <a:hlinkClick r:id="rId9"/>
                        </a:rPr>
                        <a:t>9月28日起支付宝微信可直接刷码乘坐上海地铁，免扫场所码</a:t>
                      </a:r>
                      <a:endParaRPr lang="en-US" altLang="en-US" sz="1000" b="0" u="sng">
                        <a:solidFill>
                          <a:srgbClr val="0000FF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606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0.61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cs typeface="Arial" panose="020B0604020202020204" pitchFamily="34" charset="0"/>
                        </a:rPr>
                        <a:t>上海发布</a:t>
                      </a:r>
                      <a:endParaRPr lang="zh-CN" altLang="en-US" sz="1000" b="1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0" u="sng">
                          <a:solidFill>
                            <a:srgbClr val="0000FF"/>
                          </a:solidFill>
                          <a:cs typeface="Arial" panose="020B0604020202020204" pitchFamily="34" charset="0"/>
                          <a:hlinkClick r:id="rId10"/>
                        </a:rPr>
                        <a:t>上海进一步明确“随申码”红码、黄码赋码管理规则</a:t>
                      </a:r>
                      <a:endParaRPr lang="en-US" altLang="en-US" sz="1000" b="0" u="sng">
                        <a:solidFill>
                          <a:srgbClr val="0000FF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795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0.79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cs typeface="Arial" panose="020B0604020202020204" pitchFamily="34" charset="0"/>
                        </a:rPr>
                        <a:t>上海发布</a:t>
                      </a:r>
                      <a:endParaRPr lang="zh-CN" altLang="en-US" sz="1000" b="1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0" u="sng">
                          <a:solidFill>
                            <a:srgbClr val="0000FF"/>
                          </a:solidFill>
                          <a:cs typeface="Arial" panose="020B0604020202020204" pitchFamily="34" charset="0"/>
                          <a:hlinkClick r:id="rId11"/>
                        </a:rPr>
                        <a:t>中山公园的围墙今天打开，以全新姿态融入苏州河公共空间</a:t>
                      </a:r>
                      <a:endParaRPr lang="en-US" altLang="en-US" sz="1000" b="0" u="sng">
                        <a:solidFill>
                          <a:srgbClr val="0000FF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440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0.44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7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cs typeface="Arial" panose="020B0604020202020204" pitchFamily="34" charset="0"/>
                        </a:rPr>
                        <a:t>贵州省人民政府网</a:t>
                      </a:r>
                      <a:endParaRPr lang="zh-CN" altLang="en-US" sz="1000" b="1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0" u="sng">
                          <a:solidFill>
                            <a:srgbClr val="0000FF"/>
                          </a:solidFill>
                          <a:cs typeface="Arial" panose="020B0604020202020204" pitchFamily="34" charset="0"/>
                          <a:hlinkClick r:id="rId12"/>
                        </a:rPr>
                        <a:t>9月9日0时起，贵阳观山湖区白云区部分区域解除临时静态管理</a:t>
                      </a:r>
                      <a:endParaRPr lang="en-US" altLang="en-US" sz="1000" b="0" u="sng">
                        <a:solidFill>
                          <a:srgbClr val="0000FF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304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0.3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8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cs typeface="Arial" panose="020B0604020202020204" pitchFamily="34" charset="0"/>
                        </a:rPr>
                        <a:t>上海发布</a:t>
                      </a:r>
                      <a:endParaRPr lang="zh-CN" altLang="en-US" sz="1000" b="1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0" u="sng">
                          <a:solidFill>
                            <a:srgbClr val="0000FF"/>
                          </a:solidFill>
                          <a:cs typeface="Arial" panose="020B0604020202020204" pitchFamily="34" charset="0"/>
                          <a:hlinkClick r:id="rId13"/>
                        </a:rPr>
                        <a:t>皓月当空！中秋夜的圆月你拍到了吗？</a:t>
                      </a:r>
                      <a:endParaRPr lang="en-US" altLang="en-US" sz="1000" b="0" u="sng">
                        <a:solidFill>
                          <a:srgbClr val="0000FF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453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0.45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</a:tr>
              <a:tr h="40513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9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cs typeface="Arial" panose="020B0604020202020204" pitchFamily="34" charset="0"/>
                        </a:rPr>
                        <a:t>上海发布</a:t>
                      </a:r>
                      <a:endParaRPr lang="zh-CN" altLang="en-US" sz="1000" b="1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0" u="sng">
                          <a:solidFill>
                            <a:srgbClr val="0000FF"/>
                          </a:solidFill>
                          <a:cs typeface="Arial" panose="020B0604020202020204" pitchFamily="34" charset="0"/>
                          <a:hlinkClick r:id="rId14"/>
                        </a:rPr>
                        <a:t>上海新增社会面1例本土无症状感染者，一地列为高风险区，两地列为中风险区</a:t>
                      </a:r>
                      <a:endParaRPr lang="en-US" altLang="en-US" sz="1000" b="0" u="sng">
                        <a:solidFill>
                          <a:srgbClr val="0000FF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452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0.45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10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cs typeface="Arial" panose="020B0604020202020204" pitchFamily="34" charset="0"/>
                        </a:rPr>
                        <a:t>上海发布</a:t>
                      </a:r>
                      <a:endParaRPr lang="zh-CN" altLang="en-US" sz="1000" b="1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0" u="sng">
                          <a:solidFill>
                            <a:srgbClr val="0000FF"/>
                          </a:solidFill>
                          <a:cs typeface="Arial" panose="020B0604020202020204" pitchFamily="34" charset="0"/>
                          <a:hlinkClick r:id="rId15"/>
                        </a:rPr>
                        <a:t>【快讯】台风“梅花”于今天0时30分前后在奉贤再次登陆</a:t>
                      </a:r>
                      <a:endParaRPr lang="en-US" altLang="en-US" sz="1000" b="0" u="sng">
                        <a:solidFill>
                          <a:srgbClr val="0000FF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448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0.45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vert="horz" anchor="ctr" anchorCtr="0"/>
                </a:tc>
              </a:tr>
            </a:tbl>
          </a:graphicData>
        </a:graphic>
      </p:graphicFrame>
      <p:graphicFrame>
        <p:nvGraphicFramePr>
          <p:cNvPr id="4" name="图表 3"/>
          <p:cNvGraphicFramePr/>
          <p:nvPr/>
        </p:nvGraphicFramePr>
        <p:xfrm>
          <a:off x="7126605" y="2776220"/>
          <a:ext cx="4763135" cy="29254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icture 1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151" name="picture 1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sp>
        <p:nvSpPr>
          <p:cNvPr id="152" name="textbox 152"/>
          <p:cNvSpPr/>
          <p:nvPr/>
        </p:nvSpPr>
        <p:spPr>
          <a:xfrm>
            <a:off x="4411726" y="2734068"/>
            <a:ext cx="3408679" cy="19577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7000"/>
              </a:lnSpc>
            </a:pPr>
            <a:r>
              <a:rPr sz="6500" spc="160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谢谢观</a:t>
            </a:r>
            <a:r>
              <a:rPr sz="6500" spc="155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看</a:t>
            </a:r>
            <a:endParaRPr lang="en-US" altLang="en-US" sz="6500" dirty="0"/>
          </a:p>
          <a:p>
            <a:pPr marL="524510" indent="-224790" algn="l" rtl="0" eaLnBrk="0">
              <a:lnSpc>
                <a:spcPct val="185000"/>
              </a:lnSpc>
              <a:spcBef>
                <a:spcPts val="120"/>
              </a:spcBef>
            </a:pPr>
            <a:r>
              <a:rPr sz="1700" spc="1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官网</a:t>
            </a:r>
            <a:r>
              <a:rPr sz="1700" spc="2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1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www</a:t>
            </a:r>
            <a:r>
              <a:rPr sz="1700" spc="5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j</a:t>
            </a:r>
            <a:r>
              <a:rPr sz="1700" spc="1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</a:t>
            </a:r>
            <a:r>
              <a:rPr sz="1700" spc="8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</a:t>
            </a:r>
            <a:r>
              <a:rPr sz="1700" spc="1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</a:t>
            </a:r>
            <a:r>
              <a:rPr lang="en-US"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</a:t>
            </a:r>
            <a:r>
              <a:rPr sz="1700" spc="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</a:t>
            </a:r>
            <a:r>
              <a:rPr sz="1700" spc="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1700" spc="7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055</a:t>
            </a:r>
            <a:r>
              <a:rPr sz="1700" spc="3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1700" dirty="0"/>
          </a:p>
        </p:txBody>
      </p:sp>
      <p:pic>
        <p:nvPicPr>
          <p:cNvPr id="153" name="picture 153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sp>
        <p:nvSpPr>
          <p:cNvPr id="154" name="rect"/>
          <p:cNvSpPr/>
          <p:nvPr/>
        </p:nvSpPr>
        <p:spPr>
          <a:xfrm>
            <a:off x="928687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55" name="rect"/>
          <p:cNvSpPr/>
          <p:nvPr/>
        </p:nvSpPr>
        <p:spPr>
          <a:xfrm>
            <a:off x="282892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422_1*a*1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年终总结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4422_1*b*2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汇报人姓名"/>
  <p:tag name="KSO_WM_UNIT_TEXT_FILL_FORE_SCHEMECOLOR_INDEX_BRIGHTNESS" val="0.25"/>
  <p:tag name="KSO_WM_UNIT_TEXT_FILL_FORE_SCHEMECOLOR_INDEX" val="13"/>
  <p:tag name="KSO_WM_UNIT_TEXT_FILL_TYPE" val="1"/>
</p:tagLst>
</file>

<file path=ppt/tags/tag3.xml><?xml version="1.0" encoding="utf-8"?>
<p:tagLst xmlns:p="http://schemas.openxmlformats.org/presentationml/2006/main">
  <p:tag name="KSO_WM_UNIT_TABLE_BEAUTIFY" val="smartTable{5df38cc8-6dbe-4ba3-84dc-47e587cf7bb3}"/>
  <p:tag name="TABLE_ENDDRAG_ORIGIN_RECT" val="799*369"/>
  <p:tag name="TABLE_ENDDRAG_RECT" val="63*83*799*369"/>
  <p:tag name="TABLE_EMPHASIZE_COLOR" val="3042485"/>
  <p:tag name="TABLE_EMPHASIZE_ROW" val="1"/>
  <p:tag name="TABLE_EMPHASIZE_ID" val="2"/>
</p:tagLst>
</file>

<file path=ppt/tags/tag4.xml><?xml version="1.0" encoding="utf-8"?>
<p:tagLst xmlns:p="http://schemas.openxmlformats.org/presentationml/2006/main">
  <p:tag name="TABLE_EMPHASIZE_UUID" val="smartTable{5df38cc8-6dbe-4ba3-84dc-47e587cf7bb3}"/>
  <p:tag name="TABLE_EMPHASIZE_TYPE" val="horizontal"/>
</p:tagLst>
</file>

<file path=ppt/tags/tag5.xml><?xml version="1.0" encoding="utf-8"?>
<p:tagLst xmlns:p="http://schemas.openxmlformats.org/presentationml/2006/main">
  <p:tag name="KSO_WM_UNIT_TABLE_BEAUTIFY" val="smartTable{9c5c675f-c4f5-4126-b743-cdb0d68c1ff7}"/>
</p:tagLst>
</file>

<file path=ppt/tags/tag6.xml><?xml version="1.0" encoding="utf-8"?>
<p:tagLst xmlns:p="http://schemas.openxmlformats.org/presentationml/2006/main">
  <p:tag name="COMMONDATA" val="eyJoZGlkIjoiZGY0OTg1Y2JiZWQzZDY3NGMyMzhjYmVjMWEzYzZjYmEifQ==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2191</Words>
  <Application>WPS 演示</Application>
  <PresentationFormat/>
  <Paragraphs>458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20" baseType="lpstr">
      <vt:lpstr>Arial</vt:lpstr>
      <vt:lpstr>宋体</vt:lpstr>
      <vt:lpstr>Wingdings</vt:lpstr>
      <vt:lpstr>Arial</vt:lpstr>
      <vt:lpstr>汉仪大隶书简</vt:lpstr>
      <vt:lpstr>隶书</vt:lpstr>
      <vt:lpstr>汉仪旗黑-85S</vt:lpstr>
      <vt:lpstr>汉仪中隶书简</vt:lpstr>
      <vt:lpstr>微软雅黑</vt:lpstr>
      <vt:lpstr>Helvetica</vt:lpstr>
      <vt:lpstr>黑体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想想妳</cp:lastModifiedBy>
  <cp:revision>90</cp:revision>
  <dcterms:created xsi:type="dcterms:W3CDTF">2022-01-21T00:47:00Z</dcterms:created>
  <dcterms:modified xsi:type="dcterms:W3CDTF">2022-10-11T07:54:53Z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wqlLaW5nc29mdCBQREYgdG8gV1BTIDc1</vt:lpwstr>
  </property>
  <property fmtid="{D5CDD505-2E9C-101B-9397-08002B2CF9AE}" pid="3" name="Created">
    <vt:filetime>2022-01-25T16:34:34Z</vt:filetime>
  </property>
  <property fmtid="{D5CDD505-2E9C-101B-9397-08002B2CF9AE}" pid="4" name="ICV">
    <vt:lpwstr>B212938047FD426AB460557829FEE447</vt:lpwstr>
  </property>
  <property fmtid="{D5CDD505-2E9C-101B-9397-08002B2CF9AE}" pid="5" name="KSOProductBuildVer">
    <vt:lpwstr>2052-11.1.0.12358</vt:lpwstr>
  </property>
</Properties>
</file>