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1" r:id="rId9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4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54346D1-3658-4338-A1C7-7CB307C7CAEF}" styleName="{5e54ee44-2122-4b89-9784-b75a85ec0aa5}">
    <a:wholeTbl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C8DBF1"/>
          </a:solidFill>
        </a:fill>
      </a:tcStyle>
    </a:band1H>
    <a:band2H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band2H>
    <a:firstRow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6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省级政务微信综合影响力指数分布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[部委微信草稿.xlsx]省级微信!$A$1:$A$5</c:f>
              <c:strCache>
                <c:ptCount val="5"/>
                <c:pt idx="0">
                  <c:v>1000以上</c:v>
                </c:pt>
                <c:pt idx="1">
                  <c:v>700-1000</c:v>
                </c:pt>
                <c:pt idx="2">
                  <c:v>500-700</c:v>
                </c:pt>
                <c:pt idx="3">
                  <c:v>300-500</c:v>
                </c:pt>
                <c:pt idx="4">
                  <c:v>100-300</c:v>
                </c:pt>
              </c:strCache>
            </c:strRef>
          </c:cat>
          <c:val>
            <c:numRef>
              <c:f>[部委微信草稿.xlsx]省级微信!$B$1:$B$5</c:f>
              <c:numCache>
                <c:formatCode>General</c:formatCode>
                <c:ptCount val="5"/>
                <c:pt idx="0">
                  <c:v>3</c:v>
                </c:pt>
                <c:pt idx="1">
                  <c:v>14</c:v>
                </c:pt>
                <c:pt idx="2">
                  <c:v>11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470478220"/>
        <c:axId val="810491867"/>
      </c:barChart>
      <c:catAx>
        <c:axId val="470478220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10491867"/>
        <c:crosses val="autoZero"/>
        <c:auto val="1"/>
        <c:lblAlgn val="ctr"/>
        <c:lblOffset val="100"/>
        <c:noMultiLvlLbl val="0"/>
      </c:catAx>
      <c:valAx>
        <c:axId val="810491867"/>
        <c:scaling>
          <c:orientation val="minMax"/>
          <c:max val="16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70478220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46d1873c-b9e3-4b8a-bcf5-6293f37f19da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当月政务微信发稿量分布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[部委微信草稿.xlsx]省级微信!$A$38:$A$41</c:f>
              <c:strCache>
                <c:ptCount val="4"/>
                <c:pt idx="0">
                  <c:v>200-500</c:v>
                </c:pt>
                <c:pt idx="1">
                  <c:v>100-200</c:v>
                </c:pt>
                <c:pt idx="2">
                  <c:v>50-100</c:v>
                </c:pt>
                <c:pt idx="3">
                  <c:v>50以下</c:v>
                </c:pt>
              </c:strCache>
            </c:strRef>
          </c:cat>
          <c:val>
            <c:numRef>
              <c:f>[部委微信草稿.xlsx]省级微信!$B$38:$B$41</c:f>
              <c:numCache>
                <c:formatCode>General</c:formatCode>
                <c:ptCount val="4"/>
                <c:pt idx="0">
                  <c:v>12</c:v>
                </c:pt>
                <c:pt idx="1">
                  <c:v>10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>
        <c:manualLayout>
          <c:xMode val="edge"/>
          <c:yMode val="edge"/>
          <c:x val="0.763055555555556"/>
          <c:y val="0.35266203703703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e6ef1cc7-4641-4cca-842d-66fc35d46651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各省微信严重表述不规范分布情况（前</a:t>
            </a:r>
            <a:r>
              <a:rPr lang="en-US" altLang="zh-CN" b="1"/>
              <a:t>10</a:t>
            </a:r>
            <a:r>
              <a:rPr altLang="en-US" b="1"/>
              <a:t>）</a:t>
            </a:r>
            <a:endParaRPr alt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[部委微信草稿.xlsx]省级微信!$A$134:$A$143</c:f>
              <c:strCache>
                <c:ptCount val="10"/>
                <c:pt idx="0">
                  <c:v>上海发布</c:v>
                </c:pt>
                <c:pt idx="1">
                  <c:v>黑龙江政务</c:v>
                </c:pt>
                <c:pt idx="2">
                  <c:v>云南省人民政府</c:v>
                </c:pt>
                <c:pt idx="3">
                  <c:v>浙江发布</c:v>
                </c:pt>
                <c:pt idx="4">
                  <c:v>河北省人民政府</c:v>
                </c:pt>
                <c:pt idx="5">
                  <c:v>河南发布</c:v>
                </c:pt>
                <c:pt idx="6">
                  <c:v>山西省人民政府</c:v>
                </c:pt>
                <c:pt idx="7">
                  <c:v>四川发布</c:v>
                </c:pt>
                <c:pt idx="8">
                  <c:v>天津发布</c:v>
                </c:pt>
                <c:pt idx="9">
                  <c:v>西藏发布</c:v>
                </c:pt>
              </c:strCache>
            </c:strRef>
          </c:cat>
          <c:val>
            <c:numRef>
              <c:f>[部委微信草稿.xlsx]省级微信!$B$134:$B$143</c:f>
              <c:numCache>
                <c:formatCode>General</c:formatCode>
                <c:ptCount val="10"/>
                <c:pt idx="0">
                  <c:v>65</c:v>
                </c:pt>
                <c:pt idx="1">
                  <c:v>7</c:v>
                </c:pt>
                <c:pt idx="2">
                  <c:v>5</c:v>
                </c:pt>
                <c:pt idx="3">
                  <c:v>4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344241771"/>
        <c:axId val="623378636"/>
      </c:barChart>
      <c:catAx>
        <c:axId val="344241771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23378636"/>
        <c:crosses val="autoZero"/>
        <c:auto val="1"/>
        <c:lblAlgn val="ctr"/>
        <c:lblOffset val="100"/>
        <c:noMultiLvlLbl val="0"/>
      </c:catAx>
      <c:valAx>
        <c:axId val="6233786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442417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b90edf4a-763b-473b-8ea9-58da1c8c41a7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当月严重表述不规范典型错误（前</a:t>
            </a:r>
            <a:r>
              <a:rPr lang="en-US" altLang="zh-CN" b="1"/>
              <a:t>10</a:t>
            </a:r>
            <a:r>
              <a:rPr altLang="en-US" b="1"/>
              <a:t>）</a:t>
            </a:r>
            <a:endParaRPr altLang="en-US" b="1"/>
          </a:p>
        </c:rich>
      </c:tx>
      <c:layout>
        <c:manualLayout>
          <c:xMode val="edge"/>
          <c:yMode val="edge"/>
          <c:x val="0.230994676671823"/>
          <c:y val="0.015397864194005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602250957854406"/>
          <c:y val="0.180935983722022"/>
          <c:w val="0.520833333333333"/>
          <c:h val="0.680857724213492"/>
        </c:manualLayout>
      </c:layout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42857142857143"/>
                      <c:h val="0.0863845300364558"/>
                    </c:manualLayout>
                  </c15:layout>
                </c:ext>
              </c:extLst>
            </c:dLbl>
            <c:dLbl>
              <c:idx val="4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705528568123988"/>
                      <c:h val="0.055258795358261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[部委微信草稿.xlsx]省级微信!$A$161:$A$170</c:f>
              <c:strCache>
                <c:ptCount val="10"/>
                <c:pt idx="0">
                  <c:v>文化旅游局</c:v>
                </c:pt>
                <c:pt idx="1">
                  <c:v>总书记</c:v>
                </c:pt>
                <c:pt idx="2">
                  <c:v>习近平总书记关于树立和践行正确政绩观学习教育的重要指示精神</c:v>
                </c:pt>
                <c:pt idx="3">
                  <c:v>习近平总书记重要讲话和指示批示精神</c:v>
                </c:pt>
                <c:pt idx="4">
                  <c:v>改革开发</c:v>
                </c:pt>
                <c:pt idx="5">
                  <c:v>开展政绩观学习教育</c:v>
                </c:pt>
                <c:pt idx="6">
                  <c:v>重要讲话指示精神</c:v>
                </c:pt>
                <c:pt idx="7">
                  <c:v>党史教育活动</c:v>
                </c:pt>
                <c:pt idx="8">
                  <c:v>开展正确政绩观学习教育</c:v>
                </c:pt>
                <c:pt idx="9">
                  <c:v>双随机 一公开</c:v>
                </c:pt>
              </c:strCache>
            </c:strRef>
          </c:cat>
          <c:val>
            <c:numRef>
              <c:f>[部委微信草稿.xlsx]省级微信!$B$161:$B$170</c:f>
              <c:numCache>
                <c:formatCode>General</c:formatCode>
                <c:ptCount val="10"/>
                <c:pt idx="0">
                  <c:v>65</c:v>
                </c:pt>
                <c:pt idx="1">
                  <c:v>20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5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>
        <c:manualLayout>
          <c:xMode val="edge"/>
          <c:yMode val="edge"/>
          <c:x val="0.643438697318008"/>
          <c:y val="0.137423696979183"/>
          <c:w val="0.351293103448276"/>
          <c:h val="0.821411801533886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92aef8d-e34b-4cb5-b9f2-ca8371f75cdf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各省微信10W+热门文章分布情况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[部委微信草稿.xlsx]Sheet5!$B$15:$B$21</c:f>
              <c:strCache>
                <c:ptCount val="7"/>
                <c:pt idx="0">
                  <c:v>上海发布</c:v>
                </c:pt>
                <c:pt idx="1">
                  <c:v>北京发布</c:v>
                </c:pt>
                <c:pt idx="2">
                  <c:v>浙江发布</c:v>
                </c:pt>
                <c:pt idx="3">
                  <c:v>广东省人民政府门户网站</c:v>
                </c:pt>
                <c:pt idx="4">
                  <c:v>湖南省人民政府网</c:v>
                </c:pt>
                <c:pt idx="5">
                  <c:v>四川发布</c:v>
                </c:pt>
                <c:pt idx="6">
                  <c:v>重庆市政府网</c:v>
                </c:pt>
              </c:strCache>
            </c:strRef>
          </c:cat>
          <c:val>
            <c:numRef>
              <c:f>[部委微信草稿.xlsx]Sheet5!$C$15:$C$21</c:f>
              <c:numCache>
                <c:formatCode>General</c:formatCode>
                <c:ptCount val="7"/>
                <c:pt idx="0">
                  <c:v>126</c:v>
                </c:pt>
                <c:pt idx="1">
                  <c:v>16</c:v>
                </c:pt>
                <c:pt idx="2">
                  <c:v>8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193900"/>
        <c:axId val="545439277"/>
      </c:barChart>
      <c:catAx>
        <c:axId val="1791939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45439277"/>
        <c:crosses val="autoZero"/>
        <c:auto val="1"/>
        <c:lblAlgn val="ctr"/>
        <c:lblOffset val="100"/>
        <c:noMultiLvlLbl val="0"/>
      </c:catAx>
      <c:valAx>
        <c:axId val="545439277"/>
        <c:scaling>
          <c:orientation val="minMax"/>
          <c:max val="15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919390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5648ced7-918c-4f0e-8a4f-129fb8b9df9b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.xml"/><Relationship Id="rId6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pic>
        <p:nvPicPr>
          <p:cNvPr id="7" name="picture 6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164083"/>
            <a:ext cx="1548383" cy="467360"/>
          </a:xfrm>
          <a:prstGeom prst="rect">
            <a:avLst/>
          </a:prstGeom>
        </p:spPr>
      </p:pic>
      <p:sp>
        <p:nvSpPr>
          <p:cNvPr id="8" name="textbox 7"/>
          <p:cNvSpPr/>
          <p:nvPr/>
        </p:nvSpPr>
        <p:spPr>
          <a:xfrm>
            <a:off x="83344" y="2017795"/>
            <a:ext cx="528955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85000"/>
              </a:lnSpc>
            </a:pPr>
            <a:r>
              <a:rPr sz="1500" spc="16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</a:t>
            </a:r>
            <a:r>
              <a:rPr sz="1500" spc="1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</a:t>
            </a:r>
            <a:endParaRPr lang="en-US" altLang="en-US" sz="1500" dirty="0"/>
          </a:p>
        </p:txBody>
      </p:sp>
      <p:grpSp>
        <p:nvGrpSpPr>
          <p:cNvPr id="11" name="组合 10"/>
          <p:cNvGrpSpPr/>
          <p:nvPr/>
        </p:nvGrpSpPr>
        <p:grpSpPr>
          <a:xfrm>
            <a:off x="5368290" y="1226185"/>
            <a:ext cx="1662430" cy="650240"/>
            <a:chOff x="8455" y="1887"/>
            <a:chExt cx="2618" cy="1024"/>
          </a:xfrm>
        </p:grpSpPr>
        <p:sp>
          <p:nvSpPr>
            <p:cNvPr id="9" name="object 5"/>
            <p:cNvSpPr/>
            <p:nvPr/>
          </p:nvSpPr>
          <p:spPr>
            <a:xfrm>
              <a:off x="8455" y="1887"/>
              <a:ext cx="2357" cy="1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  <p:sp>
          <p:nvSpPr>
            <p:cNvPr id="10" name="object 6"/>
            <p:cNvSpPr txBox="1"/>
            <p:nvPr/>
          </p:nvSpPr>
          <p:spPr>
            <a:xfrm>
              <a:off x="9463" y="2041"/>
              <a:ext cx="1610" cy="6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微</a:t>
              </a:r>
              <a:r>
                <a:rPr sz="280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信</a:t>
              </a:r>
              <a:endParaRPr sz="2800">
                <a:latin typeface="汉仪大隶书简" panose="02010600000101010101" charset="-122"/>
                <a:ea typeface="汉仪大隶书简" panose="02010600000101010101" charset="-122"/>
                <a:cs typeface="宋体" panose="02010600030101010101" pitchFamily="2" charset="-122"/>
                <a:sym typeface="汉仪大隶书简" panose="02010600000101010101" charset="-122"/>
              </a:endParaRPr>
            </a:p>
          </p:txBody>
        </p:sp>
        <p:sp>
          <p:nvSpPr>
            <p:cNvPr id="12" name="object 7"/>
            <p:cNvSpPr/>
            <p:nvPr/>
          </p:nvSpPr>
          <p:spPr>
            <a:xfrm>
              <a:off x="8676" y="2182"/>
              <a:ext cx="528" cy="4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</p:grpSp>
      <p:sp>
        <p:nvSpPr>
          <p:cNvPr id="13" name="Title 1" descr="7b0a20202020227461726765744d6f64756c65223a202270726f636573734f6e6c696e65466f6e7473220a7d0a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3178810" y="2237105"/>
            <a:ext cx="6350000" cy="1779905"/>
          </a:xfrm>
          <a:prstGeom prst="rect">
            <a:avLst/>
          </a:prstGeom>
        </p:spPr>
        <p:txBody>
          <a:bodyPr vert="horz" wrap="square" lIns="90170" tIns="0" rIns="90170" bIns="0" rtlCol="0" anchor="b" anchorCtr="0">
            <a:noAutofit/>
          </a:bodyPr>
          <a:lstStyle>
            <a:lvl1pPr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7200" b="0" u="none" strike="noStrike" kern="1200" cap="none" spc="7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algn="ctr"/>
            <a:r>
              <a:rPr lang="zh-CN" altLang="en-US" sz="5900" b="1">
                <a:solidFill>
                  <a:schemeClr val="tx1">
                    <a:lumMod val="85000"/>
                    <a:lumOff val="15000"/>
                  </a:schemeClr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中隶书简" panose="02010600000101010101" charset="-122"/>
              </a:rPr>
              <a:t>省级政务新媒体 影响力月榜</a:t>
            </a:r>
            <a:endParaRPr lang="zh-CN" altLang="en-US" sz="5900" b="1">
              <a:solidFill>
                <a:schemeClr val="tx1">
                  <a:lumMod val="85000"/>
                  <a:lumOff val="15000"/>
                </a:schemeClr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中隶书简" panose="02010600000101010101" charset="-122"/>
            </a:endParaRPr>
          </a:p>
        </p:txBody>
      </p:sp>
      <p:sp>
        <p:nvSpPr>
          <p:cNvPr id="14" name="文本占位符 7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3432175" y="4472940"/>
            <a:ext cx="5842635" cy="87376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0" indent="0" algn="di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榜单日期：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8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-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8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31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endParaRPr lang="zh-CN" altLang="en-US" sz="2000" b="1">
              <a:solidFill>
                <a:schemeClr val="accent2"/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大隶书简" panose="0201060000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8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" name="textbox 9"/>
            <p:cNvSpPr/>
            <p:nvPr/>
          </p:nvSpPr>
          <p:spPr>
            <a:xfrm>
              <a:off x="701665" y="241623"/>
              <a:ext cx="3273425" cy="4711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</a:t>
              </a:r>
              <a:r>
                <a:rPr sz="3200" spc="-2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综合影响</a:t>
              </a: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力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概述</a:t>
              </a:r>
              <a:endParaRPr lang="en-US" altLang="en-US" sz="3200" dirty="0"/>
            </a:p>
          </p:txBody>
        </p:sp>
        <p:pic>
          <p:nvPicPr>
            <p:cNvPr id="10" name="picture 10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62025" y="1268095"/>
            <a:ext cx="5348605" cy="2228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省级政务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公众号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sz="160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31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根据监测数据统计结果</a:t>
            </a:r>
            <a:r>
              <a:rPr lang="zh-CN" sz="1600" spc="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显示，</a:t>
            </a:r>
            <a:r>
              <a:rPr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</a:t>
            </a:r>
            <a:r>
              <a:rPr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合影响力指数得分在</a:t>
            </a:r>
            <a:r>
              <a:rPr lang="en-US"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700</a:t>
            </a:r>
            <a:r>
              <a:rPr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</a:t>
            </a:r>
            <a:r>
              <a:rPr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之间的公众号数量较多，共</a:t>
            </a:r>
            <a:r>
              <a:rPr lang="en-US"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</a:t>
            </a:r>
            <a:r>
              <a:rPr sz="16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6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lang="en-US" sz="1600" spc="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16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</a:t>
            </a:r>
            <a:r>
              <a:rPr sz="16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微信综合影响力指数在</a:t>
            </a:r>
            <a:r>
              <a:rPr lang="en-US" sz="16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6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</a:t>
            </a:r>
            <a:r>
              <a:rPr lang="en-US" sz="1600" spc="2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以上。其中</a:t>
            </a:r>
            <a:r>
              <a:rPr lang="zh-CN" sz="160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上海发布</a:t>
            </a:r>
            <a:r>
              <a:rPr lang="en-US" altLang="zh-CN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排名第一</a:t>
            </a:r>
            <a:r>
              <a:rPr lang="zh-CN" altLang="en-US" sz="160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综合影响力指数为</a:t>
            </a:r>
            <a:r>
              <a:rPr lang="en-US" altLang="zh-CN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1211.72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浙江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北京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分列第二、第三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综合影响力指数分别</a:t>
            </a:r>
            <a:r>
              <a:rPr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lang="en-US" altLang="zh-CN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1021.83</a:t>
            </a:r>
            <a:r>
              <a:rPr lang="zh-CN" altLang="en-US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1017.05</a:t>
            </a:r>
            <a:r>
              <a:rPr lang="zh-CN" altLang="en-US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 spc="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27"/>
          <p:cNvSpPr/>
          <p:nvPr/>
        </p:nvSpPr>
        <p:spPr>
          <a:xfrm>
            <a:off x="465518" y="1289170"/>
            <a:ext cx="331379" cy="2862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7" name="object 28"/>
          <p:cNvSpPr txBox="1"/>
          <p:nvPr/>
        </p:nvSpPr>
        <p:spPr>
          <a:xfrm>
            <a:off x="6310629" y="4433570"/>
            <a:ext cx="5083175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marR="5080" lvl="0" algn="just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月，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省级政务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微信发稿总量达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5720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篇，平均发布文章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185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篇。其中</a:t>
            </a:r>
            <a:r>
              <a:rPr lang="zh-CN" alt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天津</a:t>
            </a:r>
            <a:r>
              <a:rPr lang="zh-CN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发布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”月发稿量最高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，共</a:t>
            </a:r>
            <a:r>
              <a:rPr lang="en-US" alt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451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篇；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上海</a:t>
            </a:r>
            <a:r>
              <a:rPr lang="zh-CN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发布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”和“</a:t>
            </a:r>
            <a:r>
              <a:rPr lang="zh-CN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北京</a:t>
            </a:r>
            <a:r>
              <a:rPr lang="zh-CN" altLang="en-US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发布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”分列第二、第三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，各发布文章</a:t>
            </a:r>
            <a:r>
              <a:rPr lang="en-US" alt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450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篇、</a:t>
            </a:r>
            <a:r>
              <a:rPr lang="en-US" alt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378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篇；</a:t>
            </a:r>
            <a:r>
              <a:rPr lang="en-US" sz="1600" b="1" spc="35" dirty="0">
                <a:solidFill>
                  <a:srgbClr val="004A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spc="35" dirty="0">
                <a:solidFill>
                  <a:srgbClr val="004A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江苏政务服务</a:t>
            </a:r>
            <a:r>
              <a:rPr lang="en-US" altLang="zh-CN" sz="1600" b="1" spc="35" dirty="0">
                <a:solidFill>
                  <a:srgbClr val="004A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b="1" spc="35" dirty="0">
                <a:solidFill>
                  <a:srgbClr val="004A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月发稿量最少</a:t>
            </a:r>
            <a:r>
              <a:rPr lang="zh-CN" alt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，发布文章</a:t>
            </a:r>
            <a:r>
              <a:rPr lang="en-US" alt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17</a:t>
            </a:r>
            <a:r>
              <a:rPr lang="zh-CN" alt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600" spc="3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3" name="object 57"/>
          <p:cNvSpPr/>
          <p:nvPr/>
        </p:nvSpPr>
        <p:spPr>
          <a:xfrm>
            <a:off x="5776010" y="4568950"/>
            <a:ext cx="312337" cy="2862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graphicFrame>
        <p:nvGraphicFramePr>
          <p:cNvPr id="11" name="图表 10"/>
          <p:cNvGraphicFramePr/>
          <p:nvPr/>
        </p:nvGraphicFramePr>
        <p:xfrm>
          <a:off x="6821805" y="1289050"/>
          <a:ext cx="4572000" cy="2804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2" name="图表 11"/>
          <p:cNvGraphicFramePr/>
          <p:nvPr/>
        </p:nvGraphicFramePr>
        <p:xfrm>
          <a:off x="981710" y="38500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D9ECFE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indent="702945" algn="l" rtl="0" eaLnBrk="0">
              <a:lnSpc>
                <a:spcPts val="4225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320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政务</a:t>
            </a:r>
            <a:r>
              <a:rPr lang="zh-CN"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综合影响力top15</a:t>
            </a:r>
            <a:r>
              <a:rPr sz="32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endParaRPr lang="en-US" altLang="en-US" sz="3200" dirty="0"/>
          </a:p>
        </p:txBody>
      </p:sp>
      <p:pic>
        <p:nvPicPr>
          <p:cNvPr id="59" name="picture 59" descr="E:\资质\星鸟测评logo.png星鸟测评logo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1019810" y="5840836"/>
            <a:ext cx="9924415" cy="66738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p>
            <a:pPr marL="38100">
              <a:lnSpc>
                <a:spcPct val="100000"/>
              </a:lnSpc>
              <a:spcBef>
                <a:spcPts val="705"/>
              </a:spcBef>
            </a:pPr>
            <a:r>
              <a:rPr sz="1000" b="1" dirty="0">
                <a:latin typeface="微软雅黑" panose="020B0503020204020204" charset="-122"/>
                <a:cs typeface="微软雅黑" panose="020B0503020204020204" charset="-122"/>
              </a:rPr>
              <a:t>说明：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影响力指数</a:t>
            </a:r>
            <a:r>
              <a:rPr sz="1000" b="1" spc="-5" dirty="0">
                <a:latin typeface="微软雅黑" panose="020B0503020204020204" charset="-122"/>
                <a:cs typeface="微软雅黑" panose="020B0503020204020204" charset="-122"/>
              </a:rPr>
              <a:t>=</a:t>
            </a:r>
            <a:r>
              <a:rPr sz="1000" b="1" spc="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b="1" spc="-5" dirty="0">
                <a:latin typeface="微软雅黑" panose="020B0503020204020204" charset="-122"/>
                <a:cs typeface="微软雅黑" panose="020B0503020204020204" charset="-122"/>
              </a:rPr>
              <a:t>(30%</a:t>
            </a:r>
            <a:r>
              <a:rPr sz="1000" b="1" dirty="0">
                <a:latin typeface="微软雅黑" panose="020B0503020204020204" charset="-122"/>
                <a:cs typeface="微软雅黑" panose="020B0503020204020204" charset="-122"/>
              </a:rPr>
              <a:t>整体传播力</a:t>
            </a:r>
            <a:r>
              <a:rPr sz="1000" b="1" spc="-5" dirty="0">
                <a:latin typeface="微软雅黑" panose="020B0503020204020204" charset="-122"/>
                <a:cs typeface="微软雅黑" panose="020B0503020204020204" charset="-122"/>
              </a:rPr>
              <a:t>+30%</a:t>
            </a:r>
            <a:r>
              <a:rPr sz="1000" b="1" dirty="0">
                <a:latin typeface="微软雅黑" panose="020B0503020204020204" charset="-122"/>
                <a:cs typeface="微软雅黑" panose="020B0503020204020204" charset="-122"/>
              </a:rPr>
              <a:t>篇均传播力</a:t>
            </a:r>
            <a:r>
              <a:rPr sz="1000" b="1" spc="-5" dirty="0">
                <a:latin typeface="微软雅黑" panose="020B0503020204020204" charset="-122"/>
                <a:cs typeface="微软雅黑" panose="020B0503020204020204" charset="-122"/>
              </a:rPr>
              <a:t>+30%</a:t>
            </a:r>
            <a:r>
              <a:rPr sz="1000" b="1" dirty="0">
                <a:latin typeface="微软雅黑" panose="020B0503020204020204" charset="-122"/>
                <a:cs typeface="微软雅黑" panose="020B0503020204020204" charset="-122"/>
              </a:rPr>
              <a:t>头条传播力</a:t>
            </a:r>
            <a:r>
              <a:rPr sz="1000" b="1" spc="-5" dirty="0">
                <a:latin typeface="微软雅黑" panose="020B0503020204020204" charset="-122"/>
                <a:cs typeface="微软雅黑" panose="020B0503020204020204" charset="-122"/>
              </a:rPr>
              <a:t>+10%</a:t>
            </a:r>
            <a:r>
              <a:rPr sz="1000" b="1" dirty="0">
                <a:latin typeface="微软雅黑" panose="020B0503020204020204" charset="-122"/>
                <a:cs typeface="微软雅黑" panose="020B0503020204020204" charset="-122"/>
              </a:rPr>
              <a:t>峰值传播力</a:t>
            </a:r>
            <a:r>
              <a:rPr sz="1000" b="1" spc="-5" dirty="0">
                <a:latin typeface="微软雅黑" panose="020B0503020204020204" charset="-122"/>
                <a:cs typeface="微软雅黑" panose="020B0503020204020204" charset="-122"/>
              </a:rPr>
              <a:t>)</a:t>
            </a:r>
            <a:r>
              <a:rPr sz="975" b="1" spc="-7" baseline="21000" dirty="0">
                <a:latin typeface="微软雅黑" panose="020B0503020204020204" charset="-122"/>
                <a:cs typeface="微软雅黑" panose="020B0503020204020204" charset="-122"/>
              </a:rPr>
              <a:t>2</a:t>
            </a:r>
            <a:r>
              <a:rPr sz="1000" b="1" spc="-5" dirty="0">
                <a:latin typeface="微软雅黑" panose="020B0503020204020204" charset="-122"/>
                <a:cs typeface="微软雅黑" panose="020B0503020204020204" charset="-122"/>
              </a:rPr>
              <a:t>*10</a:t>
            </a:r>
            <a:endParaRPr sz="1000">
              <a:latin typeface="微软雅黑" panose="020B0503020204020204" charset="-122"/>
              <a:cs typeface="微软雅黑" panose="020B0503020204020204" charset="-122"/>
            </a:endParaRPr>
          </a:p>
          <a:p>
            <a:pPr marL="38100">
              <a:lnSpc>
                <a:spcPct val="100000"/>
              </a:lnSpc>
              <a:spcBef>
                <a:spcPts val="550"/>
              </a:spcBef>
            </a:pP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整体传播力=</a:t>
            </a:r>
            <a:r>
              <a:rPr sz="900" spc="20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0.77ln(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日均阅读数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+1)+0.17ln(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日均在看数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*10+1)+0.06ln(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日均点赞数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*10+1)；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篇均传播力=</a:t>
            </a:r>
            <a:r>
              <a:rPr sz="900" spc="1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0.77ln(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篇均阅读数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+1)+0.17ln(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篇均在看数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*10+1)+0.06ln(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篇均点赞数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*10+1)；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  <a:p>
            <a:pPr marL="38100">
              <a:lnSpc>
                <a:spcPct val="100000"/>
              </a:lnSpc>
              <a:spcBef>
                <a:spcPts val="540"/>
              </a:spcBef>
            </a:pP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头条传播力=</a:t>
            </a:r>
            <a:r>
              <a:rPr sz="900" spc="40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0.77ln(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头条篇均阅读数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+1)+0.17ln(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头条篇均在看数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*10+1)+0.06ln(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头条篇均点赞数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*10+1)；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峰值传播力=</a:t>
            </a:r>
            <a:r>
              <a:rPr sz="900" spc="40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0.7ln(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最高阅读数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+1)+0.2ln(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最高在看数</a:t>
            </a:r>
            <a:r>
              <a:rPr sz="900" spc="-5" dirty="0">
                <a:latin typeface="微软雅黑" panose="020B0503020204020204" charset="-122"/>
                <a:cs typeface="微软雅黑" panose="020B0503020204020204" charset="-122"/>
              </a:rPr>
              <a:t>*10+1)+0.1ln(</a:t>
            </a:r>
            <a:r>
              <a:rPr sz="900" dirty="0">
                <a:latin typeface="微软雅黑" panose="020B0503020204020204" charset="-122"/>
                <a:cs typeface="微软雅黑" panose="020B0503020204020204" charset="-122"/>
              </a:rPr>
              <a:t>最高点赞数*10+1)</a:t>
            </a:r>
            <a:endParaRPr sz="9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019175" y="1143000"/>
          <a:ext cx="10153015" cy="4697730"/>
        </p:xfrm>
        <a:graphic>
          <a:graphicData uri="http://schemas.openxmlformats.org/drawingml/2006/table">
            <a:tbl>
              <a:tblPr firstRow="1" bandRow="1">
                <a:tableStyleId>{A54346D1-3658-4338-A1C7-7CB307C7CAEF}</a:tableStyleId>
              </a:tblPr>
              <a:tblGrid>
                <a:gridCol w="735965"/>
                <a:gridCol w="2192020"/>
                <a:gridCol w="1106805"/>
                <a:gridCol w="970915"/>
                <a:gridCol w="970915"/>
                <a:gridCol w="971550"/>
                <a:gridCol w="970280"/>
                <a:gridCol w="1117600"/>
                <a:gridCol w="1116965"/>
              </a:tblGrid>
              <a:tr h="320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微信名称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影响力指数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阅读总数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在看总数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文章总数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头条文章阅读量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单条最大阅读数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单条最大在看数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</a:tr>
              <a:tr h="2914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</a:t>
                      </a:r>
                      <a:endParaRPr lang="en-US" alt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3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    上海发布</a:t>
                      </a:r>
                      <a:endParaRPr lang="zh-CN" sz="113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1211.72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1973.82W+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43873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450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1422.11W+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3061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浙江发布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1021.83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548.61W+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7254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527.8W+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451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北京发布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1017.05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823.66W+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14014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796.66W+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335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四川发布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866.39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219.45W+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4169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172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214.62W+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湖南省人民政府网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864.48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233.53W+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6117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225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221.09W+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383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河南发布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860.45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327.04W+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327.04W+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76943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194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江西省人民政府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824.39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107.23W+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1865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107.23W+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99407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重庆市政府网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810.09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160.23W+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4089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220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157.22W+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640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河北省人民政府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791.79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144.66W+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2375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142.78W+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65948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云南省人民政府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757.19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83.5W+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5189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173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79.92W+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54214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1139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安徽省人民政府网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755.56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109.97W+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1538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109.97W+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52764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73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贵州省人民政府网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746.8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71.11W+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1095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62.12W+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59650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西藏发布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743.29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130.26W+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3595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279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128.93W+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37610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1039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湖北省人民政府网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722.28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122.87W+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2659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122.87W+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36849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广东省人民政府门户网站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719.63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50.11W+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1947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48.66W+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10W+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851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829310" y="1376045"/>
          <a:ext cx="10533380" cy="3676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700000" algn="tl" rotWithShape="0">
                    <a:prstClr val="black">
                      <a:alpha val="45000"/>
                    </a:prstClr>
                  </a:outerShdw>
                </a:effectLst>
                <a:tableStyleId>{A54346D1-3658-4338-A1C7-7CB307C7CAEF}</a:tableStyleId>
              </a:tblPr>
              <a:tblGrid>
                <a:gridCol w="778510"/>
                <a:gridCol w="2271395"/>
                <a:gridCol w="1146175"/>
                <a:gridCol w="1116965"/>
                <a:gridCol w="894715"/>
                <a:gridCol w="828675"/>
                <a:gridCol w="1182370"/>
                <a:gridCol w="932180"/>
                <a:gridCol w="1382395"/>
              </a:tblGrid>
              <a:tr h="3676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</a:t>
                      </a:r>
                      <a:endParaRPr lang="en-US" altLang="en-US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0" vert="horz" anchor="ctr" anchorCtr="0">
                    <a:lnL w="28575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    </a:t>
                      </a:r>
                      <a:r>
                        <a:rPr 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上海发布</a:t>
                      </a:r>
                      <a:endParaRPr 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1211.72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1973.82W+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43873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450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1422.11W+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10W+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3061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99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0" name="textbox 100"/>
            <p:cNvSpPr/>
            <p:nvPr/>
          </p:nvSpPr>
          <p:spPr>
            <a:xfrm>
              <a:off x="698500" y="241935"/>
              <a:ext cx="4834255" cy="47117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3.</a:t>
              </a:r>
              <a:r>
                <a:rPr sz="3200" spc="-2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严重表述不规</a:t>
              </a:r>
              <a:r>
                <a:rPr sz="3200" spc="-5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范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问题</a:t>
              </a:r>
              <a:endParaRPr lang="en-US" altLang="en-US" sz="3200" dirty="0"/>
            </a:p>
          </p:txBody>
        </p:sp>
        <p:pic>
          <p:nvPicPr>
            <p:cNvPr id="101" name="picture 101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09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91" name="object 3"/>
          <p:cNvSpPr txBox="1"/>
          <p:nvPr/>
        </p:nvSpPr>
        <p:spPr>
          <a:xfrm>
            <a:off x="664210" y="1173480"/>
            <a:ext cx="1086358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R="5080" indent="406400" algn="just" fontAlgn="auto">
              <a:lnSpc>
                <a:spcPct val="150000"/>
              </a:lnSpc>
              <a:spcBef>
                <a:spcPts val="100"/>
              </a:spcBef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当月有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政务微信存在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106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处严重表述不规范</a:t>
            </a:r>
            <a:r>
              <a:rPr 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上海发布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存在问题最多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65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61.3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%）。出现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严重表述错误问题主要集中在政治类表述不规范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口号等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文化旅游局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总书记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改革开发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开展政绩观学习教育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”等内容表述不规范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" name="图表 2"/>
          <p:cNvGraphicFramePr/>
          <p:nvPr/>
        </p:nvGraphicFramePr>
        <p:xfrm>
          <a:off x="664210" y="2487295"/>
          <a:ext cx="5432425" cy="4006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8" name="图表 17"/>
          <p:cNvGraphicFramePr/>
          <p:nvPr/>
        </p:nvGraphicFramePr>
        <p:xfrm>
          <a:off x="6224270" y="2493645"/>
          <a:ext cx="5303520" cy="4057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125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" name="textbox 126"/>
            <p:cNvSpPr/>
            <p:nvPr/>
          </p:nvSpPr>
          <p:spPr>
            <a:xfrm>
              <a:off x="674801" y="239994"/>
              <a:ext cx="2210435" cy="47434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2000"/>
                </a:lnSpc>
              </a:pP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4</a:t>
              </a: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.</a:t>
              </a:r>
              <a:r>
                <a:rPr sz="3200" spc="-2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热点文章</a:t>
              </a:r>
              <a:endParaRPr lang="en-US" altLang="en-US" sz="3200" dirty="0"/>
            </a:p>
          </p:txBody>
        </p:sp>
        <p:pic>
          <p:nvPicPr>
            <p:cNvPr id="127" name="picture 127" descr="E:\资质\星鸟测评logo.png星鸟测评logo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41" name="picture 1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42" name="picture 1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91" name="object 3"/>
          <p:cNvSpPr txBox="1"/>
          <p:nvPr/>
        </p:nvSpPr>
        <p:spPr>
          <a:xfrm>
            <a:off x="664210" y="1050925"/>
            <a:ext cx="1086358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R="5080" indent="406400" algn="just" fontAlgn="auto">
              <a:lnSpc>
                <a:spcPct val="150000"/>
              </a:lnSpc>
              <a:spcBef>
                <a:spcPts val="100"/>
              </a:spcBef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当月，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有7</a:t>
            </a:r>
            <a:r>
              <a:rPr 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个省级政务微信共发布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154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篇阅读数超过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10W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的文章，有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个省级政务微信共发布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146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篇阅读数在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5W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10W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之间的文章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其中“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上海发布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10W+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热门文章数最多（共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126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81.8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网民重点关注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通知公告、时事新闻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等信息。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5"/>
            </p:custDataLst>
          </p:nvPr>
        </p:nvGraphicFramePr>
        <p:xfrm>
          <a:off x="674688" y="2322195"/>
          <a:ext cx="6315075" cy="4320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9575"/>
                <a:gridCol w="1035050"/>
                <a:gridCol w="3362960"/>
                <a:gridCol w="806450"/>
                <a:gridCol w="701040"/>
              </a:tblGrid>
              <a:tr h="3600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当月阅读数10w+热门文章top10</a:t>
                      </a:r>
                      <a:endParaRPr lang="zh-CN" sz="11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marB="71755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公众号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文章标题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在看数↓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在看率%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重要提示！我市8月10日（周一）交通出行通告，早高峰期间请合理调整出行方式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2840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2.84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广东省人民政府门户网站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广东省人民政府关于调整我省最低工资标准的通知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851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0.85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重庆市政府网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重庆市人民政府办公厅关于印发《重庆市进一步推动经济稳中向好若干政策举措》的通知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640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0.64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全是“首次”！上海观众有眼福了→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486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0.49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暴雨预警降级！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436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0.44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上海多区发布暴雨橙色预警！请注意安全，非必要不外出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423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0.42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22号线（市域崇明线）启动列车调试工作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411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0.41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台风“白海豚”路径图更新，上海这些地区已启动防汛防台Ⅰ级响应，金山区发布“六停”通知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404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0.4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明日局部大雨！又有新台风生成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375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0.37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0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altLang="en-US" sz="11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北京发布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北京最大公园能骑行了！攻略来了——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335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0.33</a:t>
                      </a:r>
                      <a:endParaRPr lang="en-US" alt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2" name="图表 1"/>
          <p:cNvGraphicFramePr/>
          <p:nvPr/>
        </p:nvGraphicFramePr>
        <p:xfrm>
          <a:off x="7387590" y="2672715"/>
          <a:ext cx="4140200" cy="3618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151" name="picture 1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4411726" y="2734068"/>
            <a:ext cx="3408679" cy="19577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7000"/>
              </a:lnSpc>
            </a:pPr>
            <a:r>
              <a:rPr sz="6500" spc="160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谢谢观</a:t>
            </a:r>
            <a:r>
              <a:rPr sz="6500" spc="155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lang="en-US" altLang="en-US" sz="6500" dirty="0"/>
          </a:p>
          <a:p>
            <a:pPr marL="524510" indent="-224790" algn="l" rtl="0" eaLnBrk="0">
              <a:lnSpc>
                <a:spcPct val="185000"/>
              </a:lnSpc>
              <a:spcBef>
                <a:spcPts val="120"/>
              </a:spcBef>
            </a:pPr>
            <a:r>
              <a:rPr sz="1700" spc="1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r>
              <a:rPr sz="1700" spc="2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1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</a:t>
            </a:r>
            <a:r>
              <a:rPr sz="1700" spc="5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sz="1700" spc="1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700" spc="8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700" spc="1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1700" spc="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</a:t>
            </a:r>
            <a:r>
              <a:rPr sz="1700" spc="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700" spc="7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055</a:t>
            </a:r>
            <a:r>
              <a:rPr sz="1700" spc="3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1700" dirty="0"/>
          </a:p>
        </p:txBody>
      </p:sp>
      <p:pic>
        <p:nvPicPr>
          <p:cNvPr id="153" name="picture 153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sp>
        <p:nvSpPr>
          <p:cNvPr id="154" name="rect"/>
          <p:cNvSpPr/>
          <p:nvPr/>
        </p:nvSpPr>
        <p:spPr>
          <a:xfrm>
            <a:off x="928687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5" name="rect"/>
          <p:cNvSpPr/>
          <p:nvPr/>
        </p:nvSpPr>
        <p:spPr>
          <a:xfrm>
            <a:off x="282892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422_1*a*1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年终总结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4422_1*b*2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汇报人姓名"/>
  <p:tag name="KSO_WM_UNIT_TEXT_FILL_FORE_SCHEMECOLOR_INDEX_BRIGHTNESS" val="0.2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TABLE_BEAUTIFY" val="smartTable{879b8573-2ba2-43de-9c61-af66b964a192}"/>
  <p:tag name="TABLE_ENDDRAG_ORIGIN_RECT" val="799*369"/>
  <p:tag name="TABLE_ENDDRAG_RECT" val="80*90*799*369"/>
  <p:tag name="TABLE_EMPHASIZE_COLOR" val="3042485"/>
  <p:tag name="TABLE_EMPHASIZE_ROW" val="1"/>
  <p:tag name="TABLE_EMPHASIZE_ID" val="2"/>
</p:tagLst>
</file>

<file path=ppt/tags/tag4.xml><?xml version="1.0" encoding="utf-8"?>
<p:tagLst xmlns:p="http://schemas.openxmlformats.org/presentationml/2006/main">
  <p:tag name="TABLE_EMPHASIZE_UUID" val="smartTable{879b8573-2ba2-43de-9c61-af66b964a192}"/>
  <p:tag name="TABLE_EMPHASIZE_TYPE" val="horizontal"/>
</p:tagLst>
</file>

<file path=ppt/tags/tag5.xml><?xml version="1.0" encoding="utf-8"?>
<p:tagLst xmlns:p="http://schemas.openxmlformats.org/presentationml/2006/main">
  <p:tag name="KSO_WM_UNIT_TABLE_BEAUTIFY" val="smartTable{c148451b-870f-4366-b27c-0f9c60d85fe9}"/>
</p:tagLst>
</file>

<file path=ppt/tags/tag6.xml><?xml version="1.0" encoding="utf-8"?>
<p:tagLst xmlns:p="http://schemas.openxmlformats.org/presentationml/2006/main">
  <p:tag name="COMMONDATA" val="eyJoZGlkIjoiNjNkNDg2NTQxNzczMmU2NWY1YTFlMWIwYzIzZTVjMWU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2234</Words>
  <Application>WPS 演示</Application>
  <PresentationFormat/>
  <Paragraphs>458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Arial</vt:lpstr>
      <vt:lpstr>汉仪大隶书简</vt:lpstr>
      <vt:lpstr>汉仪旗黑-85S</vt:lpstr>
      <vt:lpstr>黑体</vt:lpstr>
      <vt:lpstr>汉仪中隶书简</vt:lpstr>
      <vt:lpstr>微软雅黑</vt:lpstr>
      <vt:lpstr>Helvetica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明灭会有因果</cp:lastModifiedBy>
  <cp:revision>374</cp:revision>
  <dcterms:created xsi:type="dcterms:W3CDTF">2022-01-21T00:47:00Z</dcterms:created>
  <dcterms:modified xsi:type="dcterms:W3CDTF">2026-09-09T01:28:13Z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wqlLaW5nc29mdCBQREYgdG8gV1BTIDc1</vt:lpwstr>
  </property>
  <property fmtid="{D5CDD505-2E9C-101B-9397-08002B2CF9AE}" pid="3" name="Created">
    <vt:filetime>2022-02-13T00:34:34Z</vt:filetime>
  </property>
  <property fmtid="{D5CDD505-2E9C-101B-9397-08002B2CF9AE}" pid="4" name="ICV">
    <vt:lpwstr>14D5236C7B6445A1B77F7AE899E6FBD7</vt:lpwstr>
  </property>
  <property fmtid="{D5CDD505-2E9C-101B-9397-08002B2CF9AE}" pid="5" name="KSOProductBuildVer">
    <vt:lpwstr>2052-12.1.0.28505</vt:lpwstr>
  </property>
</Properties>
</file>