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2304;03&#12305;&#26032;&#23186;&#20307;&#27036;&#21333;\2026\2026.4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00" b="1"/>
              <a:t>省级政务微信综合影响力指数分布</a:t>
            </a:r>
            <a:endParaRPr sz="1400" b="1" i="0" u="none" strike="noStrike" baseline="0">
              <a:solidFill>
                <a:srgbClr val="595959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plosion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[2026.4全表.xls]省微信!$M$5:$M$9</c:f>
              <c:strCache>
                <c:ptCount val="5"/>
                <c:pt idx="0">
                  <c:v>1000以上</c:v>
                </c:pt>
                <c:pt idx="1">
                  <c:v>800-1000</c:v>
                </c:pt>
                <c:pt idx="2">
                  <c:v>500-800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[2026.4全表.xls]省微信!$N$5:$N$9</c:f>
              <c:numCache>
                <c:formatCode>General</c:formatCode>
                <c:ptCount val="5"/>
                <c:pt idx="0">
                  <c:v>2</c:v>
                </c:pt>
                <c:pt idx="1">
                  <c:v>6</c:v>
                </c:pt>
                <c:pt idx="2">
                  <c:v>20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29613622"/>
        <c:axId val="207277249"/>
      </c:barChart>
      <c:catAx>
        <c:axId val="32961362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07277249"/>
        <c:crosses val="autoZero"/>
        <c:auto val="1"/>
        <c:lblAlgn val="ctr"/>
        <c:lblOffset val="100"/>
        <c:noMultiLvlLbl val="0"/>
      </c:catAx>
      <c:valAx>
        <c:axId val="20727724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961362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736ec09-a089-4764-8c6b-3e7f6fa11b2c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 sz="10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solidFill>
                  <a:schemeClr val="tx1">
                    <a:lumMod val="65000"/>
                    <a:lumOff val="35000"/>
                  </a:schemeClr>
                </a:solidFill>
              </a:rPr>
              <a:t>当月政务微信发稿量分布</a:t>
            </a:r>
            <a:endParaRPr sz="1400" b="1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>
        <c:manualLayout>
          <c:xMode val="edge"/>
          <c:yMode val="edge"/>
          <c:x val="0.12956155870677"/>
          <c:y val="0.041011619958988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624460874923"/>
          <c:y val="0.203035635723713"/>
          <c:w val="0.528804682686383"/>
          <c:h val="0.755169379674439"/>
        </c:manualLayout>
      </c:layout>
      <c:pieChart>
        <c:varyColors val="1"/>
        <c:ser>
          <c:idx val="0"/>
          <c:order val="0"/>
          <c:explosion val="0"/>
          <c:dPt>
            <c:idx val="0"/>
            <c:bubble3D val="0"/>
            <c:explosion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[2026.4全表.xls]省微信!$M$16:$M$19</c:f>
              <c:strCache>
                <c:ptCount val="4"/>
                <c:pt idx="0">
                  <c:v>400以上</c:v>
                </c:pt>
                <c:pt idx="1">
                  <c:v>300-400</c:v>
                </c:pt>
                <c:pt idx="2">
                  <c:v>100-300</c:v>
                </c:pt>
                <c:pt idx="3">
                  <c:v>100以下</c:v>
                </c:pt>
              </c:strCache>
            </c:strRef>
          </c:cat>
          <c:val>
            <c:numRef>
              <c:f>[2026.4全表.xls]省微信!$N$16:$N$19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19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81115218730746"/>
          <c:y val="0.48295204575450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827f861-147d-4471-9d19-dc17c17816f5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各省微信严重表述不规范分布情况（前</a:t>
            </a:r>
            <a:r>
              <a:rPr lang="en-US" altLang="zh-CN" b="1"/>
              <a:t>10</a:t>
            </a:r>
            <a:r>
              <a:rPr b="1"/>
              <a:t>）</a:t>
            </a:r>
            <a:endParaRPr lang="en-US" altLang="zh-CN" sz="1400" b="1" i="0" u="none" strike="noStrike" baseline="0">
              <a:solidFill>
                <a:srgbClr val="595959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explosion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explosion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explosion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explosion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[2026.4全表.xls]省微信严重表述!$U$2:$U$11</c:f>
              <c:strCache>
                <c:ptCount val="10"/>
                <c:pt idx="0">
                  <c:v>上海发布</c:v>
                </c:pt>
                <c:pt idx="1">
                  <c:v>安徽省人民政府网</c:v>
                </c:pt>
                <c:pt idx="2">
                  <c:v>浙江发布</c:v>
                </c:pt>
                <c:pt idx="3">
                  <c:v>陕西发布</c:v>
                </c:pt>
                <c:pt idx="4">
                  <c:v>四川发布</c:v>
                </c:pt>
                <c:pt idx="5">
                  <c:v>广东省人民政府门户网站</c:v>
                </c:pt>
                <c:pt idx="6">
                  <c:v>贵州省人民政府网</c:v>
                </c:pt>
                <c:pt idx="7">
                  <c:v>湖南省人民政府网</c:v>
                </c:pt>
                <c:pt idx="8">
                  <c:v>黑龙江政务</c:v>
                </c:pt>
                <c:pt idx="9">
                  <c:v>湖北省人民政府网</c:v>
                </c:pt>
              </c:strCache>
            </c:strRef>
          </c:cat>
          <c:val>
            <c:numRef>
              <c:f>[2026.4全表.xls]省微信严重表述!$V$2:$V$11</c:f>
              <c:numCache>
                <c:formatCode>General</c:formatCode>
                <c:ptCount val="10"/>
                <c:pt idx="0">
                  <c:v>74</c:v>
                </c:pt>
                <c:pt idx="1">
                  <c:v>11</c:v>
                </c:pt>
                <c:pt idx="2">
                  <c:v>8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997720279"/>
        <c:axId val="33011702"/>
      </c:barChart>
      <c:catAx>
        <c:axId val="99772027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011702"/>
        <c:crosses val="autoZero"/>
        <c:auto val="1"/>
        <c:lblAlgn val="ctr"/>
        <c:lblOffset val="100"/>
        <c:noMultiLvlLbl val="0"/>
      </c:catAx>
      <c:valAx>
        <c:axId val="3301170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97720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2fa91ae-35ce-40ba-9779-7630b72f7314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当月严重表述不规范典型错误（前</a:t>
            </a:r>
            <a:r>
              <a:rPr lang="en-US" altLang="zh-CN"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10</a:t>
            </a:r>
            <a:r>
              <a:rPr altLang="en-US"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altLang="en-US"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>
        <c:manualLayout>
          <c:xMode val="edge"/>
          <c:yMode val="edge"/>
          <c:x val="0.230994676671823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792884468838872"/>
          <c:y val="0.171521514120952"/>
          <c:w val="0.495984548134594"/>
          <c:h val="0.721425402927695"/>
        </c:manualLayout>
      </c:layout>
      <c:pieChart>
        <c:varyColors val="1"/>
        <c:ser>
          <c:idx val="0"/>
          <c:order val="0"/>
          <c:explosion val="0"/>
          <c:dPt>
            <c:idx val="0"/>
            <c:bubble3D val="0"/>
            <c:explosion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explosion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explosion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explosion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explosion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explosion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explosion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rgbClr val="969696">
                          <a:alpha val="100000"/>
                        </a:srgbClr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[2026.4全表.xls]省微信严重表述!$P$2:$P$11</c:f>
              <c:strCache>
                <c:ptCount val="10"/>
                <c:pt idx="0">
                  <c:v>文化旅游局</c:v>
                </c:pt>
                <c:pt idx="1">
                  <c:v>总书记</c:v>
                </c:pt>
                <c:pt idx="2">
                  <c:v>习近平总书记有关重要讲话精神</c:v>
                </c:pt>
                <c:pt idx="3">
                  <c:v>习近平总书记重要讲话指示精神</c:v>
                </c:pt>
                <c:pt idx="4">
                  <c:v>贯通落实</c:v>
                </c:pt>
                <c:pt idx="5">
                  <c:v>全国“两会”</c:v>
                </c:pt>
                <c:pt idx="6">
                  <c:v>习近平总书记关于树立和践行正确政绩观学习教育的重要指示精神</c:v>
                </c:pt>
                <c:pt idx="7">
                  <c:v>重要讲话指示精神</c:v>
                </c:pt>
                <c:pt idx="8">
                  <c:v>八项规定精神</c:v>
                </c:pt>
                <c:pt idx="9">
                  <c:v>树牢和践行正确政绩观</c:v>
                </c:pt>
              </c:strCache>
            </c:strRef>
          </c:cat>
          <c:val>
            <c:numRef>
              <c:f>[2026.4全表.xls]省微信严重表述!$Q$2:$Q$11</c:f>
              <c:numCache>
                <c:formatCode>General</c:formatCode>
                <c:ptCount val="10"/>
                <c:pt idx="0">
                  <c:v>73</c:v>
                </c:pt>
                <c:pt idx="1">
                  <c:v>19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40782749594915"/>
          <c:y val="0.103302551259978"/>
          <c:w val="0.329303253147202"/>
          <c:h val="0.86868054468617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288c224-78ce-4945-aeed-fb1838856fb6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sz="1400" b="1" i="0" u="none" strike="noStrike" baseline="0">
              <a:solidFill>
                <a:srgbClr val="595959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[2026.4全表.xls]省微信热点!$Q$2:$Q$5</c:f>
              <c:strCache>
                <c:ptCount val="4"/>
                <c:pt idx="0">
                  <c:v>上海发布</c:v>
                </c:pt>
                <c:pt idx="1">
                  <c:v>北京发布</c:v>
                </c:pt>
                <c:pt idx="2">
                  <c:v>浙江发布</c:v>
                </c:pt>
                <c:pt idx="3">
                  <c:v>河南发布</c:v>
                </c:pt>
              </c:strCache>
            </c:strRef>
          </c:cat>
          <c:val>
            <c:numRef>
              <c:f>[2026.4全表.xls]省微信热点!$R$2:$R$5</c:f>
              <c:numCache>
                <c:formatCode>General</c:formatCode>
                <c:ptCount val="4"/>
                <c:pt idx="0">
                  <c:v>69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866684119"/>
        <c:axId val="303596204"/>
      </c:barChart>
      <c:catAx>
        <c:axId val="866684119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03596204"/>
        <c:crosses val="autoZero"/>
        <c:auto val="1"/>
        <c:lblAlgn val="ctr"/>
        <c:lblOffset val="100"/>
        <c:noMultiLvlLbl val="0"/>
      </c:catAx>
      <c:valAx>
        <c:axId val="303596204"/>
        <c:scaling>
          <c:orientation val="minMax"/>
          <c:max val="7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66684119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d0c802b-aebe-4a34-bfc9-edd567b58acc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4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1152.33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1008.89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935.39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5678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439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405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386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1" name="图表 1"/>
          <p:cNvGraphicFramePr/>
          <p:nvPr/>
        </p:nvGraphicFramePr>
        <p:xfrm>
          <a:off x="6821805" y="1173480"/>
          <a:ext cx="4572000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" name="图表 2"/>
          <p:cNvGraphicFramePr/>
          <p:nvPr/>
        </p:nvGraphicFramePr>
        <p:xfrm>
          <a:off x="1223645" y="3613150"/>
          <a:ext cx="4122420" cy="288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1152.33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1442.28W+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29849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439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1038.37W+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1846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1008.89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729.06W+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14705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701.24W+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935.39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244.43W+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889.21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456.47W+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456.47W+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843.01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138.83W+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23893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138.83W+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77644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823.61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184.15W+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169.31W+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65718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823.29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182.43W+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177.88W+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71316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109.21W+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109.21W+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87446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780.36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86113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757.88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109.09W+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106.99W+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64165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752.6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127.82W+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125.05W+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74905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732.7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124.66W+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121.9W+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53518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广东省人民政府门户网站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713.35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51.82W+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47.83W+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57921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709.87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85.29W+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85.24W+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90244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702.43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78.59W+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71.75W+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68938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828675"/>
                <a:gridCol w="1182370"/>
                <a:gridCol w="932180"/>
                <a:gridCol w="138239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1152.33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1442.28W+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29849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439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1038.37W+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1846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65.49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习近平总书记重要讲话精神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348" name="图表 2"/>
          <p:cNvGraphicFramePr/>
          <p:nvPr/>
        </p:nvGraphicFramePr>
        <p:xfrm>
          <a:off x="808355" y="2476183"/>
          <a:ext cx="5022850" cy="3785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3"/>
          <p:cNvGraphicFramePr/>
          <p:nvPr/>
        </p:nvGraphicFramePr>
        <p:xfrm>
          <a:off x="5949315" y="2476500"/>
          <a:ext cx="5523230" cy="4056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132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89.6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交通信息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、政策公告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035050"/>
                <a:gridCol w="3362960"/>
                <a:gridCol w="80645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市域机场线启用新版列车运行图！上海地铁全网首末班车时刻表已更新，请收藏~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1846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1.85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陈吉宁会见中国国民党主席郑丽文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1171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1.17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2026年上海适龄幼儿入园政策公布，4月22日—29日进行网上信息登记（附一图读懂）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762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0.76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23天超长花期，明日启幕！2026上海国际花卉节全攻略来啦→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600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燃！这就是军舰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466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上海轨道交通22号线（崇明线）工程实现全线轨道贯通！小布实地探营→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医聊|阴雨天气多，怎么能避开“湿气重”？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两岸交流合作再进一程！中央台办受权发布十项措施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2026上海国际咖啡文化节4月30日开幕！亮点抢先看，你最想冲哪一个？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东方枢纽上海东站和宝山站将于明年7月同步投入运营</a:t>
                      </a:r>
                      <a:endParaRPr lang="en-US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6269" name="图表 1"/>
          <p:cNvGraphicFramePr/>
          <p:nvPr/>
        </p:nvGraphicFramePr>
        <p:xfrm>
          <a:off x="7214870" y="2703830"/>
          <a:ext cx="4616450" cy="365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c4b66556-df47-4b15-bd47-abc95b030bf0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c4b66556-df47-4b15-bd47-abc95b030bf0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b9e8ab5f-b8f9-418c-b23f-fe883934ac0b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1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Helvetica</vt:lpstr>
      <vt:lpstr>黑体</vt:lpstr>
      <vt:lpstr>Arial Unicode MS</vt:lpstr>
      <vt:lpstr>Calibri</vt:lpstr>
      <vt:lpstr>helvetica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352</cp:revision>
  <dcterms:created xsi:type="dcterms:W3CDTF">2022-01-21T00:47:00Z</dcterms:created>
  <dcterms:modified xsi:type="dcterms:W3CDTF">2026-05-08T07:49:11Z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2022-02-11T16:34:34Z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2052-12.1.0.25865</vt:lpwstr>
  </property>
</Properties>
</file>