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olors1.xml" ContentType="application/vnd.ms-office.chartcolorstyle+xml"/>
  <Override PartName="/ppt/charts/colors2.xml" ContentType="application/vnd.ms-office.chartcolorstyle+xml"/>
  <Override PartName="/ppt/charts/colors3.xml" ContentType="application/vnd.ms-office.chartcolorstyle+xml"/>
  <Override PartName="/ppt/charts/colors4.xml" ContentType="application/vnd.ms-office.chartcolorstyle+xml"/>
  <Override PartName="/ppt/charts/colors5.xml" ContentType="application/vnd.ms-office.chartcolorstyle+xml"/>
  <Override PartName="/ppt/charts/style1.xml" ContentType="application/vnd.ms-office.chartstyle+xml"/>
  <Override PartName="/ppt/charts/style2.xml" ContentType="application/vnd.ms-office.chartstyle+xml"/>
  <Override PartName="/ppt/charts/style3.xml" ContentType="application/vnd.ms-office.chartstyle+xml"/>
  <Override PartName="/ppt/charts/style4.xml" ContentType="application/vnd.ms-office.chartstyle+xml"/>
  <Override PartName="/ppt/charts/style5.xml" ContentType="application/vnd.ms-office.chartstyl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56" r:id="rId3"/>
    <p:sldId id="257" r:id="rId4"/>
    <p:sldId id="258" r:id="rId5"/>
    <p:sldId id="262" r:id="rId6"/>
    <p:sldId id="260" r:id="rId7"/>
    <p:sldId id="261" r:id="rId8"/>
  </p:sldIdLst>
  <p:sldSz cx="12192000" cy="6858000"/>
  <p:notesSz cx="6858000" cy="9144000"/>
  <p:custDataLst>
    <p:tags r:id="rId1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472C4"/>
    <a:srgbClr val="EB6E1B"/>
    <a:srgbClr val="004A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A54346D1-3658-4338-A1C7-7CB307C7CAEF}" styleName="{5e54ee44-2122-4b89-9784-b75a85ec0aa5}">
    <a:wholeTbl>
      <a:tcTxStyle>
        <a:fontRef idx="none">
          <a:prstClr val="black"/>
        </a:fontRef>
      </a:tcTxStyle>
      <a:tcStyle>
        <a:tcBdr>
          <a:top>
            <a:ln w="38100" cmpd="sng">
              <a:solidFill>
                <a:srgbClr val="2E6CB5"/>
              </a:solidFill>
            </a:ln>
          </a:top>
          <a:bottom>
            <a:ln w="38100" cmpd="sng">
              <a:solidFill>
                <a:srgbClr val="2E6CB5"/>
              </a:solidFill>
            </a:ln>
          </a:bottom>
        </a:tcBdr>
        <a:fill>
          <a:solidFill>
            <a:srgbClr val="FFFFFF"/>
          </a:solidFill>
        </a:fill>
      </a:tcStyle>
    </a:wholeTbl>
    <a:band1H>
      <a:tcTxStyle>
        <a:fontRef idx="none">
          <a:prstClr val="black"/>
        </a:fontRef>
      </a:tcTxStyle>
      <a:tcStyle>
        <a:tcBdr/>
        <a:fill>
          <a:solidFill>
            <a:srgbClr val="C8DBF1"/>
          </a:solidFill>
        </a:fill>
      </a:tcStyle>
    </a:band1H>
    <a:band2H>
      <a:tcTxStyle>
        <a:fontRef idx="none">
          <a:prstClr val="black"/>
        </a:fontRef>
      </a:tcTxStyle>
      <a:tcStyle>
        <a:tcBdr/>
        <a:fill>
          <a:solidFill>
            <a:srgbClr val="FFFFFF"/>
          </a:solidFill>
        </a:fill>
      </a:tcStyle>
    </a:band2H>
    <a:firstRow>
      <a:tcTxStyle>
        <a:fontRef idx="none">
          <a:prstClr val="black"/>
        </a:fontRef>
      </a:tcTxStyle>
      <a:tcStyle>
        <a:tcBdr>
          <a:top>
            <a:ln w="38100" cmpd="sng">
              <a:solidFill>
                <a:srgbClr val="2E6CB5"/>
              </a:solidFill>
            </a:ln>
          </a:top>
          <a:bottom>
            <a:ln w="38100" cmpd="sng">
              <a:solidFill>
                <a:srgbClr val="2E6CB5"/>
              </a:solidFill>
            </a:ln>
          </a:bottom>
        </a:tcBdr>
        <a:fill>
          <a:solidFill>
            <a:srgbClr val="FFFFFF"/>
          </a:solidFill>
        </a:fill>
      </a:tcStyle>
    </a:firstRow>
  </a:tblStyle>
  <a:tblStyle styleId="{69012ECD-51FC-41F1-AA8D-1B2483CD663E}" styleName="浅色样式 2 - 强调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4" Type="http://schemas.openxmlformats.org/officeDocument/2006/relationships/tags" Target="tags/tag7.xml"/><Relationship Id="rId13" Type="http://schemas.openxmlformats.org/officeDocument/2006/relationships/tableStyles" Target="tableStyles.xml"/><Relationship Id="rId12" Type="http://schemas.openxmlformats.org/officeDocument/2006/relationships/viewProps" Target="viewProps.xml"/><Relationship Id="rId11" Type="http://schemas.openxmlformats.org/officeDocument/2006/relationships/presProps" Target="presProps.xml"/><Relationship Id="rId1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oleObject" Target="file:///E:\&#23448;&#32593;&#21457;&#25991;\25&#24180;\&#27036;&#21333;\&#37096;&#22996;&#24494;&#20449;&#33609;&#31295;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microsoft.com/office/2011/relationships/chartStyle" Target="style2.xml"/><Relationship Id="rId1" Type="http://schemas.openxmlformats.org/officeDocument/2006/relationships/oleObject" Target="file:///E:\&#23448;&#32593;&#21457;&#25991;\25&#24180;\&#27036;&#21333;\&#37096;&#22996;&#24494;&#20449;&#33609;&#31295;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ColorStyle" Target="colors3.xml"/><Relationship Id="rId2" Type="http://schemas.microsoft.com/office/2011/relationships/chartStyle" Target="style3.xml"/><Relationship Id="rId1" Type="http://schemas.openxmlformats.org/officeDocument/2006/relationships/oleObject" Target="file:///E:\&#23448;&#32593;&#21457;&#25991;\25&#24180;\&#27036;&#21333;\&#37096;&#22996;&#24494;&#20449;&#33609;&#31295;.xlsx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ColorStyle" Target="colors4.xml"/><Relationship Id="rId2" Type="http://schemas.microsoft.com/office/2011/relationships/chartStyle" Target="style4.xml"/><Relationship Id="rId1" Type="http://schemas.openxmlformats.org/officeDocument/2006/relationships/oleObject" Target="file:///E:\&#23448;&#32593;&#21457;&#25991;\25&#24180;\&#27036;&#21333;\&#37096;&#22996;&#24494;&#20449;&#33609;&#31295;.xlsx" TargetMode="External"/></Relationships>
</file>

<file path=ppt/charts/_rels/chart5.xml.rels><?xml version="1.0" encoding="UTF-8" standalone="yes"?>
<Relationships xmlns="http://schemas.openxmlformats.org/package/2006/relationships"><Relationship Id="rId3" Type="http://schemas.microsoft.com/office/2011/relationships/chartColorStyle" Target="colors5.xml"/><Relationship Id="rId2" Type="http://schemas.microsoft.com/office/2011/relationships/chartStyle" Target="style5.xml"/><Relationship Id="rId1" Type="http://schemas.openxmlformats.org/officeDocument/2006/relationships/oleObject" Target="file:///E:\&#23448;&#32593;&#21457;&#25991;\25&#24180;\&#27036;&#21333;\&#37096;&#22996;&#24494;&#20449;&#33609;&#31295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 当月部委政务微博文章原创率分布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ser>
          <c:idx val="0"/>
          <c:order val="0"/>
          <c:spPr/>
          <c:explosion val="0"/>
          <c:dPt>
            <c:idx val="0"/>
            <c:bubble3D val="0"/>
            <c:spPr>
              <a:solidFill>
                <a:srgbClr val="4472C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0"/>
              <c:layout>
                <c:manualLayout>
                  <c:x val="-0.0115362072351046"/>
                  <c:y val="-0.0796973518284994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.0186634102253936"/>
                  <c:y val="0.140764443384593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[部委微信草稿.xlsx]部委微博!$A$43:$A$44</c:f>
              <c:strCache>
                <c:ptCount val="2"/>
                <c:pt idx="0" c:formatCode="0%">
                  <c:v>100%</c:v>
                </c:pt>
                <c:pt idx="1" c:formatCode="0%">
                  <c:v>50%以下</c:v>
                </c:pt>
              </c:strCache>
            </c:strRef>
          </c:cat>
          <c:val>
            <c:numRef>
              <c:f>[部委微信草稿.xlsx]部委微博!$B$43:$B$44</c:f>
              <c:numCache>
                <c:formatCode>General</c:formatCode>
                <c:ptCount val="2"/>
                <c:pt idx="0">
                  <c:v>36</c:v>
                </c:pt>
                <c:pt idx="1">
                  <c:v>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1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ayout/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1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7ee03590-9491-4f1f-bff9-f93057ad0ed4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部委政务微博综合影响力得分分布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4472C4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</c:dPt>
          <c:dPt>
            <c:idx val="1"/>
            <c:invertIfNegative val="0"/>
            <c:bubble3D val="0"/>
            <c:spPr>
              <a:solidFill>
                <a:srgbClr val="4472C4"/>
              </a:solidFill>
              <a:ln>
                <a:noFill/>
              </a:ln>
              <a:effectLst/>
            </c:spPr>
          </c:dPt>
          <c:dPt>
            <c:idx val="2"/>
            <c:invertIfNegative val="0"/>
            <c:bubble3D val="0"/>
            <c:spPr>
              <a:solidFill>
                <a:srgbClr val="4472C4"/>
              </a:solidFill>
              <a:ln>
                <a:noFill/>
              </a:ln>
              <a:effectLst/>
            </c:spPr>
          </c:dPt>
          <c:dPt>
            <c:idx val="3"/>
            <c:invertIfNegative val="0"/>
            <c:bubble3D val="0"/>
            <c:spPr>
              <a:solidFill>
                <a:srgbClr val="4472C4"/>
              </a:solidFill>
              <a:ln>
                <a:noFill/>
              </a:ln>
              <a:effectLst/>
            </c:spPr>
          </c:dPt>
          <c:dPt>
            <c:idx val="4"/>
            <c:invertIfNegative val="0"/>
            <c:bubble3D val="0"/>
            <c:spPr>
              <a:solidFill>
                <a:srgbClr val="4472C4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[部委微信草稿.xlsx]部委微博!$A$2:$A$6</c:f>
              <c:strCache>
                <c:ptCount val="5"/>
                <c:pt idx="0">
                  <c:v>1000-1500</c:v>
                </c:pt>
                <c:pt idx="1">
                  <c:v>800-1000</c:v>
                </c:pt>
                <c:pt idx="2">
                  <c:v>500-800</c:v>
                </c:pt>
                <c:pt idx="3">
                  <c:v>100-500</c:v>
                </c:pt>
                <c:pt idx="4">
                  <c:v>100以下</c:v>
                </c:pt>
              </c:strCache>
            </c:strRef>
          </c:cat>
          <c:val>
            <c:numRef>
              <c:f>[部委微信草稿.xlsx]部委微博!$B$2:$B$6</c:f>
              <c:numCache>
                <c:formatCode>General</c:formatCode>
                <c:ptCount val="5"/>
                <c:pt idx="0">
                  <c:v>17</c:v>
                </c:pt>
                <c:pt idx="1">
                  <c:v>4</c:v>
                </c:pt>
                <c:pt idx="2">
                  <c:v>8</c:v>
                </c:pt>
                <c:pt idx="3">
                  <c:v>7</c:v>
                </c:pt>
                <c:pt idx="4">
                  <c:v>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82"/>
        <c:overlap val="0"/>
        <c:axId val="829432871"/>
        <c:axId val="960313574"/>
      </c:barChart>
      <c:catAx>
        <c:axId val="829432871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960313574"/>
        <c:crosses val="autoZero"/>
        <c:auto val="1"/>
        <c:lblAlgn val="ctr"/>
        <c:lblOffset val="100"/>
        <c:noMultiLvlLbl val="0"/>
      </c:catAx>
      <c:valAx>
        <c:axId val="96031357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82943287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9ce0be1d-a581-4ea3-837f-f55152316b12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部委微博严重表述不规范分布情况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4472C4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rgbClr val="4472C4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[部委微信草稿.xlsx]部委微博!$A$121:$A$124</c:f>
              <c:strCache>
                <c:ptCount val="4"/>
                <c:pt idx="0">
                  <c:v>国家发展改革委</c:v>
                </c:pt>
                <c:pt idx="1">
                  <c:v>中国气象局</c:v>
                </c:pt>
                <c:pt idx="2">
                  <c:v>海关发布</c:v>
                </c:pt>
                <c:pt idx="3">
                  <c:v>健康中国</c:v>
                </c:pt>
              </c:strCache>
            </c:strRef>
          </c:cat>
          <c:val>
            <c:numRef>
              <c:f>[部委微信草稿.xlsx]部委微博!$B$121:$B$124</c:f>
              <c:numCache>
                <c:formatCode>General</c:formatCode>
                <c:ptCount val="4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82"/>
        <c:overlap val="0"/>
        <c:axId val="344424512"/>
        <c:axId val="326668388"/>
      </c:barChart>
      <c:catAx>
        <c:axId val="344424512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326668388"/>
        <c:crosses val="autoZero"/>
        <c:auto val="1"/>
        <c:lblAlgn val="ctr"/>
        <c:lblOffset val="100"/>
        <c:noMultiLvlLbl val="0"/>
      </c:catAx>
      <c:valAx>
        <c:axId val="326668388"/>
        <c:scaling>
          <c:orientation val="minMax"/>
          <c:max val="1.2"/>
          <c:min val="0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344424512"/>
        <c:crosses val="autoZero"/>
        <c:crossBetween val="between"/>
        <c:majorUnit val="0.2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0a0054f5-19e6-42f9-8a3d-a212a10b6ef5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当月严重表述不规范典型错误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0277532483915731"/>
          <c:y val="0.208532366990611"/>
          <c:w val="0.55544342121862"/>
          <c:h val="0.725251194201944"/>
        </c:manualLayout>
      </c:layout>
      <c:pieChart>
        <c:varyColors val="1"/>
        <c:ser>
          <c:idx val="0"/>
          <c:order val="0"/>
          <c:spPr/>
          <c:explosion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[部委微信草稿.xlsx]部委微博!$A$138:$A$141</c:f>
              <c:strCache>
                <c:ptCount val="4"/>
                <c:pt idx="0">
                  <c:v>自然资源与规划局</c:v>
                </c:pt>
                <c:pt idx="1">
                  <c:v>总书记</c:v>
                </c:pt>
                <c:pt idx="2">
                  <c:v>习近平主席重要讲话精神</c:v>
                </c:pt>
                <c:pt idx="3">
                  <c:v>中央八项规定精神学习教育</c:v>
                </c:pt>
              </c:strCache>
            </c:strRef>
          </c:cat>
          <c:val>
            <c:numRef>
              <c:f>[部委微信草稿.xlsx]部委微博!$B$138:$B$141</c:f>
              <c:numCache>
                <c:formatCode>General</c:formatCode>
                <c:ptCount val="4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1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ayout>
        <c:manualLayout>
          <c:xMode val="edge"/>
          <c:yMode val="edge"/>
          <c:x val="0.638549251270779"/>
          <c:y val="0.291179117911791"/>
          <c:w val="0.344964967715346"/>
          <c:h val="0.506075607560756"/>
        </c:manualLayout>
      </c:layout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1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30eeaa8e-3753-4d09-9713-7f3a3188dcbf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部委微博点赞数1K+热门文章分布情况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4472C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[部委微信草稿.xlsx]Sheet3!$A$55:$A$64</c:f>
              <c:strCache>
                <c:ptCount val="10"/>
                <c:pt idx="0">
                  <c:v>中国警方在线</c:v>
                </c:pt>
                <c:pt idx="1">
                  <c:v>工信微报</c:v>
                </c:pt>
                <c:pt idx="2">
                  <c:v>生态环境部</c:v>
                </c:pt>
                <c:pt idx="3">
                  <c:v>微言教育</c:v>
                </c:pt>
                <c:pt idx="4">
                  <c:v>中国气象局</c:v>
                </c:pt>
                <c:pt idx="5">
                  <c:v>国资小新</c:v>
                </c:pt>
                <c:pt idx="6">
                  <c:v>市说新语</c:v>
                </c:pt>
                <c:pt idx="7">
                  <c:v>文旅之声</c:v>
                </c:pt>
                <c:pt idx="8">
                  <c:v>应急管理部</c:v>
                </c:pt>
                <c:pt idx="9">
                  <c:v>中国文博</c:v>
                </c:pt>
              </c:strCache>
            </c:strRef>
          </c:cat>
          <c:val>
            <c:numRef>
              <c:f>[部委微信草稿.xlsx]Sheet3!$B$55:$B$64</c:f>
              <c:numCache>
                <c:formatCode>General</c:formatCode>
                <c:ptCount val="10"/>
                <c:pt idx="0">
                  <c:v>8</c:v>
                </c:pt>
                <c:pt idx="1">
                  <c:v>3</c:v>
                </c:pt>
                <c:pt idx="2">
                  <c:v>2</c:v>
                </c:pt>
                <c:pt idx="3">
                  <c:v>2</c:v>
                </c:pt>
                <c:pt idx="4">
                  <c:v>2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79193900"/>
        <c:axId val="545439277"/>
      </c:barChart>
      <c:catAx>
        <c:axId val="179193900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545439277"/>
        <c:crosses val="autoZero"/>
        <c:auto val="1"/>
        <c:lblAlgn val="ctr"/>
        <c:lblOffset val="100"/>
        <c:noMultiLvlLbl val="0"/>
      </c:catAx>
      <c:valAx>
        <c:axId val="545439277"/>
        <c:scaling>
          <c:orientation val="minMax"/>
          <c:max val="10"/>
          <c:min val="0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179193900"/>
        <c:crosses val="autoZero"/>
        <c:crossBetween val="between"/>
        <c:majorUnit val="2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153bf7de-65a6-4406-8a6b-5ac82309d0a6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5.png"/><Relationship Id="rId6" Type="http://schemas.openxmlformats.org/officeDocument/2006/relationships/image" Target="../media/image4.png"/><Relationship Id="rId5" Type="http://schemas.openxmlformats.org/officeDocument/2006/relationships/tags" Target="../tags/tag2.xml"/><Relationship Id="rId4" Type="http://schemas.openxmlformats.org/officeDocument/2006/relationships/tags" Target="../tags/tag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image" Target="../media/image11.png"/><Relationship Id="rId8" Type="http://schemas.openxmlformats.org/officeDocument/2006/relationships/image" Target="../media/image10.png"/><Relationship Id="rId7" Type="http://schemas.openxmlformats.org/officeDocument/2006/relationships/image" Target="../media/image9.png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3.png"/><Relationship Id="rId2" Type="http://schemas.openxmlformats.org/officeDocument/2006/relationships/chart" Target="../charts/chart2.xml"/><Relationship Id="rId12" Type="http://schemas.openxmlformats.org/officeDocument/2006/relationships/slideLayout" Target="../slideLayouts/slideLayout1.xml"/><Relationship Id="rId11" Type="http://schemas.openxmlformats.org/officeDocument/2006/relationships/image" Target="../media/image13.png"/><Relationship Id="rId10" Type="http://schemas.openxmlformats.org/officeDocument/2006/relationships/image" Target="../media/image12.png"/><Relationship Id="rId1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tags" Target="../tags/tag5.xml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3.png"/><Relationship Id="rId2" Type="http://schemas.openxmlformats.org/officeDocument/2006/relationships/chart" Target="../charts/chart4.xml"/><Relationship Id="rId1" Type="http://schemas.openxmlformats.org/officeDocument/2006/relationships/chart" Target="../charts/chart3.xml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tags" Target="../tags/tag6.xml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chart" Target="../charts/chart5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1397507"/>
            <a:ext cx="2049779" cy="406450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143744" y="1397507"/>
            <a:ext cx="2048255" cy="4064508"/>
          </a:xfrm>
          <a:prstGeom prst="rect">
            <a:avLst/>
          </a:prstGeom>
        </p:spPr>
      </p:pic>
      <p:pic>
        <p:nvPicPr>
          <p:cNvPr id="7" name="picture 6" descr="E:\资质\星鸟测评logo.png星鸟测评logo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21600000">
            <a:off x="10527792" y="164083"/>
            <a:ext cx="1548383" cy="467360"/>
          </a:xfrm>
          <a:prstGeom prst="rect">
            <a:avLst/>
          </a:prstGeom>
        </p:spPr>
      </p:pic>
      <p:sp>
        <p:nvSpPr>
          <p:cNvPr id="8" name="textbox 7"/>
          <p:cNvSpPr/>
          <p:nvPr/>
        </p:nvSpPr>
        <p:spPr>
          <a:xfrm>
            <a:off x="83344" y="2017795"/>
            <a:ext cx="528955" cy="21907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85000"/>
              </a:lnSpc>
            </a:pPr>
            <a:r>
              <a:rPr sz="1500" spc="1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202</a:t>
            </a:r>
            <a:r>
              <a:rPr sz="1500" spc="14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</a:t>
            </a:r>
            <a:endParaRPr lang="en-US" altLang="en-US" sz="1500" dirty="0"/>
          </a:p>
        </p:txBody>
      </p:sp>
      <p:sp>
        <p:nvSpPr>
          <p:cNvPr id="11" name="Title 1" descr="7b0a20202020227461726765744d6f64756c65223a202270726f636573734f6e6c696e65466f6e7473220a7d0a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3178810" y="2237105"/>
            <a:ext cx="6350000" cy="1779905"/>
          </a:xfrm>
          <a:prstGeom prst="rect">
            <a:avLst/>
          </a:prstGeom>
        </p:spPr>
        <p:txBody>
          <a:bodyPr vert="horz" wrap="square" lIns="90170" tIns="0" rIns="90170" bIns="0" rtlCol="0" anchor="b" anchorCtr="0">
            <a:noAutofit/>
          </a:bodyPr>
          <a:lstStyle>
            <a:lvl1pPr algn="di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lang="zh-CN" altLang="en-US" sz="7200" b="0" u="none" strike="noStrike" kern="1200" cap="none" spc="7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汉仪旗黑-85S" panose="00020600040101010101" pitchFamily="18" charset="-122"/>
                <a:cs typeface="+mj-cs"/>
              </a:defRPr>
            </a:lvl1pPr>
          </a:lstStyle>
          <a:p>
            <a:pPr algn="ctr"/>
            <a:r>
              <a:rPr lang="zh-CN" altLang="en-US" sz="5900" b="1">
                <a:solidFill>
                  <a:schemeClr val="tx1">
                    <a:lumMod val="85000"/>
                    <a:lumOff val="15000"/>
                  </a:schemeClr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中隶书简" panose="02010600000101010101" charset="-122"/>
              </a:rPr>
              <a:t>部委政务新媒体 影响力月榜</a:t>
            </a:r>
            <a:endParaRPr lang="zh-CN" altLang="en-US" sz="5900" b="1">
              <a:solidFill>
                <a:schemeClr val="tx1">
                  <a:lumMod val="85000"/>
                  <a:lumOff val="15000"/>
                </a:schemeClr>
              </a:solidFill>
              <a:latin typeface="汉仪大隶书简" panose="02010600000101010101" charset="-122"/>
              <a:ea typeface="汉仪大隶书简" panose="02010600000101010101" charset="-122"/>
              <a:cs typeface="汉仪大隶书简" panose="02010600000101010101" charset="-122"/>
              <a:sym typeface="汉仪中隶书简" panose="02010600000101010101" charset="-122"/>
            </a:endParaRPr>
          </a:p>
        </p:txBody>
      </p:sp>
      <p:sp>
        <p:nvSpPr>
          <p:cNvPr id="12" name="文本占位符 7"/>
          <p:cNvSpPr>
            <a:spLocks noGrp="1"/>
          </p:cNvSpPr>
          <p:nvPr>
            <p:custDataLst>
              <p:tags r:id="rId5"/>
            </p:custDataLst>
          </p:nvPr>
        </p:nvSpPr>
        <p:spPr>
          <a:xfrm>
            <a:off x="3432175" y="4472940"/>
            <a:ext cx="5842635" cy="873760"/>
          </a:xfrm>
          <a:prstGeom prst="rect">
            <a:avLst/>
          </a:prstGeom>
        </p:spPr>
        <p:txBody>
          <a:bodyPr vert="horz" wrap="square" lIns="90170" tIns="46990" rIns="90170" bIns="46990" rtlCol="0">
            <a:normAutofit/>
          </a:bodyPr>
          <a:lstStyle>
            <a:lvl1pPr marL="0" indent="0" algn="di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榜单日期：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2025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年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7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月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1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日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-2025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年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7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月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31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日</a:t>
            </a:r>
            <a:endParaRPr lang="zh-CN" altLang="en-US" sz="2000" b="1">
              <a:solidFill>
                <a:schemeClr val="accent2"/>
              </a:solidFill>
              <a:latin typeface="汉仪大隶书简" panose="02010600000101010101" charset="-122"/>
              <a:ea typeface="汉仪大隶书简" panose="02010600000101010101" charset="-122"/>
              <a:cs typeface="汉仪大隶书简" panose="02010600000101010101" charset="-122"/>
              <a:sym typeface="汉仪大隶书简" panose="02010600000101010101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5368290" y="1226185"/>
            <a:ext cx="1662430" cy="650240"/>
            <a:chOff x="8455" y="1887"/>
            <a:chExt cx="2618" cy="1024"/>
          </a:xfrm>
        </p:grpSpPr>
        <p:sp>
          <p:nvSpPr>
            <p:cNvPr id="9" name="object 5"/>
            <p:cNvSpPr/>
            <p:nvPr/>
          </p:nvSpPr>
          <p:spPr>
            <a:xfrm>
              <a:off x="8455" y="1887"/>
              <a:ext cx="2357" cy="1024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p/>
          </p:txBody>
        </p:sp>
        <p:sp>
          <p:nvSpPr>
            <p:cNvPr id="10" name="object 6"/>
            <p:cNvSpPr txBox="1"/>
            <p:nvPr/>
          </p:nvSpPr>
          <p:spPr>
            <a:xfrm>
              <a:off x="9463" y="2041"/>
              <a:ext cx="1610" cy="698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2800" spc="340" dirty="0">
                  <a:solidFill>
                    <a:srgbClr val="FFFFFF"/>
                  </a:solidFill>
                  <a:latin typeface="汉仪大隶书简" panose="02010600000101010101" charset="-122"/>
                  <a:ea typeface="汉仪大隶书简" panose="02010600000101010101" charset="-122"/>
                  <a:cs typeface="宋体" panose="02010600030101010101" pitchFamily="2" charset="-122"/>
                  <a:sym typeface="汉仪大隶书简" panose="02010600000101010101" charset="-122"/>
                </a:rPr>
                <a:t>微</a:t>
              </a:r>
              <a:r>
                <a:rPr lang="zh-CN" sz="2800" spc="340" dirty="0">
                  <a:solidFill>
                    <a:srgbClr val="FFFFFF"/>
                  </a:solidFill>
                  <a:latin typeface="汉仪大隶书简" panose="02010600000101010101" charset="-122"/>
                  <a:ea typeface="汉仪大隶书简" panose="02010600000101010101" charset="-122"/>
                  <a:cs typeface="宋体" panose="02010600030101010101" pitchFamily="2" charset="-122"/>
                  <a:sym typeface="汉仪大隶书简" panose="02010600000101010101" charset="-122"/>
                </a:rPr>
                <a:t>博</a:t>
              </a:r>
              <a:endParaRPr lang="zh-CN" sz="2800" spc="340" dirty="0">
                <a:solidFill>
                  <a:srgbClr val="FFFFFF"/>
                </a:solidFill>
                <a:latin typeface="汉仪大隶书简" panose="02010600000101010101" charset="-122"/>
                <a:ea typeface="汉仪大隶书简" panose="02010600000101010101" charset="-122"/>
                <a:cs typeface="宋体" panose="02010600030101010101" pitchFamily="2" charset="-122"/>
                <a:sym typeface="汉仪大隶书简" panose="02010600000101010101" charset="-122"/>
              </a:endParaRPr>
            </a:p>
          </p:txBody>
        </p:sp>
        <p:sp>
          <p:nvSpPr>
            <p:cNvPr id="13" name="object 7"/>
            <p:cNvSpPr/>
            <p:nvPr/>
          </p:nvSpPr>
          <p:spPr>
            <a:xfrm>
              <a:off x="8676" y="2182"/>
              <a:ext cx="528" cy="432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p/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8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9" name="textbox 9"/>
            <p:cNvSpPr/>
            <p:nvPr/>
          </p:nvSpPr>
          <p:spPr>
            <a:xfrm>
              <a:off x="701665" y="241623"/>
              <a:ext cx="3273425" cy="471169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9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1000"/>
                </a:lnSpc>
              </a:pP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1.</a:t>
              </a:r>
              <a:r>
                <a:rPr sz="3200" spc="-27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3200" spc="-2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综合影响</a:t>
              </a: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力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概述</a:t>
              </a:r>
              <a:endParaRPr lang="en-US" altLang="en-US" sz="3200" dirty="0"/>
            </a:p>
          </p:txBody>
        </p:sp>
        <p:pic>
          <p:nvPicPr>
            <p:cNvPr id="10" name="picture 10" descr="E:\资质\星鸟测评logo.png星鸟测评logo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sp>
        <p:nvSpPr>
          <p:cNvPr id="11" name="textbox 11"/>
          <p:cNvSpPr/>
          <p:nvPr/>
        </p:nvSpPr>
        <p:spPr>
          <a:xfrm>
            <a:off x="1198880" y="914400"/>
            <a:ext cx="5166360" cy="275145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lang="en-US" altLang="en-US"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indent="12700" algn="just" rtl="0" eaLnBrk="0">
              <a:lnSpc>
                <a:spcPct val="150000"/>
              </a:lnSpc>
            </a:pP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参</a:t>
            </a:r>
            <a:r>
              <a:rPr lang="zh-CN"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与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排</a:t>
            </a:r>
            <a:r>
              <a:rPr lang="zh-CN"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名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的部委官方微博共</a:t>
            </a:r>
            <a:r>
              <a:rPr sz="16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</a:t>
            </a:r>
            <a:r>
              <a:rPr lang="en-US" sz="16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lang="zh-CN"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根据监测数据统计结</a:t>
            </a:r>
            <a:r>
              <a:rPr sz="1600" spc="25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果</a:t>
            </a:r>
            <a:r>
              <a:rPr lang="zh-CN" sz="1600" spc="25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显示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综合影响力指数得分在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1000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至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15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00之间的微博数量较多</a:t>
            </a:r>
            <a:r>
              <a:rPr lang="zh-CN" sz="1600" spc="-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共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17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lang="zh-CN" sz="160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有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个部委微博综合影响力指数在1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450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以上</a:t>
            </a:r>
            <a:r>
              <a:rPr 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。其中，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中国气象局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排名第一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，综合得分为</a:t>
            </a:r>
            <a:r>
              <a:rPr lang="en-US" alt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1458.73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中国警方在线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应急管理部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分列第二、第三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，综合得分分别为</a:t>
            </a:r>
            <a:r>
              <a:rPr lang="en-US" alt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1440.27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lang="en-US" alt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1393.71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zh-CN" altLang="en-US" sz="1600" spc="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41" name="picture 4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42" name="picture 4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pic>
        <p:nvPicPr>
          <p:cNvPr id="47" name="picture 4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928141" y="1228140"/>
            <a:ext cx="110413" cy="109296"/>
          </a:xfrm>
          <a:prstGeom prst="rect">
            <a:avLst/>
          </a:prstGeom>
        </p:spPr>
      </p:pic>
      <p:pic>
        <p:nvPicPr>
          <p:cNvPr id="48" name="picture 4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701890" y="1289672"/>
            <a:ext cx="249656" cy="259803"/>
          </a:xfrm>
          <a:prstGeom prst="rect">
            <a:avLst/>
          </a:prstGeom>
        </p:spPr>
      </p:pic>
      <p:pic>
        <p:nvPicPr>
          <p:cNvPr id="49" name="picture 4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6454584" y="4480331"/>
            <a:ext cx="103377" cy="98348"/>
          </a:xfrm>
          <a:prstGeom prst="rect">
            <a:avLst/>
          </a:prstGeom>
        </p:spPr>
      </p:pic>
      <p:pic>
        <p:nvPicPr>
          <p:cNvPr id="50" name="picture 5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6242735" y="4535703"/>
            <a:ext cx="233756" cy="233755"/>
          </a:xfrm>
          <a:prstGeom prst="rect">
            <a:avLst/>
          </a:prstGeom>
        </p:spPr>
      </p:pic>
      <p:pic>
        <p:nvPicPr>
          <p:cNvPr id="51" name="picture 5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737781" y="1302105"/>
            <a:ext cx="217093" cy="224091"/>
          </a:xfrm>
          <a:prstGeom prst="rect">
            <a:avLst/>
          </a:prstGeom>
        </p:spPr>
      </p:pic>
      <p:pic>
        <p:nvPicPr>
          <p:cNvPr id="52" name="picture 5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21600000">
            <a:off x="6276340" y="4546891"/>
            <a:ext cx="203276" cy="201612"/>
          </a:xfrm>
          <a:prstGeom prst="rect">
            <a:avLst/>
          </a:prstGeom>
        </p:spPr>
      </p:pic>
      <p:sp>
        <p:nvSpPr>
          <p:cNvPr id="59" name="textbox 11"/>
          <p:cNvSpPr/>
          <p:nvPr/>
        </p:nvSpPr>
        <p:spPr>
          <a:xfrm>
            <a:off x="6706235" y="4535805"/>
            <a:ext cx="4863465" cy="1501775"/>
          </a:xfrm>
          <a:prstGeom prst="rect">
            <a:avLst/>
          </a:prstGeom>
        </p:spPr>
        <p:txBody>
          <a:bodyPr vert="horz" wrap="square" lIns="0" tIns="0" rIns="0" bIns="0">
            <a:noAutofit/>
          </a:bodyPr>
          <a:lstStyle/>
          <a:p>
            <a:pPr lvl="0" algn="l" eaLnBrk="0">
              <a:lnSpc>
                <a:spcPct val="150000"/>
              </a:lnSpc>
              <a:buClrTx/>
              <a:buSzTx/>
              <a:buFontTx/>
            </a:pP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2025年7月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</a:t>
            </a: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部委微博</a:t>
            </a:r>
            <a:r>
              <a:rPr lang="en-US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平均原创率为94.74%</a:t>
            </a: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。其中，</a:t>
            </a:r>
            <a:r>
              <a:rPr lang="en-US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36个部委微博原创率高达</a:t>
            </a:r>
            <a:r>
              <a:rPr lang="en-US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100%</a:t>
            </a: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；</a:t>
            </a:r>
            <a:r>
              <a:rPr lang="en-US" altLang="en-US" sz="16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</a:t>
            </a:r>
            <a:r>
              <a:rPr lang="en-US" altLang="en-US" sz="16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个部委微博原创率低于</a:t>
            </a:r>
            <a:r>
              <a:rPr lang="en-US" altLang="en-US" sz="16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50%</a:t>
            </a: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</a:t>
            </a:r>
            <a:endParaRPr lang="en-US" altLang="en-US"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graphicFrame>
        <p:nvGraphicFramePr>
          <p:cNvPr id="5" name="图表 4"/>
          <p:cNvGraphicFramePr/>
          <p:nvPr/>
        </p:nvGraphicFramePr>
        <p:xfrm>
          <a:off x="1038860" y="3759518"/>
          <a:ext cx="4239260" cy="25495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12" name="图表 11"/>
          <p:cNvGraphicFramePr/>
          <p:nvPr/>
        </p:nvGraphicFramePr>
        <p:xfrm>
          <a:off x="6608763" y="1179513"/>
          <a:ext cx="4976495" cy="28670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extbox 58"/>
          <p:cNvSpPr/>
          <p:nvPr/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rgbClr val="D9ECFE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11000"/>
              </a:lnSpc>
            </a:pPr>
            <a:endParaRPr lang="en-US" altLang="en-US" sz="1000" dirty="0"/>
          </a:p>
          <a:p>
            <a:pPr algn="l" rtl="0" eaLnBrk="0">
              <a:lnSpc>
                <a:spcPct val="6000"/>
              </a:lnSpc>
            </a:pPr>
            <a:endParaRPr lang="en-US" altLang="en-US" sz="100" dirty="0"/>
          </a:p>
          <a:p>
            <a:pPr indent="702945" algn="l" rtl="0" eaLnBrk="0">
              <a:lnSpc>
                <a:spcPts val="4225"/>
              </a:lnSpc>
            </a:pP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2.</a:t>
            </a:r>
            <a:r>
              <a:rPr sz="3200" spc="-2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部委政务微</a:t>
            </a:r>
            <a:r>
              <a:rPr sz="3200" spc="-5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博</a:t>
            </a:r>
            <a:r>
              <a:rPr sz="3200" spc="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综合影响力top15</a:t>
            </a:r>
            <a:r>
              <a:rPr sz="32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                      </a:t>
            </a:r>
            <a:endParaRPr lang="en-US" altLang="en-US" sz="3200" dirty="0"/>
          </a:p>
        </p:txBody>
      </p:sp>
      <p:pic>
        <p:nvPicPr>
          <p:cNvPr id="59" name="picture 59" descr="E:\资质\星鸟测评logo.png星鸟测评logo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 rot="21600000">
            <a:off x="10527792" y="223519"/>
            <a:ext cx="1548383" cy="467360"/>
          </a:xfrm>
          <a:prstGeom prst="rect">
            <a:avLst/>
          </a:prstGeom>
        </p:spPr>
      </p:pic>
      <p:pic>
        <p:nvPicPr>
          <p:cNvPr id="64" name="picture 6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65" name="picture 6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graphicFrame>
        <p:nvGraphicFramePr>
          <p:cNvPr id="10" name="表格 9"/>
          <p:cNvGraphicFramePr/>
          <p:nvPr>
            <p:custDataLst>
              <p:tags r:id="rId4"/>
            </p:custDataLst>
          </p:nvPr>
        </p:nvGraphicFramePr>
        <p:xfrm>
          <a:off x="1019810" y="1143000"/>
          <a:ext cx="10152380" cy="4697730"/>
        </p:xfrm>
        <a:graphic>
          <a:graphicData uri="http://schemas.openxmlformats.org/drawingml/2006/table">
            <a:tbl>
              <a:tblPr firstRow="1" bandRow="1">
                <a:tableStyleId>{A54346D1-3658-4338-A1C7-7CB307C7CAEF}</a:tableStyleId>
              </a:tblPr>
              <a:tblGrid>
                <a:gridCol w="750570"/>
                <a:gridCol w="2188845"/>
                <a:gridCol w="1104900"/>
                <a:gridCol w="969010"/>
                <a:gridCol w="969645"/>
                <a:gridCol w="969645"/>
                <a:gridCol w="969010"/>
                <a:gridCol w="1115695"/>
                <a:gridCol w="1115060"/>
              </a:tblGrid>
              <a:tr h="32004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序号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微博名称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综合得分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粉丝数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净增数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原创率</a:t>
                      </a:r>
                      <a:r>
                        <a:rPr lang="en-US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(%)</a:t>
                      </a:r>
                      <a:endParaRPr lang="en-US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平均被转发率</a:t>
                      </a:r>
                      <a:r>
                        <a:rPr lang="en-US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(%)</a:t>
                      </a:r>
                      <a:endParaRPr lang="en-US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平均被评论率</a:t>
                      </a:r>
                      <a:r>
                        <a:rPr lang="en-US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(%)</a:t>
                      </a:r>
                      <a:endParaRPr lang="en-US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点赞数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</a:t>
                      </a:r>
                      <a:endParaRPr lang="en-US" alt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  <a:ea typeface="宋体" panose="02010600030101010101" pitchFamily="2" charset="-122"/>
                        </a:rPr>
                        <a:t>中国气象局</a:t>
                      </a:r>
                      <a:endParaRPr lang="zh-CN" sz="1000" b="1">
                        <a:ln>
                          <a:noFill/>
                        </a:ln>
                        <a:solidFill>
                          <a:srgbClr val="004A7E"/>
                        </a:solidFill>
                        <a:ea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1458.73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4806000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828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100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82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73.91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69462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中国警方在线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1440.27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32344000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510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99.8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76926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应急管理部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1393.71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2365000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580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99.83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84.14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20934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生态环境部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1323.05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2894000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224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90.18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16800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国资小新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1204.14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5934000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338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90.53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93.79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7469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中国文博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1198.65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1223000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165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93.94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65.45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5552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市说新语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1179.27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515000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120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94.17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58.33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55294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外交部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1110.73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8188000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12840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文旅之声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1106.31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1547000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144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98.61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98.61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8963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健康中国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1088.79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6954000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147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71.43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1803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中国交通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1073.25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7489000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417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76.74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44.6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2430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73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工信微报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1069.71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4335000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146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93.84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47.95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15226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微言教育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1069.28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8146000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113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97.35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91.15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5471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海关发布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1037.73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1334000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439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79.27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32.8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1585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司法部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1018.77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1554000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164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95.73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69.51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1742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</a:tbl>
          </a:graphicData>
        </a:graphic>
      </p:graphicFrame>
      <p:graphicFrame>
        <p:nvGraphicFramePr>
          <p:cNvPr id="8" name="表格 7"/>
          <p:cNvGraphicFramePr/>
          <p:nvPr>
            <p:custDataLst>
              <p:tags r:id="rId5"/>
            </p:custDataLst>
          </p:nvPr>
        </p:nvGraphicFramePr>
        <p:xfrm>
          <a:off x="829310" y="1383030"/>
          <a:ext cx="10533380" cy="367665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76200" dir="2700000" algn="tl" rotWithShape="0">
                    <a:prstClr val="black">
                      <a:alpha val="45000"/>
                    </a:prstClr>
                  </a:outerShdw>
                </a:effectLst>
                <a:tableStyleId>{A54346D1-3658-4338-A1C7-7CB307C7CAEF}</a:tableStyleId>
              </a:tblPr>
              <a:tblGrid>
                <a:gridCol w="778510"/>
                <a:gridCol w="2271395"/>
                <a:gridCol w="1146175"/>
                <a:gridCol w="1005205"/>
                <a:gridCol w="1006475"/>
                <a:gridCol w="1005840"/>
                <a:gridCol w="1005205"/>
                <a:gridCol w="1157605"/>
                <a:gridCol w="1156970"/>
              </a:tblGrid>
              <a:tr h="3676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1</a:t>
                      </a:r>
                      <a:endParaRPr lang="en-US" alt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36195" marB="0" vert="horz" anchor="ctr" anchorCtr="0">
                    <a:lnL w="28575">
                      <a:solidFill>
                        <a:srgbClr val="FFFFFF"/>
                      </a:solidFill>
                      <a:prstDash val="solid"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altLang="en-US"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中国气象局</a:t>
                      </a:r>
                      <a:endParaRPr lang="zh-CN" altLang="en-US" sz="113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12700" marR="12700" marT="36195" marB="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1458.73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36195" marB="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4806000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36195" marB="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828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36195" marB="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100</a:t>
                      </a:r>
                      <a:endParaRPr 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36195" marB="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82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36195" marB="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73.91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36195" marB="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69462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36195" marB="0" vert="horz" anchor="ctr" anchorCtr="0">
                    <a:lnL>
                      <a:noFill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</a:tr>
            </a:tbl>
          </a:graphicData>
        </a:graphic>
      </p:graphicFrame>
      <p:sp>
        <p:nvSpPr>
          <p:cNvPr id="2" name="textbox 63"/>
          <p:cNvSpPr/>
          <p:nvPr/>
        </p:nvSpPr>
        <p:spPr>
          <a:xfrm>
            <a:off x="1019810" y="5840730"/>
            <a:ext cx="10137775" cy="864870"/>
          </a:xfrm>
          <a:prstGeom prst="rect">
            <a:avLst/>
          </a:prstGeom>
        </p:spPr>
        <p:txBody>
          <a:bodyPr vert="horz" wrap="square" lIns="0" tIns="0" rIns="0" bIns="0"/>
          <a:p>
            <a:pPr algn="l" rtl="0" eaLnBrk="0">
              <a:lnSpc>
                <a:spcPct val="150000"/>
              </a:lnSpc>
            </a:pPr>
            <a:r>
              <a:rPr sz="900" b="1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说明：</a:t>
            </a:r>
            <a:r>
              <a:rPr sz="900" b="1" u="sng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综合得分</a:t>
            </a:r>
            <a:r>
              <a:rPr sz="900" b="1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b="1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(</a:t>
            </a:r>
            <a:r>
              <a:rPr sz="900" b="1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</a:t>
            </a:r>
            <a:r>
              <a:rPr sz="900" b="1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b="1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活跃度</a:t>
            </a:r>
            <a:r>
              <a:rPr sz="900" b="1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b="1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80</a:t>
            </a:r>
            <a:r>
              <a:rPr sz="900" b="1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b="1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传播度</a:t>
            </a:r>
            <a:r>
              <a:rPr sz="900" b="1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b="1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*</a:t>
            </a:r>
            <a:r>
              <a:rPr sz="900" b="1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16</a:t>
            </a:r>
            <a:r>
              <a:rPr sz="900" b="1" spc="65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endParaRPr lang="en-US" altLang="en-US" sz="900" b="1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3335" indent="-635" algn="l" rtl="0" eaLnBrk="0">
              <a:lnSpc>
                <a:spcPct val="150000"/>
              </a:lnSpc>
              <a:spcBef>
                <a:spcPts val="5"/>
              </a:spcBef>
            </a:pP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活跃度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发博数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70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原创微博数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；平均被转发率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转发数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/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发布数；平均被评论率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评论数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/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发布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数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sz="9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endParaRPr sz="900" spc="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3335" indent="-635" algn="l" rtl="0" eaLnBrk="0">
              <a:lnSpc>
                <a:spcPct val="150000"/>
              </a:lnSpc>
              <a:spcBef>
                <a:spcPts val="5"/>
              </a:spcBef>
            </a:pP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传播度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转发数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评论数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25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原创转发数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25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原创评论数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点</a:t>
            </a:r>
            <a:r>
              <a:rPr sz="900" spc="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赞</a:t>
            </a:r>
            <a:r>
              <a:rPr sz="9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数+1)</a:t>
            </a:r>
            <a:endParaRPr lang="en-US" altLang="en-US" sz="9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8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99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pic>
          <p:nvPicPr>
            <p:cNvPr id="101" name="picture 101" descr="E:\资质\星鸟测评logo.png星鸟测评logo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sp>
        <p:nvSpPr>
          <p:cNvPr id="103" name="textbox 103"/>
          <p:cNvSpPr/>
          <p:nvPr/>
        </p:nvSpPr>
        <p:spPr>
          <a:xfrm>
            <a:off x="941705" y="1322070"/>
            <a:ext cx="10530205" cy="119951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indent="406400" algn="just" rtl="0" eaLnBrk="0" fontAlgn="auto">
              <a:lnSpc>
                <a:spcPct val="150000"/>
              </a:lnSpc>
              <a:extLst>
                <a:ext uri="{35155182-B16C-46BC-9424-99874614C6A1}">
                  <wpsdc:indentchars xmlns:wpsdc="http://www.wps.cn/officeDocument/2017/drawingmlCustomData" val="200" checksum="1740828767"/>
                </a:ext>
              </a:extLst>
            </a:pP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当月有</a:t>
            </a:r>
            <a:r>
              <a:rPr 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4</a:t>
            </a: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个部委微博存在</a:t>
            </a:r>
            <a:r>
              <a:rPr 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4</a:t>
            </a: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处严重表述不规范</a:t>
            </a:r>
            <a:r>
              <a:rPr 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问题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分别是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健康中国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海关发布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中国气象局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和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国家发展改革委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（各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处，各占比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25%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）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出现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的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严重表述错误问题主要集中在政治类表述不规范等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方面，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如“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自然资源与规划局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中央八项规定精神学习教育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习近平主席重要讲话精神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等内容表述不规范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</a:t>
            </a:r>
            <a:endParaRPr lang="zh-CN" sz="1600" spc="4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pic>
        <p:nvPicPr>
          <p:cNvPr id="109" name="picture 10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110" name="picture 1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4" name="textbox 100"/>
          <p:cNvSpPr/>
          <p:nvPr>
            <p:custDataLst>
              <p:tags r:id="rId6"/>
            </p:custDataLst>
          </p:nvPr>
        </p:nvSpPr>
        <p:spPr>
          <a:xfrm rot="21600000">
            <a:off x="698500" y="241935"/>
            <a:ext cx="4775200" cy="471170"/>
          </a:xfrm>
          <a:prstGeom prst="rect">
            <a:avLst/>
          </a:prstGeom>
        </p:spPr>
        <p:txBody>
          <a:bodyPr vert="horz" wrap="square" lIns="0" tIns="0" rIns="0" bIns="0"/>
          <a:p>
            <a:pPr algn="l" rtl="0" eaLnBrk="0">
              <a:lnSpc>
                <a:spcPct val="92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91000"/>
              </a:lnSpc>
            </a:pP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3.</a:t>
            </a:r>
            <a:r>
              <a:rPr sz="3200" spc="-2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200" spc="-2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严重表述不规</a:t>
            </a:r>
            <a:r>
              <a:rPr sz="3200" spc="-5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范</a:t>
            </a:r>
            <a:r>
              <a:rPr sz="3200" spc="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问题</a:t>
            </a:r>
            <a:endParaRPr lang="en-US" altLang="en-US" sz="3200" dirty="0"/>
          </a:p>
        </p:txBody>
      </p:sp>
      <p:graphicFrame>
        <p:nvGraphicFramePr>
          <p:cNvPr id="3" name="图表 2"/>
          <p:cNvGraphicFramePr/>
          <p:nvPr/>
        </p:nvGraphicFramePr>
        <p:xfrm>
          <a:off x="941705" y="2666365"/>
          <a:ext cx="5046980" cy="37096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5" name="图表 4"/>
          <p:cNvGraphicFramePr/>
          <p:nvPr/>
        </p:nvGraphicFramePr>
        <p:xfrm>
          <a:off x="6438265" y="2667000"/>
          <a:ext cx="5033645" cy="37096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6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125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26" name="textbox 126"/>
            <p:cNvSpPr/>
            <p:nvPr/>
          </p:nvSpPr>
          <p:spPr>
            <a:xfrm>
              <a:off x="674801" y="239994"/>
              <a:ext cx="2210435" cy="474344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2000"/>
                </a:lnSpc>
              </a:pPr>
              <a:r>
                <a:rPr sz="3200" b="1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4</a:t>
              </a:r>
              <a:r>
                <a:rPr sz="3200" spc="-25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3200" b="1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.</a:t>
              </a:r>
              <a:r>
                <a:rPr sz="320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热点文章</a:t>
              </a:r>
              <a:endParaRPr lang="en-US" altLang="en-US" sz="3200" dirty="0"/>
            </a:p>
          </p:txBody>
        </p:sp>
        <p:pic>
          <p:nvPicPr>
            <p:cNvPr id="127" name="picture 127" descr="E:\资质\星鸟测评logo.png星鸟测评logo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pic>
        <p:nvPicPr>
          <p:cNvPr id="141" name="picture 14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142" name="picture 14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91" name="object 3"/>
          <p:cNvSpPr txBox="1"/>
          <p:nvPr/>
        </p:nvSpPr>
        <p:spPr>
          <a:xfrm>
            <a:off x="664210" y="1161415"/>
            <a:ext cx="10863580" cy="7512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R="5080" indent="406400" algn="just" fontAlgn="auto">
              <a:lnSpc>
                <a:spcPct val="150000"/>
              </a:lnSpc>
              <a:spcBef>
                <a:spcPts val="100"/>
              </a:spcBef>
              <a:extLst>
                <a:ext uri="{35155182-B16C-46BC-9424-99874614C6A1}">
                  <wpsdc:indentchars xmlns:wpsdc="http://www.wps.cn/officeDocument/2017/drawingmlCustomData" val="200" checksum="1740828767"/>
                </a:ext>
              </a:extLst>
            </a:pP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当月有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个部委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微博发布点赞数超过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千的文章共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22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其中“</a:t>
            </a:r>
            <a:r>
              <a:rPr lang="zh-CN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中国警方在线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”文章数最多（共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篇，占比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36.3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）。网民重点关注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公示公告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时事新闻等信息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zh-CN"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6" name="表格 5"/>
          <p:cNvGraphicFramePr/>
          <p:nvPr>
            <p:custDataLst>
              <p:tags r:id="rId5"/>
            </p:custDataLst>
          </p:nvPr>
        </p:nvGraphicFramePr>
        <p:xfrm>
          <a:off x="720408" y="2169795"/>
          <a:ext cx="6315075" cy="4356735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409575"/>
                <a:gridCol w="1152525"/>
                <a:gridCol w="3150235"/>
                <a:gridCol w="891540"/>
                <a:gridCol w="711200"/>
              </a:tblGrid>
              <a:tr h="311150">
                <a:tc gridSpan="5"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4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当月点赞数1</a:t>
                      </a:r>
                      <a:r>
                        <a:rPr lang="en-US" altLang="zh-CN" sz="14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K</a:t>
                      </a:r>
                      <a:r>
                        <a:rPr lang="zh-CN" sz="14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+热门文章top10</a:t>
                      </a:r>
                      <a:endParaRPr lang="zh-CN" altLang="en-US" sz="14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71755" marB="71755" vert="horz" anchor="ctr" anchorCtr="0"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3636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/>
                        <a:t>序号</a:t>
                      </a:r>
                      <a:endParaRPr lang="zh-CN" altLang="en-US" sz="1100" b="1"/>
                    </a:p>
                  </a:txBody>
                  <a:tcPr marL="12700" marR="12700" marT="71755" marB="71755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/>
                        <a:t>微博名称</a:t>
                      </a:r>
                      <a:endParaRPr lang="zh-CN" altLang="en-US" sz="1100" b="1"/>
                    </a:p>
                  </a:txBody>
                  <a:tcPr marL="12700" marR="12700" marT="71755" marB="71755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/>
                        <a:t>文章标题</a:t>
                      </a:r>
                      <a:endParaRPr lang="zh-CN" altLang="en-US" sz="1100" b="1"/>
                    </a:p>
                  </a:txBody>
                  <a:tcPr marL="12700" marR="12700" marT="71755" marB="71755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/>
                        <a:t>点赞数↓</a:t>
                      </a:r>
                      <a:endParaRPr lang="zh-CN" altLang="en-US" sz="1100" b="1"/>
                    </a:p>
                  </a:txBody>
                  <a:tcPr marL="12700" marR="12700" marT="71755" marB="71755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/>
                        <a:t>评论数</a:t>
                      </a:r>
                      <a:endParaRPr lang="zh-CN" altLang="en-US" sz="1100" b="1"/>
                    </a:p>
                  </a:txBody>
                  <a:tcPr marL="12700" marR="12700" marT="71755" marB="71755" vert="horz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1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市说新语</a:t>
                      </a:r>
                      <a:endParaRPr lang="zh-CN" alt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【市场监管总局约谈外卖平台企业！】7月18日，市场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55000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4235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2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中国气象局</a:t>
                      </a:r>
                      <a:endParaRPr lang="zh-CN" alt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#领导让我联系明星拍宣传片#看过《藏海传》，领导让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42000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3605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3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中国气象局</a:t>
                      </a:r>
                      <a:endParaRPr lang="zh-CN" alt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【#全民早期预警中国方案妈祖发布#】7月26日，在上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15000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312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85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4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生态环境部</a:t>
                      </a:r>
                      <a:endParaRPr lang="zh-CN" alt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【#“两山”回响#|不是鲸？是布氏鲸】碧波万顷下，布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9193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2139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5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应急管理部</a:t>
                      </a:r>
                      <a:endParaRPr lang="zh-CN" alt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【国家防减救灾委#针对北京河北启动国家救灾应急响应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8865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2111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6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文旅之声</a:t>
                      </a:r>
                      <a:endParaRPr lang="zh-CN" alt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#美好中国行#请宿主做好准备，这次身份是——传统戏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7391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742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7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工信微报</a:t>
                      </a:r>
                      <a:endParaRPr lang="zh-CN" alt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超燃现场！@于适Yosh首次携手数十台国产机器人，以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6265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227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8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生态环境部</a:t>
                      </a:r>
                      <a:endParaRPr lang="zh-CN" alt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【#“两山”回响#|“三北”工程绿色长城】横贯西北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5457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1103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9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中国警方在线</a:t>
                      </a:r>
                      <a:endParaRPr lang="zh-CN" alt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#周深喊你学习反诈知识啦#“不要被骗啦！”“不要被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4575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242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10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中国警方在线</a:t>
                      </a:r>
                      <a:endParaRPr lang="zh-CN" alt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勿忘国耻，吾辈自强！#七七事变88周年#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3424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113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</a:tbl>
          </a:graphicData>
        </a:graphic>
      </p:graphicFrame>
      <p:graphicFrame>
        <p:nvGraphicFramePr>
          <p:cNvPr id="2" name="图表 1"/>
          <p:cNvGraphicFramePr/>
          <p:nvPr/>
        </p:nvGraphicFramePr>
        <p:xfrm>
          <a:off x="7407910" y="2582545"/>
          <a:ext cx="4119880" cy="353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picture 15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1397507"/>
            <a:ext cx="2049779" cy="4064508"/>
          </a:xfrm>
          <a:prstGeom prst="rect">
            <a:avLst/>
          </a:prstGeom>
        </p:spPr>
      </p:pic>
      <p:pic>
        <p:nvPicPr>
          <p:cNvPr id="151" name="picture 15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143744" y="1397507"/>
            <a:ext cx="2048255" cy="4064508"/>
          </a:xfrm>
          <a:prstGeom prst="rect">
            <a:avLst/>
          </a:prstGeom>
        </p:spPr>
      </p:pic>
      <p:sp>
        <p:nvSpPr>
          <p:cNvPr id="152" name="textbox 152"/>
          <p:cNvSpPr/>
          <p:nvPr/>
        </p:nvSpPr>
        <p:spPr>
          <a:xfrm>
            <a:off x="4411726" y="2734068"/>
            <a:ext cx="3408679" cy="195770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69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97000"/>
              </a:lnSpc>
            </a:pPr>
            <a:r>
              <a:rPr sz="6500" spc="160" dirty="0">
                <a:solidFill>
                  <a:srgbClr val="84ADEB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谢谢观</a:t>
            </a:r>
            <a:r>
              <a:rPr sz="6500" spc="155" dirty="0">
                <a:solidFill>
                  <a:srgbClr val="84ADEB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看</a:t>
            </a:r>
            <a:endParaRPr lang="en-US" altLang="en-US" sz="6500" dirty="0"/>
          </a:p>
          <a:p>
            <a:pPr marL="524510" indent="-224790" algn="l" rtl="0" eaLnBrk="0">
              <a:lnSpc>
                <a:spcPct val="185000"/>
              </a:lnSpc>
              <a:spcBef>
                <a:spcPts val="120"/>
              </a:spcBef>
            </a:pPr>
            <a:r>
              <a:rPr sz="1700" spc="19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官网</a:t>
            </a:r>
            <a:r>
              <a:rPr sz="1700" spc="20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sz="1700" spc="1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www</a:t>
            </a:r>
            <a:r>
              <a:rPr sz="1700" spc="5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sz="1700" spc="6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j</a:t>
            </a:r>
            <a:r>
              <a:rPr sz="1700" spc="10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k</a:t>
            </a:r>
            <a:r>
              <a:rPr sz="1700" spc="8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</a:t>
            </a:r>
            <a:r>
              <a:rPr sz="1700" spc="12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</a:t>
            </a:r>
            <a:r>
              <a:rPr sz="1700" spc="11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1700" spc="11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g</a:t>
            </a:r>
            <a:r>
              <a:rPr lang="en-US" sz="1700" spc="11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sz="1700" spc="9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</a:t>
            </a:r>
            <a:r>
              <a:rPr sz="1700" spc="11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</a:t>
            </a:r>
            <a:r>
              <a:rPr sz="1700" spc="16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m</a:t>
            </a:r>
            <a:r>
              <a:rPr sz="1700" spc="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Te</a:t>
            </a:r>
            <a:r>
              <a:rPr sz="1700" spc="2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1700" spc="7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400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3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960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3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055</a:t>
            </a:r>
            <a:r>
              <a:rPr sz="1700" spc="3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endParaRPr lang="en-US" altLang="en-US" sz="1700" dirty="0"/>
          </a:p>
        </p:txBody>
      </p:sp>
      <p:pic>
        <p:nvPicPr>
          <p:cNvPr id="153" name="picture 153" descr="E:\资质\星鸟测评logo.png星鸟测评logo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21600000">
            <a:off x="10527792" y="223519"/>
            <a:ext cx="1548383" cy="467360"/>
          </a:xfrm>
          <a:prstGeom prst="rect">
            <a:avLst/>
          </a:prstGeom>
        </p:spPr>
      </p:pic>
      <p:sp>
        <p:nvSpPr>
          <p:cNvPr id="154" name="rect"/>
          <p:cNvSpPr/>
          <p:nvPr/>
        </p:nvSpPr>
        <p:spPr>
          <a:xfrm>
            <a:off x="9286875" y="2703512"/>
            <a:ext cx="76200" cy="1600200"/>
          </a:xfrm>
          <a:prstGeom prst="rect">
            <a:avLst/>
          </a:prstGeom>
          <a:solidFill>
            <a:srgbClr val="7CCBD5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55" name="rect"/>
          <p:cNvSpPr/>
          <p:nvPr/>
        </p:nvSpPr>
        <p:spPr>
          <a:xfrm>
            <a:off x="2828925" y="2703512"/>
            <a:ext cx="76200" cy="1600200"/>
          </a:xfrm>
          <a:prstGeom prst="rect">
            <a:avLst/>
          </a:prstGeom>
          <a:solidFill>
            <a:srgbClr val="7CCBD5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7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4422_1*a*1"/>
  <p:tag name="KSO_WM_TEMPLATE_CATEGORY" val="custom"/>
  <p:tag name="KSO_WM_TEMPLATE_INDEX" val="20204422"/>
  <p:tag name="KSO_WM_UNIT_LAYERLEVEL" val="1"/>
  <p:tag name="KSO_WM_TAG_VERSION" val="1.0"/>
  <p:tag name="KSO_WM_BEAUTIFY_FLAG" val="#wm#"/>
  <p:tag name="KSO_WM_UNIT_PRESET_TEXT" val="年终总结"/>
</p:tagLst>
</file>

<file path=ppt/tags/tag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2"/>
  <p:tag name="KSO_WM_UNIT_ID" val="custom20204422_1*b*2"/>
  <p:tag name="KSO_WM_TEMPLATE_CATEGORY" val="custom"/>
  <p:tag name="KSO_WM_TEMPLATE_INDEX" val="20204422"/>
  <p:tag name="KSO_WM_UNIT_LAYERLEVEL" val="1"/>
  <p:tag name="KSO_WM_TAG_VERSION" val="1.0"/>
  <p:tag name="KSO_WM_BEAUTIFY_FLAG" val="#wm#"/>
  <p:tag name="KSO_WM_UNIT_PRESET_TEXT" val="汇报人姓名"/>
  <p:tag name="KSO_WM_UNIT_TEXT_FILL_FORE_SCHEMECOLOR_INDEX_BRIGHTNESS" val="0.25"/>
  <p:tag name="KSO_WM_UNIT_TEXT_FILL_FORE_SCHEMECOLOR_INDEX" val="13"/>
  <p:tag name="KSO_WM_UNIT_TEXT_FILL_TYPE" val="1"/>
</p:tagLst>
</file>

<file path=ppt/tags/tag3.xml><?xml version="1.0" encoding="utf-8"?>
<p:tagLst xmlns:p="http://schemas.openxmlformats.org/presentationml/2006/main">
  <p:tag name="KSO_WM_UNIT_TABLE_BEAUTIFY" val="smartTable{a21d4e68-487b-404f-91ed-f32cc0aa11e6}"/>
  <p:tag name="TABLE_ENDDRAG_ORIGIN_RECT" val="799*369"/>
  <p:tag name="TABLE_ENDDRAG_RECT" val="63*83*799*369"/>
  <p:tag name="TABLE_EMPHASIZE_COLOR" val="3042485"/>
  <p:tag name="TABLE_EMPHASIZE_ROW" val="1"/>
  <p:tag name="TABLE_EMPHASIZE_ID" val="2"/>
</p:tagLst>
</file>

<file path=ppt/tags/tag4.xml><?xml version="1.0" encoding="utf-8"?>
<p:tagLst xmlns:p="http://schemas.openxmlformats.org/presentationml/2006/main">
  <p:tag name="TABLE_EMPHASIZE_UUID" val="smartTable{a21d4e68-487b-404f-91ed-f32cc0aa11e6}"/>
  <p:tag name="TABLE_EMPHASIZE_TYPE" val="horizontal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UNIT_TABLE_BEAUTIFY" val="smartTable{07f212f1-d645-4523-9c04-e7e824302019}"/>
</p:tagLst>
</file>

<file path=ppt/tags/tag7.xml><?xml version="1.0" encoding="utf-8"?>
<p:tagLst xmlns:p="http://schemas.openxmlformats.org/presentationml/2006/main">
  <p:tag name="COMMONDATA" val="eyJoZGlkIjoiNjNkNDg2NTQxNzczMmU2NWY1YTFlMWIwYzIzZTVjMWUifQ=="/>
</p:tagLst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1938</Words>
  <Application>WPS 演示</Application>
  <PresentationFormat/>
  <Paragraphs>458</Paragraphs>
  <Slides>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20" baseType="lpstr">
      <vt:lpstr>Arial</vt:lpstr>
      <vt:lpstr>宋体</vt:lpstr>
      <vt:lpstr>Wingdings</vt:lpstr>
      <vt:lpstr>Arial</vt:lpstr>
      <vt:lpstr>汉仪旗黑-85S</vt:lpstr>
      <vt:lpstr>黑体</vt:lpstr>
      <vt:lpstr>汉仪大隶书简</vt:lpstr>
      <vt:lpstr>汉仪中隶书简</vt:lpstr>
      <vt:lpstr>微软雅黑</vt:lpstr>
      <vt:lpstr>Helvetica</vt:lpstr>
      <vt:lpstr>Arial Unicode MS</vt:lpstr>
      <vt:lpstr>Calibri</vt:lpstr>
      <vt:lpstr>Miss Sweetie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stella</cp:lastModifiedBy>
  <cp:revision>248</cp:revision>
  <dcterms:created xsi:type="dcterms:W3CDTF">2022-01-21T00:48:00Z</dcterms:created>
  <dcterms:modified xsi:type="dcterms:W3CDTF">2025-08-06T03:05:11Z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wqlLaW5nc29mdCBQREYgdG8gV1BTIDc1</vt:lpwstr>
  </property>
  <property fmtid="{D5CDD505-2E9C-101B-9397-08002B2CF9AE}" pid="3" name="Created">
    <vt:filetime>2022-02-07T16:34:34Z</vt:filetime>
  </property>
  <property fmtid="{D5CDD505-2E9C-101B-9397-08002B2CF9AE}" pid="4" name="ICV">
    <vt:lpwstr>B4A00D44E2E746D39020AF6AEFE75692</vt:lpwstr>
  </property>
  <property fmtid="{D5CDD505-2E9C-101B-9397-08002B2CF9AE}" pid="5" name="KSOProductBuildVer">
    <vt:lpwstr>2052-12.1.0.21915</vt:lpwstr>
  </property>
</Properties>
</file>