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62"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EB6E1B"/>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6&#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6&#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6&#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6&#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6&#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部委政务微博综合影响力得分分布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Pt>
            <c:idx val="1"/>
            <c:invertIfNegative val="0"/>
            <c:bubble3D val="0"/>
            <c:spPr>
              <a:solidFill>
                <a:srgbClr val="4472C4"/>
              </a:solidFill>
              <a:ln>
                <a:noFill/>
              </a:ln>
              <a:effectLst/>
            </c:spPr>
          </c:dPt>
          <c:dPt>
            <c:idx val="2"/>
            <c:invertIfNegative val="0"/>
            <c:bubble3D val="0"/>
            <c:spPr>
              <a:solidFill>
                <a:srgbClr val="4472C4"/>
              </a:solidFill>
              <a:ln>
                <a:noFill/>
              </a:ln>
              <a:effectLst/>
            </c:spPr>
          </c:dPt>
          <c:dPt>
            <c:idx val="3"/>
            <c:invertIfNegative val="0"/>
            <c:bubble3D val="0"/>
            <c:spPr>
              <a:solidFill>
                <a:srgbClr val="4472C4"/>
              </a:solidFill>
              <a:ln>
                <a:noFill/>
              </a:ln>
              <a:effectLst/>
            </c:spPr>
          </c:dPt>
          <c:dPt>
            <c:idx val="4"/>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[部委微信草稿.xlsx]部委微博!$A$2:$A$6</c:f>
              <c:strCache>
                <c:ptCount val="5"/>
                <c:pt idx="0">
                  <c:v>1000-1500</c:v>
                </c:pt>
                <c:pt idx="1">
                  <c:v>800-1000</c:v>
                </c:pt>
                <c:pt idx="2">
                  <c:v>500-800</c:v>
                </c:pt>
                <c:pt idx="3">
                  <c:v>100-500</c:v>
                </c:pt>
                <c:pt idx="4">
                  <c:v>100以下</c:v>
                </c:pt>
              </c:strCache>
            </c:strRef>
          </c:cat>
          <c:val>
            <c:numRef>
              <c:f>[部委微信草稿.xlsx]部委微博!$B$2:$B$6</c:f>
              <c:numCache>
                <c:formatCode>General</c:formatCode>
                <c:ptCount val="5"/>
                <c:pt idx="0">
                  <c:v>13</c:v>
                </c:pt>
                <c:pt idx="1">
                  <c:v>7</c:v>
                </c:pt>
                <c:pt idx="2">
                  <c:v>9</c:v>
                </c:pt>
                <c:pt idx="3">
                  <c:v>7</c:v>
                </c:pt>
                <c:pt idx="4">
                  <c:v>2</c:v>
                </c:pt>
              </c:numCache>
            </c:numRef>
          </c:val>
        </c:ser>
        <c:dLbls>
          <c:showLegendKey val="0"/>
          <c:showVal val="1"/>
          <c:showCatName val="0"/>
          <c:showSerName val="0"/>
          <c:showPercent val="0"/>
          <c:showBubbleSize val="0"/>
        </c:dLbls>
        <c:gapWidth val="182"/>
        <c:overlap val="0"/>
        <c:axId val="829432871"/>
        <c:axId val="960313574"/>
      </c:barChart>
      <c:catAx>
        <c:axId val="829432871"/>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60313574"/>
        <c:crosses val="autoZero"/>
        <c:auto val="1"/>
        <c:lblAlgn val="ctr"/>
        <c:lblOffset val="100"/>
        <c:noMultiLvlLbl val="0"/>
      </c:catAx>
      <c:valAx>
        <c:axId val="960313574"/>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29432871"/>
        <c:crosses val="autoZero"/>
        <c:crossBetween val="between"/>
      </c:valAx>
      <c:spPr>
        <a:noFill/>
        <a:ln>
          <a:noFill/>
        </a:ln>
        <a:effectLst/>
      </c:spPr>
    </c:plotArea>
    <c:plotVisOnly val="1"/>
    <c:dispBlanksAs val="gap"/>
    <c:showDLblsOverMax val="0"/>
    <c:extLst>
      <c:ext uri="{0b15fc19-7d7d-44ad-8c2d-2c3a37ce22c3}">
        <chartProps xmlns="https://web.wps.cn/et/2018/main" chartId="{9ce0be1d-a581-4ea3-837f-f55152316b12}"/>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40" b="0" i="0" u="none" strike="noStrike" kern="1200" spc="0" baseline="0">
                <a:solidFill>
                  <a:schemeClr val="tx1">
                    <a:lumMod val="65000"/>
                    <a:lumOff val="35000"/>
                  </a:schemeClr>
                </a:solidFill>
                <a:latin typeface="+mn-lt"/>
                <a:ea typeface="+mn-ea"/>
                <a:cs typeface="+mn-cs"/>
              </a:defRPr>
            </a:pPr>
            <a:r>
              <a:rPr sz="1440" b="1"/>
              <a:t> 当月部委政务微博文章原创率分布</a:t>
            </a:r>
            <a:endParaRPr sz="1440" b="1"/>
          </a:p>
        </c:rich>
      </c:tx>
      <c:layout/>
      <c:overlay val="0"/>
      <c:spPr>
        <a:noFill/>
        <a:ln>
          <a:noFill/>
        </a:ln>
        <a:effectLst/>
      </c:spPr>
    </c:title>
    <c:autoTitleDeleted val="0"/>
    <c:plotArea>
      <c:layout/>
      <c:pieChart>
        <c:varyColors val="1"/>
        <c:ser>
          <c:idx val="0"/>
          <c:order val="0"/>
          <c:tx>
            <c:strRef>
              <c:f>[部委微信草稿.xlsx]部委微博!$B$22</c:f>
              <c:strCache>
                <c:ptCount val="1"/>
                <c:pt idx="0">
                  <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[部委微信草稿.xlsx]部委微博!$A$23:$A$27</c:f>
              <c:strCache>
                <c:ptCount val="5"/>
                <c:pt idx="0" c:formatCode="0%">
                  <c:v>100%</c:v>
                </c:pt>
                <c:pt idx="1">
                  <c:v>95%-100%</c:v>
                </c:pt>
                <c:pt idx="2">
                  <c:v>90%-95%</c:v>
                </c:pt>
                <c:pt idx="3">
                  <c:v>50%-90%</c:v>
                </c:pt>
                <c:pt idx="4" c:formatCode="0%">
                  <c:v>50%以下</c:v>
                </c:pt>
              </c:strCache>
            </c:strRef>
          </c:cat>
          <c:val>
            <c:numRef>
              <c:f>[部委微信草稿.xlsx]部委微博!$B$23:$B$27</c:f>
              <c:numCache>
                <c:formatCode>General</c:formatCode>
                <c:ptCount val="5"/>
                <c:pt idx="0">
                  <c:v>7</c:v>
                </c:pt>
                <c:pt idx="1">
                  <c:v>13</c:v>
                </c:pt>
                <c:pt idx="2">
                  <c:v>3</c:v>
                </c:pt>
                <c:pt idx="3">
                  <c:v>12</c:v>
                </c:pt>
                <c:pt idx="4">
                  <c:v>3</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0eca42a6-9823-4a76-a233-7c095fafa097}"/>
      </c:ext>
    </c:extLst>
  </c:chart>
  <c:spPr>
    <a:solidFill>
      <a:schemeClr val="bg1"/>
    </a:solidFill>
    <a:ln w="9525" cap="flat" cmpd="sng" algn="ctr">
      <a:noFill/>
      <a:round/>
    </a:ln>
    <a:effectLst/>
  </c:spPr>
  <c:txPr>
    <a:bodyPr/>
    <a:lstStyle/>
    <a:p>
      <a:pPr>
        <a:defRPr lang="zh-CN" sz="12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[部委微信草稿.xlsx]部委微博!$A$179:$A$183</c:f>
              <c:strCache>
                <c:ptCount val="5"/>
                <c:pt idx="0">
                  <c:v>习主席</c:v>
                </c:pt>
                <c:pt idx="1">
                  <c:v>全国“两会”</c:v>
                </c:pt>
                <c:pt idx="2">
                  <c:v>深入贯彻落实</c:v>
                </c:pt>
                <c:pt idx="3">
                  <c:v>中囯</c:v>
                </c:pt>
                <c:pt idx="4">
                  <c:v>习近平总书记关于树立和践行正确政绩观的重要讲话和重要指示精神</c:v>
                </c:pt>
              </c:strCache>
            </c:strRef>
          </c:cat>
          <c:val>
            <c:numRef>
              <c:f>[部委微信草稿.xlsx]部委微博!$B$179:$B$183</c:f>
              <c:numCache>
                <c:formatCode>General</c:formatCode>
                <c:ptCount val="5"/>
                <c:pt idx="0">
                  <c:v>20</c:v>
                </c:pt>
                <c:pt idx="1">
                  <c:v>1</c:v>
                </c:pt>
                <c:pt idx="2">
                  <c:v>1</c:v>
                </c:pt>
                <c:pt idx="3">
                  <c:v>1</c:v>
                </c:pt>
                <c:pt idx="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94753577106518"/>
          <c:y val="0.280503550677857"/>
          <c:w val="0.300910536204654"/>
          <c:h val="0.554228534538412"/>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1cb0cc56-265d-4836-a52b-c5d8c8ffb4d2}"/>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部委微博严重表述不规范分布情况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[部委微信草稿.xlsx]部委微博!$A$161:$A$165</c:f>
              <c:strCache>
                <c:ptCount val="5"/>
                <c:pt idx="0">
                  <c:v>国防部发布</c:v>
                </c:pt>
                <c:pt idx="1">
                  <c:v>国家发展改革委</c:v>
                </c:pt>
                <c:pt idx="2">
                  <c:v>国资小新</c:v>
                </c:pt>
                <c:pt idx="3">
                  <c:v>海关发布</c:v>
                </c:pt>
                <c:pt idx="4">
                  <c:v>自然资源部</c:v>
                </c:pt>
              </c:strCache>
            </c:strRef>
          </c:cat>
          <c:val>
            <c:numRef>
              <c:f>[部委微信草稿.xlsx]部委微博!$B$161:$B$165</c:f>
              <c:numCache>
                <c:formatCode>General</c:formatCode>
                <c:ptCount val="5"/>
                <c:pt idx="0">
                  <c:v>20</c:v>
                </c:pt>
                <c:pt idx="1">
                  <c:v>1</c:v>
                </c:pt>
                <c:pt idx="2">
                  <c:v>1</c:v>
                </c:pt>
                <c:pt idx="3">
                  <c:v>1</c:v>
                </c:pt>
                <c:pt idx="4">
                  <c:v>1</c:v>
                </c:pt>
              </c:numCache>
            </c:numRef>
          </c:val>
        </c:ser>
        <c:dLbls>
          <c:showLegendKey val="0"/>
          <c:showVal val="1"/>
          <c:showCatName val="0"/>
          <c:showSerName val="0"/>
          <c:showPercent val="0"/>
          <c:showBubbleSize val="0"/>
        </c:dLbls>
        <c:gapWidth val="182"/>
        <c:overlap val="0"/>
        <c:axId val="344424512"/>
        <c:axId val="326668388"/>
      </c:barChart>
      <c:catAx>
        <c:axId val="344424512"/>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26668388"/>
        <c:crosses val="autoZero"/>
        <c:auto val="1"/>
        <c:lblAlgn val="ctr"/>
        <c:lblOffset val="100"/>
        <c:noMultiLvlLbl val="0"/>
      </c:catAx>
      <c:valAx>
        <c:axId val="326668388"/>
        <c:scaling>
          <c:orientation val="minMax"/>
          <c:max val="20"/>
          <c:min val="0"/>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44424512"/>
        <c:crosses val="autoZero"/>
        <c:crossBetween val="between"/>
        <c:majorUnit val="5"/>
        <c:minorUnit val="2"/>
      </c:valAx>
      <c:spPr>
        <a:noFill/>
        <a:ln>
          <a:noFill/>
        </a:ln>
        <a:effectLst/>
      </c:spPr>
    </c:plotArea>
    <c:plotVisOnly val="1"/>
    <c:dispBlanksAs val="gap"/>
    <c:showDLblsOverMax val="0"/>
    <c:extLst>
      <c:ext uri="{0b15fc19-7d7d-44ad-8c2d-2c3a37ce22c3}">
        <chartProps xmlns="https://web.wps.cn/et/2018/main" chartId="{0a0054f5-19e6-42f9-8a3d-a212a10b6ef5}"/>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部委微博点赞数1K+热门文章分布情况</a:t>
            </a:r>
            <a:endParaRPr b="1"/>
          </a:p>
        </c:rich>
      </c:tx>
      <c:layout/>
      <c:overlay val="0"/>
      <c:spPr>
        <a:noFill/>
        <a:ln>
          <a:noFill/>
        </a:ln>
        <a:effectLst/>
      </c:spPr>
    </c:title>
    <c:autoTitleDeleted val="0"/>
    <c:plotArea>
      <c:layout/>
      <c:barChart>
        <c:barDir val="col"/>
        <c:grouping val="clustered"/>
        <c:varyColors val="0"/>
        <c:ser>
          <c:idx val="0"/>
          <c:order val="0"/>
          <c:spPr>
            <a:solidFill>
              <a:srgbClr val="4472C4"/>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[部委微信草稿.xlsx]Sheet3!$A$30:$A$39</c:f>
              <c:strCache>
                <c:ptCount val="10"/>
                <c:pt idx="0">
                  <c:v>中国警方在线</c:v>
                </c:pt>
                <c:pt idx="1">
                  <c:v>国家税务总局</c:v>
                </c:pt>
                <c:pt idx="2">
                  <c:v>国资小新</c:v>
                </c:pt>
                <c:pt idx="3">
                  <c:v>市说新语</c:v>
                </c:pt>
                <c:pt idx="4">
                  <c:v>生态环境部</c:v>
                </c:pt>
                <c:pt idx="5">
                  <c:v>外交部</c:v>
                </c:pt>
                <c:pt idx="6">
                  <c:v>文旅之声</c:v>
                </c:pt>
                <c:pt idx="7">
                  <c:v>应急管理部</c:v>
                </c:pt>
                <c:pt idx="8">
                  <c:v>中国气象局</c:v>
                </c:pt>
                <c:pt idx="9">
                  <c:v>中科院之声</c:v>
                </c:pt>
              </c:strCache>
            </c:strRef>
          </c:cat>
          <c:val>
            <c:numRef>
              <c:f>[部委微信草稿.xlsx]Sheet3!$B$30:$B$39</c:f>
              <c:numCache>
                <c:formatCode>General</c:formatCode>
                <c:ptCount val="10"/>
                <c:pt idx="0">
                  <c:v>4</c:v>
                </c:pt>
                <c:pt idx="1">
                  <c:v>3</c:v>
                </c:pt>
                <c:pt idx="2">
                  <c:v>2</c:v>
                </c:pt>
                <c:pt idx="3">
                  <c:v>2</c:v>
                </c:pt>
                <c:pt idx="4">
                  <c:v>1</c:v>
                </c:pt>
                <c:pt idx="5">
                  <c:v>1</c:v>
                </c:pt>
                <c:pt idx="6">
                  <c:v>1</c:v>
                </c:pt>
                <c:pt idx="7">
                  <c:v>1</c:v>
                </c:pt>
                <c:pt idx="8">
                  <c:v>1</c:v>
                </c:pt>
                <c:pt idx="9">
                  <c:v>1</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5"/>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1"/>
      </c:valAx>
      <c:spPr>
        <a:noFill/>
        <a:ln>
          <a:noFill/>
        </a:ln>
        <a:effectLst/>
      </c:spPr>
    </c:plotArea>
    <c:plotVisOnly val="1"/>
    <c:dispBlanksAs val="gap"/>
    <c:showDLblsOverMax val="0"/>
    <c:extLst>
      <c:ext uri="{0b15fc19-7d7d-44ad-8c2d-2c3a37ce22c3}">
        <chartProps xmlns="https://web.wps.cn/et/2018/main" chartId="{153bf7de-65a6-4406-8a6b-5ac82309d0a6}"/>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2" Type="http://schemas.openxmlformats.org/officeDocument/2006/relationships/slideLayout" Target="../slideLayouts/slideLayout1.xml"/><Relationship Id="rId11" Type="http://schemas.openxmlformats.org/officeDocument/2006/relationships/image" Target="../media/image13.png"/><Relationship Id="rId10" Type="http://schemas.openxmlformats.org/officeDocument/2006/relationships/image" Target="../media/image12.png"/><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sp>
        <p:nvSpPr>
          <p:cNvPr id="11" name="Title 1" descr="7b0a20202020227461726765744d6f64756c65223a202270726f636573734f6e6c696e65466f6e7473220a7d0a"/>
          <p:cNvSpPr>
            <a:spLocks noGrp="1"/>
          </p:cNvSpPr>
          <p:nvPr>
            <p:custDataLst>
              <p:tags r:id="rId4"/>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2" name="文本占位符 7"/>
          <p:cNvSpPr>
            <a:spLocks noGrp="1"/>
          </p:cNvSpPr>
          <p:nvPr>
            <p:custDataLst>
              <p:tags r:id="rId5"/>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grpSp>
        <p:nvGrpSpPr>
          <p:cNvPr id="2" name="组合 1"/>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6"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lang="zh-CN"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博</a:t>
              </a:r>
              <a:endParaRPr lang="zh-CN"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3" name="object 7"/>
            <p:cNvSpPr/>
            <p:nvPr/>
          </p:nvSpPr>
          <p:spPr>
            <a:xfrm>
              <a:off x="8676" y="2182"/>
              <a:ext cx="528" cy="432"/>
            </a:xfrm>
            <a:prstGeom prst="rect">
              <a:avLst/>
            </a:prstGeom>
            <a:blipFill>
              <a:blip r:embed="rId7" cstate="print"/>
              <a:stretch>
                <a:fillRect/>
              </a:stretch>
            </a:blipFill>
          </p:spPr>
          <p:txBody>
            <a:bodyPr wrap="square" lIns="0" tIns="0" rIns="0" bIns="0" rtlCol="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sp>
        <p:nvSpPr>
          <p:cNvPr id="11" name="textbox 11"/>
          <p:cNvSpPr/>
          <p:nvPr/>
        </p:nvSpPr>
        <p:spPr>
          <a:xfrm>
            <a:off x="1198880" y="914400"/>
            <a:ext cx="5166360" cy="2751455"/>
          </a:xfrm>
          <a:prstGeom prst="rect">
            <a:avLst/>
          </a:prstGeom>
        </p:spPr>
        <p:txBody>
          <a:bodyPr vert="horz" wrap="square" lIns="0" tIns="0" rIns="0" bIns="0"/>
          <a:lstStyle/>
          <a:p>
            <a:pPr algn="l" rtl="0" eaLnBrk="0">
              <a:lnSpc>
                <a:spcPct val="78000"/>
              </a:lnSpc>
            </a:pPr>
            <a:endParaRPr lang="en-US" altLang="en-US" sz="1600" dirty="0">
              <a:latin typeface="微软雅黑" panose="020B0503020204020204" charset="-122"/>
              <a:ea typeface="微软雅黑" panose="020B0503020204020204" charset="-122"/>
              <a:cs typeface="微软雅黑" panose="020B0503020204020204" charset="-122"/>
            </a:endParaRPr>
          </a:p>
          <a:p>
            <a:pPr indent="12700" algn="just" rtl="0" eaLnBrk="0">
              <a:lnSpc>
                <a:spcPct val="150000"/>
              </a:lnSpc>
            </a:pPr>
            <a:r>
              <a:rPr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参</a:t>
            </a:r>
            <a:r>
              <a:rPr lang="zh-CN"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与</a:t>
            </a:r>
            <a:r>
              <a:rPr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排</a:t>
            </a:r>
            <a:r>
              <a:rPr lang="zh-CN"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名</a:t>
            </a:r>
            <a:r>
              <a:rPr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的部委官方微博共</a:t>
            </a:r>
            <a:r>
              <a:rPr sz="16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en-US" sz="16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8</a:t>
            </a:r>
            <a:r>
              <a:rPr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个</a:t>
            </a:r>
            <a:r>
              <a:rPr lang="zh-CN"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根据监测数据统计结</a:t>
            </a:r>
            <a:r>
              <a:rPr sz="1600" spc="25" dirty="0">
                <a:solidFill>
                  <a:srgbClr val="000000">
                    <a:alpha val="100000"/>
                  </a:srgbClr>
                </a:solidFill>
                <a:latin typeface="微软雅黑" panose="020B0503020204020204" charset="-122"/>
                <a:ea typeface="微软雅黑" panose="020B0503020204020204" charset="-122"/>
                <a:cs typeface="微软雅黑" panose="020B0503020204020204" charset="-122"/>
              </a:rPr>
              <a:t>果</a:t>
            </a:r>
            <a:r>
              <a:rPr lang="zh-CN" sz="1600" spc="25" dirty="0">
                <a:solidFill>
                  <a:srgbClr val="000000">
                    <a:alpha val="100000"/>
                  </a:srgbClr>
                </a:solidFill>
                <a:latin typeface="微软雅黑" panose="020B0503020204020204" charset="-122"/>
                <a:ea typeface="微软雅黑" panose="020B0503020204020204" charset="-122"/>
                <a:cs typeface="微软雅黑" panose="020B0503020204020204" charset="-122"/>
              </a:rPr>
              <a:t>显示</a:t>
            </a:r>
            <a:r>
              <a:rPr sz="16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综合影响力指数得分在</a:t>
            </a:r>
            <a:r>
              <a:rPr 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1000</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至</a:t>
            </a:r>
            <a:r>
              <a:rPr 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15</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00之间的微博数量较多</a:t>
            </a:r>
            <a:r>
              <a:rPr lang="zh-CN" sz="160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共</a:t>
            </a:r>
            <a:r>
              <a:rPr 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13</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个</a:t>
            </a:r>
            <a:r>
              <a:rPr lang="zh-CN" sz="160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有</a:t>
            </a:r>
            <a:r>
              <a:rPr 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个部委微博综合影响力指数在1</a:t>
            </a:r>
            <a:r>
              <a:rPr 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300</a:t>
            </a:r>
            <a:r>
              <a:rPr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以上</a:t>
            </a:r>
            <a:r>
              <a:rPr lang="zh-CN"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。其中，</a:t>
            </a:r>
            <a:r>
              <a:rPr lang="en-US" altLang="zh-CN"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EB6E1B">
                    <a:alpha val="100000"/>
                  </a:srgbClr>
                </a:solidFill>
                <a:latin typeface="微软雅黑" panose="020B0503020204020204" charset="-122"/>
                <a:ea typeface="微软雅黑" panose="020B0503020204020204" charset="-122"/>
                <a:cs typeface="微软雅黑" panose="020B0503020204020204" charset="-122"/>
                <a:sym typeface="+mn-ea"/>
              </a:rPr>
              <a:t>应急管理部</a:t>
            </a:r>
            <a:r>
              <a:rPr lang="en-US" altLang="zh-CN"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a:t>
            </a:r>
            <a:r>
              <a:rPr lang="zh-CN" altLang="en-US"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排名第一</a:t>
            </a:r>
            <a:r>
              <a:rPr lang="zh-CN" alt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，综合得分为</a:t>
            </a:r>
            <a:r>
              <a:rPr lang="en-US" altLang="zh-CN"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1363.98</a:t>
            </a:r>
            <a:r>
              <a:rPr lang="zh-CN" alt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altLang="zh-CN"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EB6E1B">
                    <a:alpha val="100000"/>
                  </a:srgbClr>
                </a:solidFill>
                <a:latin typeface="微软雅黑" panose="020B0503020204020204" charset="-122"/>
                <a:ea typeface="微软雅黑" panose="020B0503020204020204" charset="-122"/>
                <a:cs typeface="微软雅黑" panose="020B0503020204020204" charset="-122"/>
                <a:sym typeface="+mn-ea"/>
              </a:rPr>
              <a:t>中国气象局</a:t>
            </a:r>
            <a:r>
              <a:rPr lang="en-US" altLang="zh-CN"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a:t>
            </a:r>
            <a:r>
              <a:rPr lang="zh-CN" altLang="en-US"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和</a:t>
            </a:r>
            <a:r>
              <a:rPr lang="en-US" altLang="zh-CN"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EB6E1B">
                    <a:alpha val="100000"/>
                  </a:srgbClr>
                </a:solidFill>
                <a:latin typeface="微软雅黑" panose="020B0503020204020204" charset="-122"/>
                <a:ea typeface="微软雅黑" panose="020B0503020204020204" charset="-122"/>
                <a:cs typeface="微软雅黑" panose="020B0503020204020204" charset="-122"/>
                <a:sym typeface="+mn-ea"/>
              </a:rPr>
              <a:t>国资小新</a:t>
            </a:r>
            <a:r>
              <a:rPr lang="en-US" altLang="zh-CN"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a:t>
            </a:r>
            <a:r>
              <a:rPr lang="zh-CN" altLang="en-US" sz="1600" b="1" spc="0" dirty="0">
                <a:solidFill>
                  <a:srgbClr val="EB6E1B">
                    <a:alpha val="100000"/>
                  </a:srgbClr>
                </a:solidFill>
                <a:latin typeface="微软雅黑" panose="020B0503020204020204" charset="-122"/>
                <a:ea typeface="微软雅黑" panose="020B0503020204020204" charset="-122"/>
                <a:cs typeface="微软雅黑" panose="020B0503020204020204" charset="-122"/>
              </a:rPr>
              <a:t>分列第二、第三</a:t>
            </a:r>
            <a:r>
              <a:rPr lang="zh-CN" alt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，综合得分分别为</a:t>
            </a:r>
            <a:r>
              <a:rPr lang="en-US" altLang="zh-CN"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1362.95</a:t>
            </a:r>
            <a:r>
              <a:rPr lang="zh-CN" alt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和</a:t>
            </a:r>
            <a:r>
              <a:rPr lang="en-US" altLang="zh-CN"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1333.15</a:t>
            </a:r>
            <a:r>
              <a:rPr lang="zh-CN" alt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zh-CN" altLang="en-US" sz="1600" spc="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pic>
        <p:nvPicPr>
          <p:cNvPr id="47" name="picture 47"/>
          <p:cNvPicPr>
            <a:picLocks noChangeAspect="1"/>
          </p:cNvPicPr>
          <p:nvPr/>
        </p:nvPicPr>
        <p:blipFill>
          <a:blip r:embed="rId6"/>
          <a:stretch>
            <a:fillRect/>
          </a:stretch>
        </p:blipFill>
        <p:spPr>
          <a:xfrm rot="21600000">
            <a:off x="928141" y="1228140"/>
            <a:ext cx="110413" cy="109296"/>
          </a:xfrm>
          <a:prstGeom prst="rect">
            <a:avLst/>
          </a:prstGeom>
        </p:spPr>
      </p:pic>
      <p:pic>
        <p:nvPicPr>
          <p:cNvPr id="48" name="picture 48"/>
          <p:cNvPicPr>
            <a:picLocks noChangeAspect="1"/>
          </p:cNvPicPr>
          <p:nvPr/>
        </p:nvPicPr>
        <p:blipFill>
          <a:blip r:embed="rId7"/>
          <a:stretch>
            <a:fillRect/>
          </a:stretch>
        </p:blipFill>
        <p:spPr>
          <a:xfrm rot="21600000">
            <a:off x="701890" y="1289672"/>
            <a:ext cx="249656" cy="259803"/>
          </a:xfrm>
          <a:prstGeom prst="rect">
            <a:avLst/>
          </a:prstGeom>
        </p:spPr>
      </p:pic>
      <p:pic>
        <p:nvPicPr>
          <p:cNvPr id="49" name="picture 49"/>
          <p:cNvPicPr>
            <a:picLocks noChangeAspect="1"/>
          </p:cNvPicPr>
          <p:nvPr/>
        </p:nvPicPr>
        <p:blipFill>
          <a:blip r:embed="rId8"/>
          <a:stretch>
            <a:fillRect/>
          </a:stretch>
        </p:blipFill>
        <p:spPr>
          <a:xfrm rot="21600000">
            <a:off x="6454584" y="4480331"/>
            <a:ext cx="103377" cy="98348"/>
          </a:xfrm>
          <a:prstGeom prst="rect">
            <a:avLst/>
          </a:prstGeom>
        </p:spPr>
      </p:pic>
      <p:pic>
        <p:nvPicPr>
          <p:cNvPr id="50" name="picture 50"/>
          <p:cNvPicPr>
            <a:picLocks noChangeAspect="1"/>
          </p:cNvPicPr>
          <p:nvPr/>
        </p:nvPicPr>
        <p:blipFill>
          <a:blip r:embed="rId9"/>
          <a:stretch>
            <a:fillRect/>
          </a:stretch>
        </p:blipFill>
        <p:spPr>
          <a:xfrm rot="21600000">
            <a:off x="6242735" y="4535703"/>
            <a:ext cx="233756" cy="233755"/>
          </a:xfrm>
          <a:prstGeom prst="rect">
            <a:avLst/>
          </a:prstGeom>
        </p:spPr>
      </p:pic>
      <p:pic>
        <p:nvPicPr>
          <p:cNvPr id="51" name="picture 51"/>
          <p:cNvPicPr>
            <a:picLocks noChangeAspect="1"/>
          </p:cNvPicPr>
          <p:nvPr/>
        </p:nvPicPr>
        <p:blipFill>
          <a:blip r:embed="rId10"/>
          <a:stretch>
            <a:fillRect/>
          </a:stretch>
        </p:blipFill>
        <p:spPr>
          <a:xfrm rot="21600000">
            <a:off x="737781" y="1302105"/>
            <a:ext cx="217093" cy="224091"/>
          </a:xfrm>
          <a:prstGeom prst="rect">
            <a:avLst/>
          </a:prstGeom>
        </p:spPr>
      </p:pic>
      <p:pic>
        <p:nvPicPr>
          <p:cNvPr id="52" name="picture 52"/>
          <p:cNvPicPr>
            <a:picLocks noChangeAspect="1"/>
          </p:cNvPicPr>
          <p:nvPr/>
        </p:nvPicPr>
        <p:blipFill>
          <a:blip r:embed="rId11"/>
          <a:stretch>
            <a:fillRect/>
          </a:stretch>
        </p:blipFill>
        <p:spPr>
          <a:xfrm rot="21600000">
            <a:off x="6276340" y="4546891"/>
            <a:ext cx="203276" cy="201612"/>
          </a:xfrm>
          <a:prstGeom prst="rect">
            <a:avLst/>
          </a:prstGeom>
        </p:spPr>
      </p:pic>
      <p:sp>
        <p:nvSpPr>
          <p:cNvPr id="59" name="textbox 11"/>
          <p:cNvSpPr/>
          <p:nvPr/>
        </p:nvSpPr>
        <p:spPr>
          <a:xfrm>
            <a:off x="6706235" y="4535805"/>
            <a:ext cx="4863465" cy="1501775"/>
          </a:xfrm>
          <a:prstGeom prst="rect">
            <a:avLst/>
          </a:prstGeom>
        </p:spPr>
        <p:txBody>
          <a:bodyPr vert="horz" wrap="square" lIns="0" tIns="0" rIns="0" bIns="0">
            <a:noAutofit/>
          </a:bodyPr>
          <a:lstStyle/>
          <a:p>
            <a:pPr lvl="0" algn="l" eaLnBrk="0">
              <a:lnSpc>
                <a:spcPct val="150000"/>
              </a:lnSpc>
              <a:buClrTx/>
              <a:buSzTx/>
              <a:buFontTx/>
            </a:pPr>
            <a:r>
              <a:rPr lang="en-US" altLang="en-US" sz="1600" dirty="0">
                <a:latin typeface="微软雅黑" panose="020B0503020204020204" charset="-122"/>
                <a:ea typeface="微软雅黑" panose="020B0503020204020204" charset="-122"/>
                <a:cs typeface="微软雅黑" panose="020B0503020204020204" charset="-122"/>
                <a:sym typeface="+mn-ea"/>
              </a:rPr>
              <a:t>2026年3月，部委微博</a:t>
            </a:r>
            <a:r>
              <a:rPr lang="en-US" altLang="en-US" sz="1600" b="1" dirty="0">
                <a:solidFill>
                  <a:srgbClr val="EB6E1B"/>
                </a:solidFill>
                <a:latin typeface="微软雅黑" panose="020B0503020204020204" charset="-122"/>
                <a:ea typeface="微软雅黑" panose="020B0503020204020204" charset="-122"/>
                <a:cs typeface="微软雅黑" panose="020B0503020204020204" charset="-122"/>
                <a:sym typeface="+mn-ea"/>
              </a:rPr>
              <a:t>平均原创率为84.34%</a:t>
            </a:r>
            <a:r>
              <a:rPr lang="en-US" altLang="en-US" sz="1600" dirty="0">
                <a:latin typeface="微软雅黑" panose="020B0503020204020204" charset="-122"/>
                <a:ea typeface="微软雅黑" panose="020B0503020204020204" charset="-122"/>
                <a:cs typeface="微软雅黑" panose="020B0503020204020204" charset="-122"/>
                <a:sym typeface="+mn-ea"/>
              </a:rPr>
              <a:t>。其中，</a:t>
            </a:r>
            <a:r>
              <a:rPr lang="en-US" altLang="en-US" sz="1600" b="1" dirty="0">
                <a:solidFill>
                  <a:srgbClr val="EB6E1B"/>
                </a:solidFill>
                <a:latin typeface="微软雅黑" panose="020B0503020204020204" charset="-122"/>
                <a:ea typeface="微软雅黑" panose="020B0503020204020204" charset="-122"/>
                <a:cs typeface="微软雅黑" panose="020B0503020204020204" charset="-122"/>
                <a:sym typeface="+mn-ea"/>
              </a:rPr>
              <a:t>7</a:t>
            </a:r>
            <a:r>
              <a:rPr lang="en-US" altLang="en-US" sz="1600" b="1" dirty="0">
                <a:solidFill>
                  <a:srgbClr val="EB6E1B"/>
                </a:solidFill>
                <a:latin typeface="微软雅黑" panose="020B0503020204020204" charset="-122"/>
                <a:ea typeface="微软雅黑" panose="020B0503020204020204" charset="-122"/>
                <a:cs typeface="微软雅黑" panose="020B0503020204020204" charset="-122"/>
                <a:sym typeface="+mn-ea"/>
              </a:rPr>
              <a:t>个部委微博原创率高达100%</a:t>
            </a:r>
            <a:r>
              <a:rPr lang="en-US" altLang="en-US" sz="1600" dirty="0">
                <a:latin typeface="微软雅黑" panose="020B0503020204020204" charset="-122"/>
                <a:ea typeface="微软雅黑" panose="020B0503020204020204" charset="-122"/>
                <a:cs typeface="微软雅黑" panose="020B0503020204020204" charset="-122"/>
                <a:sym typeface="+mn-ea"/>
              </a:rPr>
              <a:t>；12个部委微博原创率在50%至90%之间；</a:t>
            </a:r>
            <a:r>
              <a:rPr lang="en-US" altLang="en-US" sz="1600" b="1"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3</a:t>
            </a:r>
            <a:r>
              <a:rPr lang="en-US" altLang="en-US" sz="1600" b="1"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个部委微博原创率低于50%</a:t>
            </a:r>
            <a:r>
              <a:rPr lang="en-US" altLang="en-US" sz="1600" dirty="0">
                <a:latin typeface="微软雅黑" panose="020B0503020204020204" charset="-122"/>
                <a:ea typeface="微软雅黑" panose="020B0503020204020204" charset="-122"/>
                <a:cs typeface="微软雅黑" panose="020B0503020204020204" charset="-122"/>
                <a:sym typeface="+mn-ea"/>
              </a:rPr>
              <a:t>。</a:t>
            </a:r>
            <a:endParaRPr lang="en-US" altLang="en-US" sz="1600" dirty="0">
              <a:latin typeface="微软雅黑" panose="020B0503020204020204" charset="-122"/>
              <a:ea typeface="微软雅黑" panose="020B0503020204020204" charset="-122"/>
              <a:cs typeface="微软雅黑" panose="020B0503020204020204" charset="-122"/>
              <a:sym typeface="+mn-ea"/>
            </a:endParaRPr>
          </a:p>
        </p:txBody>
      </p:sp>
      <p:graphicFrame>
        <p:nvGraphicFramePr>
          <p:cNvPr id="3" name="图表 2"/>
          <p:cNvGraphicFramePr/>
          <p:nvPr/>
        </p:nvGraphicFramePr>
        <p:xfrm>
          <a:off x="6608763" y="1291273"/>
          <a:ext cx="4976495" cy="286702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1277303" y="3665855"/>
          <a:ext cx="4441825" cy="27406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部委政务微</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博</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微博名称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综合得分</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粉丝数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净增数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cs typeface="微软雅黑" panose="020B0503020204020204" charset="-122"/>
                        </a:rPr>
                        <a:t>原创率</a:t>
                      </a:r>
                      <a:r>
                        <a:rPr lang="en-US" sz="1000" b="1">
                          <a:solidFill>
                            <a:srgbClr val="004A7E"/>
                          </a:solidFill>
                          <a:latin typeface="微软雅黑" panose="020B0503020204020204" charset="-122"/>
                          <a:ea typeface="微软雅黑" panose="020B0503020204020204" charset="-122"/>
                          <a:cs typeface="微软雅黑" panose="020B0503020204020204" charset="-122"/>
                        </a:rPr>
                        <a:t>(%)</a:t>
                      </a:r>
                      <a:endParaRPr lang="en-US" altLang="en-US" sz="1000" b="1">
                        <a:solidFill>
                          <a:srgbClr val="004A7E"/>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cs typeface="微软雅黑" panose="020B0503020204020204" charset="-122"/>
                        </a:rPr>
                        <a:t>平均被转发率</a:t>
                      </a:r>
                      <a:r>
                        <a:rPr lang="en-US" sz="1000" b="1">
                          <a:solidFill>
                            <a:srgbClr val="004A7E"/>
                          </a:solidFill>
                          <a:latin typeface="微软雅黑" panose="020B0503020204020204" charset="-122"/>
                          <a:ea typeface="微软雅黑" panose="020B0503020204020204" charset="-122"/>
                          <a:cs typeface="微软雅黑" panose="020B0503020204020204" charset="-122"/>
                        </a:rPr>
                        <a:t>(%)</a:t>
                      </a:r>
                      <a:endParaRPr lang="en-US" altLang="en-US" sz="1000" b="1">
                        <a:solidFill>
                          <a:srgbClr val="004A7E"/>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cs typeface="微软雅黑" panose="020B0503020204020204" charset="-122"/>
                        </a:rPr>
                        <a:t>平均被评论率</a:t>
                      </a:r>
                      <a:r>
                        <a:rPr lang="en-US" sz="1000" b="1">
                          <a:solidFill>
                            <a:srgbClr val="004A7E"/>
                          </a:solidFill>
                          <a:latin typeface="微软雅黑" panose="020B0503020204020204" charset="-122"/>
                          <a:ea typeface="微软雅黑" panose="020B0503020204020204" charset="-122"/>
                          <a:cs typeface="微软雅黑" panose="020B0503020204020204" charset="-122"/>
                        </a:rPr>
                        <a:t>(%)</a:t>
                      </a:r>
                      <a:endParaRPr lang="en-US" altLang="en-US" sz="1000" b="1">
                        <a:solidFill>
                          <a:srgbClr val="004A7E"/>
                        </a:solidFill>
                        <a:latin typeface="微软雅黑" panose="020B0503020204020204" charset="-122"/>
                        <a:ea typeface="微软雅黑" panose="020B0503020204020204" charset="-122"/>
                        <a:cs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点赞数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1000" b="1">
                          <a:ln>
                            <a:noFill/>
                          </a:ln>
                          <a:solidFill>
                            <a:srgbClr val="004A7E"/>
                          </a:solidFill>
                        </a:rPr>
                        <a:t>1</a:t>
                      </a:r>
                      <a:endParaRPr lang="en-US" altLang="en-US" sz="1000" b="1">
                        <a:ln>
                          <a:noFill/>
                        </a:ln>
                        <a:solidFill>
                          <a:srgbClr val="004A7E"/>
                        </a:solidFill>
                      </a:endParaRPr>
                    </a:p>
                  </a:txBody>
                  <a:tcPr marL="12700" marR="12700" marT="12700" vert="horz" anchor="ctr" anchorCtr="0"/>
                </a:tc>
                <a:tc>
                  <a:txBody>
                    <a:bodyPr/>
                    <a:p>
                      <a:pPr indent="0" algn="ctr">
                        <a:buNone/>
                      </a:pPr>
                      <a:r>
                        <a:rPr lang="zh-CN" sz="1000" b="1">
                          <a:ln>
                            <a:noFill/>
                          </a:ln>
                          <a:solidFill>
                            <a:srgbClr val="004A7E"/>
                          </a:solidFill>
                          <a:ea typeface="宋体" panose="02010600030101010101" pitchFamily="2" charset="-122"/>
                        </a:rPr>
                        <a:t>应急管理部</a:t>
                      </a:r>
                      <a:endParaRPr lang="zh-CN" sz="1000" b="1">
                        <a:ln>
                          <a:noFill/>
                        </a:ln>
                        <a:solidFill>
                          <a:srgbClr val="004A7E"/>
                        </a:solidFill>
                        <a:ea typeface="宋体" panose="02010600030101010101" pitchFamily="2" charset="-122"/>
                      </a:endParaRPr>
                    </a:p>
                  </a:txBody>
                  <a:tcPr marL="12700" marR="12700" marT="12700" vert="horz" anchor="ctr" anchorCtr="0"/>
                </a:tc>
                <a:tc>
                  <a:txBody>
                    <a:bodyPr/>
                    <a:p>
                      <a:pPr indent="0" algn="ctr">
                        <a:buNone/>
                      </a:pPr>
                      <a:r>
                        <a:rPr lang="en-US" sz="1000" b="1">
                          <a:ln>
                            <a:noFill/>
                          </a:ln>
                          <a:solidFill>
                            <a:srgbClr val="004A7E"/>
                          </a:solidFill>
                        </a:rPr>
                        <a:t>1363.98</a:t>
                      </a:r>
                      <a:endParaRPr lang="en-US" sz="1000" b="1">
                        <a:ln>
                          <a:noFill/>
                        </a:ln>
                        <a:solidFill>
                          <a:srgbClr val="004A7E"/>
                        </a:solidFill>
                      </a:endParaRPr>
                    </a:p>
                  </a:txBody>
                  <a:tcPr marL="12700" marR="12700" marT="12700" vert="horz" anchor="ctr" anchorCtr="0"/>
                </a:tc>
                <a:tc>
                  <a:txBody>
                    <a:bodyPr/>
                    <a:p>
                      <a:pPr indent="0" algn="ctr">
                        <a:buNone/>
                      </a:pPr>
                      <a:r>
                        <a:rPr lang="en-US" sz="1000" b="1">
                          <a:ln>
                            <a:noFill/>
                          </a:ln>
                          <a:solidFill>
                            <a:srgbClr val="004A7E"/>
                          </a:solidFill>
                        </a:rPr>
                        <a:t>2380000</a:t>
                      </a:r>
                      <a:endParaRPr lang="en-US" sz="1000" b="1">
                        <a:ln>
                          <a:noFill/>
                        </a:ln>
                        <a:solidFill>
                          <a:srgbClr val="004A7E"/>
                        </a:solidFill>
                      </a:endParaRPr>
                    </a:p>
                  </a:txBody>
                  <a:tcPr marL="12700" marR="12700" marT="12700" vert="horz" anchor="ctr" anchorCtr="0"/>
                </a:tc>
                <a:tc>
                  <a:txBody>
                    <a:bodyPr/>
                    <a:p>
                      <a:pPr indent="0" algn="ctr">
                        <a:buNone/>
                      </a:pPr>
                      <a:r>
                        <a:rPr lang="en-US" sz="1000" b="1">
                          <a:ln>
                            <a:noFill/>
                          </a:ln>
                          <a:solidFill>
                            <a:srgbClr val="004A7E"/>
                          </a:solidFill>
                        </a:rPr>
                        <a:t>551</a:t>
                      </a:r>
                      <a:endParaRPr lang="en-US" sz="1000" b="1">
                        <a:ln>
                          <a:noFill/>
                        </a:ln>
                        <a:solidFill>
                          <a:srgbClr val="004A7E"/>
                        </a:solidFill>
                      </a:endParaRPr>
                    </a:p>
                  </a:txBody>
                  <a:tcPr marL="12700" marR="12700" marT="12700" vert="horz" anchor="ctr" anchorCtr="0"/>
                </a:tc>
                <a:tc>
                  <a:txBody>
                    <a:bodyPr/>
                    <a:p>
                      <a:pPr indent="0" algn="ctr">
                        <a:buNone/>
                      </a:pPr>
                      <a:r>
                        <a:rPr lang="en-US" sz="1000" b="1">
                          <a:ln>
                            <a:noFill/>
                          </a:ln>
                          <a:solidFill>
                            <a:srgbClr val="004A7E"/>
                          </a:solidFill>
                        </a:rPr>
                        <a:t>99.82</a:t>
                      </a:r>
                      <a:endParaRPr lang="en-US" sz="1000" b="1">
                        <a:ln>
                          <a:noFill/>
                        </a:ln>
                        <a:solidFill>
                          <a:srgbClr val="004A7E"/>
                        </a:solidFill>
                      </a:endParaRPr>
                    </a:p>
                  </a:txBody>
                  <a:tcPr marL="12700" marR="12700" marT="12700" vert="horz" anchor="ctr" anchorCtr="0"/>
                </a:tc>
                <a:tc>
                  <a:txBody>
                    <a:bodyPr/>
                    <a:p>
                      <a:pPr indent="0" algn="ctr">
                        <a:buNone/>
                      </a:pPr>
                      <a:r>
                        <a:rPr lang="en-US" sz="1000" b="1">
                          <a:ln>
                            <a:noFill/>
                          </a:ln>
                          <a:solidFill>
                            <a:srgbClr val="004A7E"/>
                          </a:solidFill>
                        </a:rPr>
                        <a:t>99.46</a:t>
                      </a:r>
                      <a:endParaRPr lang="en-US" sz="1000" b="1">
                        <a:ln>
                          <a:noFill/>
                        </a:ln>
                        <a:solidFill>
                          <a:srgbClr val="004A7E"/>
                        </a:solidFill>
                      </a:endParaRPr>
                    </a:p>
                  </a:txBody>
                  <a:tcPr marL="12700" marR="12700" marT="12700" vert="horz" anchor="ctr" anchorCtr="0"/>
                </a:tc>
                <a:tc>
                  <a:txBody>
                    <a:bodyPr/>
                    <a:p>
                      <a:pPr indent="0" algn="ctr">
                        <a:buNone/>
                      </a:pPr>
                      <a:r>
                        <a:rPr lang="en-US" sz="1000" b="1">
                          <a:ln>
                            <a:noFill/>
                          </a:ln>
                          <a:solidFill>
                            <a:srgbClr val="004A7E"/>
                          </a:solidFill>
                        </a:rPr>
                        <a:t>84.57</a:t>
                      </a:r>
                      <a:endParaRPr lang="en-US" sz="1000" b="1">
                        <a:ln>
                          <a:noFill/>
                        </a:ln>
                        <a:solidFill>
                          <a:srgbClr val="004A7E"/>
                        </a:solidFill>
                      </a:endParaRPr>
                    </a:p>
                  </a:txBody>
                  <a:tcPr marL="12700" marR="12700" marT="12700" vert="horz" anchor="ctr" anchorCtr="0"/>
                </a:tc>
                <a:tc>
                  <a:txBody>
                    <a:bodyPr/>
                    <a:p>
                      <a:pPr indent="0" algn="ctr">
                        <a:buNone/>
                      </a:pPr>
                      <a:r>
                        <a:rPr lang="en-US" sz="1000" b="1">
                          <a:ln>
                            <a:noFill/>
                          </a:ln>
                          <a:solidFill>
                            <a:srgbClr val="004A7E"/>
                          </a:solidFill>
                        </a:rPr>
                        <a:t>12874</a:t>
                      </a:r>
                      <a:endParaRPr lang="en-US" sz="1000" b="1">
                        <a:ln>
                          <a:noFill/>
                        </a:ln>
                        <a:solidFill>
                          <a:srgbClr val="004A7E"/>
                        </a:solidFill>
                      </a:endParaRPr>
                    </a:p>
                  </a:txBody>
                  <a:tcPr marL="12700" marR="12700" marT="12700" vert="horz" anchor="ctr" anchorCtr="0"/>
                </a:tc>
              </a:tr>
              <a:tr h="292100">
                <a:tc>
                  <a:txBody>
                    <a:bodyPr/>
                    <a:p>
                      <a:pPr algn="ctr">
                        <a:buClrTx/>
                        <a:buSzTx/>
                        <a:buFontTx/>
                      </a:pPr>
                      <a:r>
                        <a:rPr lang="en-US" sz="900" b="1" i="0">
                          <a:solidFill>
                            <a:srgbClr val="004A7E"/>
                          </a:solidFill>
                          <a:latin typeface="Helvetica" charset="-122"/>
                        </a:rPr>
                        <a:t>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中国气象局</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1362.95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4812000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85.48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78.74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79.62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15102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国资小新</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1333.15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5936000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95.16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80.97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98.06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11494</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中国警方在线</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1285.56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32326000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99.17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99.58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34723</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生态环境部</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1242.68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2903000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98.92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82.73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5611</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文旅之声</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1214.99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1546000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99.26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77.21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54.41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3094</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市说新语</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1162.26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519000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81.75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96.83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85.71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20401</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国家税务总局</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1086.96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2633000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79.37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88.89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10871</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外交部</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1067.35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8205000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90.91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9246</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中国交通</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1056.66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7506000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97.32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77.37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34.31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3092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海关发布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1055.99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1334000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97.63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69.67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55.69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2219</a:t>
                      </a:r>
                      <a:endParaRPr lang="en-US" sz="900" b="1" i="0">
                        <a:solidFill>
                          <a:srgbClr val="004A7E"/>
                        </a:solidFill>
                        <a:latin typeface="Helvetica" charset="-122"/>
                      </a:endParaRPr>
                    </a:p>
                  </a:txBody>
                  <a:tcPr marL="9842" marR="9842" marT="9842" marB="0" anchor="ctr" anchorCtr="0"/>
                </a:tc>
              </a:tr>
              <a:tr h="292735">
                <a:tc>
                  <a:txBody>
                    <a:bodyPr/>
                    <a:p>
                      <a:pPr algn="ctr">
                        <a:buClrTx/>
                        <a:buSzTx/>
                        <a:buFontTx/>
                      </a:pPr>
                      <a:r>
                        <a:rPr lang="en-US" sz="900" b="1" i="0">
                          <a:solidFill>
                            <a:srgbClr val="004A7E"/>
                          </a:solidFill>
                          <a:latin typeface="Helvetica" charset="-122"/>
                        </a:rPr>
                        <a:t>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健康中国</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1047.36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6941000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1282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中国文博</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1003.81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1222000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93.6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50.4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893</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14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证监会发布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996.68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5969000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88.57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1260</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微言教育</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992.96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8161000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99.22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96.12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85.27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755</a:t>
                      </a:r>
                      <a:endParaRPr lang="en-US" sz="900" b="1" i="0">
                        <a:solidFill>
                          <a:srgbClr val="004A7E"/>
                        </a:solidFill>
                        <a:latin typeface="Helvetica" charset="-122"/>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829310" y="1383030"/>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367915"/>
                <a:gridCol w="1049655"/>
                <a:gridCol w="1005205"/>
                <a:gridCol w="958215"/>
                <a:gridCol w="925195"/>
                <a:gridCol w="1069975"/>
                <a:gridCol w="1044575"/>
                <a:gridCol w="1334135"/>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36195"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altLang="en-US" sz="1130" b="1">
                          <a:solidFill>
                            <a:schemeClr val="bg1"/>
                          </a:solidFill>
                          <a:latin typeface="Arial" panose="020B0604020202020204" pitchFamily="34" charset="0"/>
                          <a:ea typeface="Helvetica" charset="-122"/>
                        </a:rPr>
                        <a:t>应急管理部</a:t>
                      </a:r>
                      <a:endParaRPr lang="zh-CN" altLang="en-US" sz="1130" b="1">
                        <a:solidFill>
                          <a:schemeClr val="bg1"/>
                        </a:solidFill>
                        <a:latin typeface="Arial" panose="020B0604020202020204" pitchFamily="34" charset="0"/>
                        <a:ea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1363.98</a:t>
                      </a:r>
                      <a:endParaRPr lang="en-US" altLang="zh-CN" sz="1130" b="1">
                        <a:solidFill>
                          <a:schemeClr val="bg1"/>
                        </a:solidFill>
                        <a:latin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2380000</a:t>
                      </a:r>
                      <a:endParaRPr lang="en-US" altLang="zh-CN" sz="1130" b="1">
                        <a:solidFill>
                          <a:schemeClr val="bg1"/>
                        </a:solidFill>
                        <a:latin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551</a:t>
                      </a:r>
                      <a:endParaRPr lang="en-US" altLang="zh-CN" sz="1130" b="1">
                        <a:solidFill>
                          <a:schemeClr val="bg1"/>
                        </a:solidFill>
                        <a:latin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99.82</a:t>
                      </a:r>
                      <a:endParaRPr lang="en-US" altLang="zh-CN" sz="1130" b="1">
                        <a:solidFill>
                          <a:schemeClr val="bg1"/>
                        </a:solidFill>
                        <a:latin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99.46</a:t>
                      </a:r>
                      <a:endParaRPr lang="en-US" altLang="zh-CN" sz="1130" b="1">
                        <a:solidFill>
                          <a:schemeClr val="bg1"/>
                        </a:solidFill>
                        <a:latin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84.57</a:t>
                      </a:r>
                      <a:endParaRPr lang="en-US" altLang="zh-CN" sz="1130" b="1">
                        <a:solidFill>
                          <a:schemeClr val="bg1"/>
                        </a:solidFill>
                        <a:latin typeface="Helvetica" charset="-122"/>
                      </a:endParaRPr>
                    </a:p>
                  </a:txBody>
                  <a:tcPr marL="12700" marR="12700" marT="36195"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Helvetica" charset="-122"/>
                        </a:rPr>
                        <a:t>12874</a:t>
                      </a:r>
                      <a:endParaRPr lang="en-US" altLang="zh-CN" sz="1130" b="1">
                        <a:solidFill>
                          <a:schemeClr val="bg1"/>
                        </a:solidFill>
                        <a:latin typeface="Helvetica" charset="-122"/>
                      </a:endParaRPr>
                    </a:p>
                  </a:txBody>
                  <a:tcPr marL="12700" marR="12700" marT="36195" marB="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
        <p:nvSpPr>
          <p:cNvPr id="2" name="textbox 63"/>
          <p:cNvSpPr/>
          <p:nvPr/>
        </p:nvSpPr>
        <p:spPr>
          <a:xfrm>
            <a:off x="1019810" y="5840730"/>
            <a:ext cx="10137775" cy="864870"/>
          </a:xfrm>
          <a:prstGeom prst="rect">
            <a:avLst/>
          </a:prstGeom>
        </p:spPr>
        <p:txBody>
          <a:bodyPr vert="horz" wrap="square" lIns="0" tIns="0" rIns="0" bIns="0"/>
          <a:p>
            <a:pPr algn="l" rtl="0" eaLnBrk="0">
              <a:lnSpc>
                <a:spcPct val="150000"/>
              </a:lnSpc>
            </a:pPr>
            <a:r>
              <a:rPr sz="900" b="1"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说明：</a:t>
            </a:r>
            <a:r>
              <a:rPr sz="900" b="1" u="sng"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综合得分</a:t>
            </a:r>
            <a:r>
              <a:rPr sz="900" b="1"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b="1"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b="1"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20</a:t>
            </a:r>
            <a:r>
              <a:rPr sz="900" b="1"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b="1"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活跃度</a:t>
            </a:r>
            <a:r>
              <a:rPr sz="900" b="1"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b="1"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80</a:t>
            </a:r>
            <a:r>
              <a:rPr sz="900" b="1"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b="1"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传播度</a:t>
            </a:r>
            <a:r>
              <a:rPr sz="900" b="1"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b="1"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b="1"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16</a:t>
            </a:r>
            <a:r>
              <a:rPr sz="900" b="1" spc="65" dirty="0">
                <a:solidFill>
                  <a:srgbClr val="000000">
                    <a:alpha val="100000"/>
                  </a:srgbClr>
                </a:solidFill>
                <a:latin typeface="微软雅黑" panose="020B0503020204020204" charset="-122"/>
                <a:ea typeface="微软雅黑" panose="020B0503020204020204" charset="-122"/>
                <a:cs typeface="微软雅黑" panose="020B0503020204020204" charset="-122"/>
              </a:rPr>
              <a:t>0</a:t>
            </a:r>
            <a:endParaRPr lang="en-US" altLang="en-US" sz="900" b="1" dirty="0">
              <a:latin typeface="微软雅黑" panose="020B0503020204020204" charset="-122"/>
              <a:ea typeface="微软雅黑" panose="020B0503020204020204" charset="-122"/>
              <a:cs typeface="微软雅黑" panose="020B0503020204020204" charset="-122"/>
            </a:endParaRPr>
          </a:p>
          <a:p>
            <a:pPr marL="13335" indent="-635" algn="l" rtl="0" eaLnBrk="0">
              <a:lnSpc>
                <a:spcPct val="150000"/>
              </a:lnSpc>
              <a:spcBef>
                <a:spcPts val="5"/>
              </a:spcBef>
            </a:pP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活跃度</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30</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发博数</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70</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原创微博数</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；平均被转发率</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转发数</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发布数；平均被评论率</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评论数</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发布</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数</a:t>
            </a:r>
            <a:r>
              <a:rPr sz="9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sz="900" spc="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3335" indent="-635" algn="l" rtl="0" eaLnBrk="0">
              <a:lnSpc>
                <a:spcPct val="150000"/>
              </a:lnSpc>
              <a:spcBef>
                <a:spcPts val="5"/>
              </a:spcBef>
            </a:pPr>
            <a:r>
              <a:rPr sz="9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传播度</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20</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转发数</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20</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评论数</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25</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原创转发数</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25</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原创评论数</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10</a:t>
            </a:r>
            <a:r>
              <a:rPr sz="9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l</a:t>
            </a:r>
            <a:r>
              <a:rPr sz="9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n</a:t>
            </a:r>
            <a:r>
              <a:rPr sz="90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点</a:t>
            </a:r>
            <a:r>
              <a:rPr sz="90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赞</a:t>
            </a:r>
            <a:r>
              <a:rPr sz="9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数+1)</a:t>
            </a:r>
            <a:endParaRPr lang="en-US" altLang="en-US" sz="9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sp>
        <p:nvSpPr>
          <p:cNvPr id="103" name="textbox 103"/>
          <p:cNvSpPr/>
          <p:nvPr/>
        </p:nvSpPr>
        <p:spPr>
          <a:xfrm>
            <a:off x="941705" y="1242695"/>
            <a:ext cx="10530205" cy="1199515"/>
          </a:xfrm>
          <a:prstGeom prst="rect">
            <a:avLst/>
          </a:prstGeom>
        </p:spPr>
        <p:txBody>
          <a:bodyPr vert="horz" wrap="square" lIns="0" tIns="0" rIns="0" bIns="0"/>
          <a:lstStyle/>
          <a:p>
            <a:pPr indent="406400" algn="just" rtl="0" eaLnBrk="0" fontAlgn="auto">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5</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个部委微博存在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24</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sz="1600" dirty="0">
                <a:latin typeface="微软雅黑" panose="020B0503020204020204" charset="-122"/>
                <a:ea typeface="微软雅黑" panose="020B0503020204020204" charset="-122"/>
                <a:cs typeface="微软雅黑" panose="020B0503020204020204" charset="-122"/>
                <a:sym typeface="+mn-ea"/>
              </a:rPr>
              <a:t>，其中</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国防部发布</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存在问题最多</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20</a:t>
            </a:r>
            <a:r>
              <a:rPr lang="zh-CN" altLang="en-US" sz="1600" dirty="0">
                <a:latin typeface="微软雅黑" panose="020B0503020204020204" charset="-122"/>
                <a:ea typeface="微软雅黑" panose="020B0503020204020204" charset="-122"/>
                <a:cs typeface="微软雅黑" panose="020B0503020204020204" charset="-122"/>
                <a:sym typeface="+mn-ea"/>
              </a:rPr>
              <a:t>处</a:t>
            </a:r>
            <a:r>
              <a:rPr sz="1600" dirty="0">
                <a:latin typeface="微软雅黑" panose="020B0503020204020204" charset="-122"/>
                <a:ea typeface="微软雅黑" panose="020B0503020204020204" charset="-122"/>
                <a:cs typeface="微软雅黑" panose="020B0503020204020204" charset="-122"/>
                <a:sym typeface="+mn-ea"/>
              </a:rPr>
              <a:t>，占比</a:t>
            </a:r>
            <a:r>
              <a:rPr lang="en-US" sz="1600" dirty="0">
                <a:latin typeface="微软雅黑" panose="020B0503020204020204" charset="-122"/>
                <a:ea typeface="微软雅黑" panose="020B0503020204020204" charset="-122"/>
                <a:cs typeface="微软雅黑" panose="020B0503020204020204" charset="-122"/>
                <a:sym typeface="+mn-ea"/>
              </a:rPr>
              <a:t>83.3</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习主席</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中囯</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深入贯彻落实</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r>
              <a:rPr lang="zh-CN" sz="1600" dirty="0">
                <a:latin typeface="微软雅黑" panose="020B0503020204020204" charset="-122"/>
                <a:ea typeface="微软雅黑" panose="020B0503020204020204" charset="-122"/>
                <a:cs typeface="微软雅黑" panose="020B0503020204020204" charset="-122"/>
                <a:sym typeface="+mn-ea"/>
              </a:rPr>
              <a:t>。</a:t>
            </a:r>
            <a:endParaRPr lang="zh-CN" sz="1600" spc="4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4" name="textbox 100"/>
          <p:cNvSpPr/>
          <p:nvPr>
            <p:custDataLst>
              <p:tags r:id="rId6"/>
            </p:custDataLst>
          </p:nvPr>
        </p:nvSpPr>
        <p:spPr>
          <a:xfrm rot="21600000">
            <a:off x="698500" y="241935"/>
            <a:ext cx="4775200"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2" name="图表 1"/>
          <p:cNvGraphicFramePr/>
          <p:nvPr/>
        </p:nvGraphicFramePr>
        <p:xfrm>
          <a:off x="7078980" y="2548890"/>
          <a:ext cx="4393565" cy="393446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nvGraphicFramePr>
        <p:xfrm>
          <a:off x="941705" y="2548890"/>
          <a:ext cx="5355590" cy="39344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161415"/>
            <a:ext cx="1086358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当月有</a:t>
            </a:r>
            <a:r>
              <a:rPr lang="en-US" altLang="zh-CN" sz="1600" b="1" dirty="0">
                <a:solidFill>
                  <a:srgbClr val="EB6E1B"/>
                </a:solidFill>
                <a:latin typeface="微软雅黑" panose="020B0503020204020204" charset="-122"/>
                <a:ea typeface="微软雅黑" panose="020B0503020204020204" charset="-122"/>
                <a:cs typeface="微软雅黑" panose="020B0503020204020204" charset="-122"/>
              </a:rPr>
              <a:t>10</a:t>
            </a:r>
            <a:r>
              <a:rPr lang="zh-CN" sz="1600" b="1" dirty="0">
                <a:solidFill>
                  <a:srgbClr val="EB6E1B"/>
                </a:solidFill>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部委</a:t>
            </a:r>
            <a:r>
              <a:rPr lang="zh-CN" sz="1600" dirty="0">
                <a:latin typeface="微软雅黑" panose="020B0503020204020204" charset="-122"/>
                <a:ea typeface="微软雅黑" panose="020B0503020204020204" charset="-122"/>
                <a:cs typeface="微软雅黑" panose="020B0503020204020204" charset="-122"/>
              </a:rPr>
              <a:t>微博发布点赞数超过</a:t>
            </a:r>
            <a:r>
              <a:rPr lang="en-US" altLang="zh-CN" sz="1600" dirty="0">
                <a:latin typeface="微软雅黑" panose="020B0503020204020204" charset="-122"/>
                <a:ea typeface="微软雅黑" panose="020B0503020204020204" charset="-122"/>
                <a:cs typeface="微软雅黑" panose="020B0503020204020204" charset="-122"/>
              </a:rPr>
              <a:t>1</a:t>
            </a:r>
            <a:r>
              <a:rPr lang="zh-CN" altLang="en-US" sz="1600" dirty="0">
                <a:latin typeface="微软雅黑" panose="020B0503020204020204" charset="-122"/>
                <a:ea typeface="微软雅黑" panose="020B0503020204020204" charset="-122"/>
                <a:cs typeface="微软雅黑" panose="020B0503020204020204" charset="-122"/>
              </a:rPr>
              <a:t>千的文章共</a:t>
            </a:r>
            <a:r>
              <a:rPr lang="zh-CN" sz="1600" b="1" dirty="0">
                <a:solidFill>
                  <a:srgbClr val="EB6E1B"/>
                </a:solidFill>
                <a:latin typeface="微软雅黑" panose="020B0503020204020204" charset="-122"/>
                <a:ea typeface="微软雅黑" panose="020B0503020204020204" charset="-122"/>
                <a:cs typeface="微软雅黑" panose="020B0503020204020204" charset="-122"/>
              </a:rPr>
              <a:t>1</a:t>
            </a:r>
            <a:r>
              <a:rPr lang="en-US" altLang="zh-CN" sz="1600" b="1" dirty="0">
                <a:solidFill>
                  <a:srgbClr val="EB6E1B"/>
                </a:solidFill>
                <a:latin typeface="微软雅黑" panose="020B0503020204020204" charset="-122"/>
                <a:ea typeface="微软雅黑" panose="020B0503020204020204" charset="-122"/>
                <a:cs typeface="微软雅黑" panose="020B0503020204020204" charset="-122"/>
              </a:rPr>
              <a:t>7</a:t>
            </a:r>
            <a:r>
              <a:rPr lang="zh-CN" sz="1600" b="1" dirty="0">
                <a:solidFill>
                  <a:srgbClr val="EB6E1B"/>
                </a:solidFill>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其中“</a:t>
            </a:r>
            <a:r>
              <a:rPr lang="zh-CN" sz="1600" b="1" dirty="0">
                <a:solidFill>
                  <a:srgbClr val="EB6E1B"/>
                </a:solidFill>
                <a:latin typeface="微软雅黑" panose="020B0503020204020204" charset="-122"/>
                <a:ea typeface="微软雅黑" panose="020B0503020204020204" charset="-122"/>
                <a:cs typeface="微软雅黑" panose="020B0503020204020204" charset="-122"/>
              </a:rPr>
              <a:t>中国警方在线</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热门</a:t>
            </a:r>
            <a:r>
              <a:rPr sz="1600" dirty="0">
                <a:latin typeface="微软雅黑" panose="020B0503020204020204" charset="-122"/>
                <a:ea typeface="微软雅黑" panose="020B0503020204020204" charset="-122"/>
                <a:cs typeface="微软雅黑" panose="020B0503020204020204" charset="-122"/>
              </a:rPr>
              <a:t>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4</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23.5%</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公示公告</a:t>
            </a:r>
            <a:r>
              <a:rPr lang="zh-CN" alt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时事新闻等信息</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169795"/>
          <a:ext cx="6315075" cy="435673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11150">
                <a:tc gridSpan="5">
                  <a:txBody>
                    <a:bodyPr/>
                    <a:p>
                      <a:pPr indent="0" algn="ctr">
                        <a:buNone/>
                      </a:pPr>
                      <a:r>
                        <a:rPr lang="zh-CN" sz="1400">
                          <a:latin typeface="微软雅黑" panose="020B0503020204020204" charset="-122"/>
                          <a:ea typeface="微软雅黑" panose="020B0503020204020204" charset="-122"/>
                          <a:cs typeface="微软雅黑" panose="020B0503020204020204" charset="-122"/>
                        </a:rPr>
                        <a:t>当月点赞数1</a:t>
                      </a:r>
                      <a:r>
                        <a:rPr lang="en-US" altLang="zh-CN" sz="1400">
                          <a:latin typeface="微软雅黑" panose="020B0503020204020204" charset="-122"/>
                          <a:ea typeface="微软雅黑" panose="020B0503020204020204" charset="-122"/>
                          <a:cs typeface="微软雅黑" panose="020B0503020204020204" charset="-122"/>
                        </a:rPr>
                        <a:t>K</a:t>
                      </a:r>
                      <a:r>
                        <a:rPr lang="zh-CN" sz="1400">
                          <a:latin typeface="微软雅黑" panose="020B0503020204020204" charset="-122"/>
                          <a:ea typeface="微软雅黑" panose="020B0503020204020204" charset="-122"/>
                          <a:cs typeface="微软雅黑" panose="020B0503020204020204" charset="-122"/>
                        </a:rPr>
                        <a:t>+热门文章top10</a:t>
                      </a:r>
                      <a:endParaRPr lang="zh-CN" altLang="en-US" sz="14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63600">
                <a:tc>
                  <a:txBody>
                    <a:bodyPr/>
                    <a:p>
                      <a:pPr indent="0" algn="ctr">
                        <a:buNone/>
                      </a:pPr>
                      <a:r>
                        <a:rPr lang="zh-CN" sz="1100" b="1"/>
                        <a:t>序号</a:t>
                      </a:r>
                      <a:endParaRPr lang="zh-CN" altLang="en-US" sz="1100" b="1"/>
                    </a:p>
                  </a:txBody>
                  <a:tcPr marL="12700" marR="12700" marT="71755" marB="71755" vert="horz" anchor="ctr" anchorCtr="0"/>
                </a:tc>
                <a:tc>
                  <a:txBody>
                    <a:bodyPr/>
                    <a:p>
                      <a:pPr indent="0" algn="ctr">
                        <a:buNone/>
                      </a:pPr>
                      <a:r>
                        <a:rPr lang="zh-CN" sz="1100" b="1"/>
                        <a:t>微博名称</a:t>
                      </a:r>
                      <a:endParaRPr lang="zh-CN" altLang="en-US" sz="1100" b="1"/>
                    </a:p>
                  </a:txBody>
                  <a:tcPr marL="12700" marR="12700" marT="71755" marB="71755" vert="horz" anchor="ctr" anchorCtr="0"/>
                </a:tc>
                <a:tc>
                  <a:txBody>
                    <a:bodyPr/>
                    <a:p>
                      <a:pPr indent="0" algn="ctr">
                        <a:buNone/>
                      </a:pPr>
                      <a:r>
                        <a:rPr lang="zh-CN" sz="1100" b="1"/>
                        <a:t>文章标题</a:t>
                      </a:r>
                      <a:endParaRPr lang="zh-CN" altLang="en-US" sz="1100" b="1"/>
                    </a:p>
                  </a:txBody>
                  <a:tcPr marL="12700" marR="12700" marT="71755" marB="71755" vert="horz" anchor="ctr" anchorCtr="0"/>
                </a:tc>
                <a:tc>
                  <a:txBody>
                    <a:bodyPr/>
                    <a:p>
                      <a:pPr indent="0" algn="ctr">
                        <a:buNone/>
                      </a:pPr>
                      <a:r>
                        <a:rPr lang="zh-CN" sz="1100" b="1"/>
                        <a:t>点赞数↓</a:t>
                      </a:r>
                      <a:endParaRPr lang="zh-CN" altLang="en-US" sz="1100" b="1"/>
                    </a:p>
                  </a:txBody>
                  <a:tcPr marL="12700" marR="12700" marT="71755" marB="71755" vert="horz" anchor="ctr" anchorCtr="0"/>
                </a:tc>
                <a:tc>
                  <a:txBody>
                    <a:bodyPr/>
                    <a:p>
                      <a:pPr indent="0" algn="ctr">
                        <a:buNone/>
                      </a:pPr>
                      <a:r>
                        <a:rPr lang="zh-CN" sz="1100" b="1"/>
                        <a:t>评论数</a:t>
                      </a:r>
                      <a:endParaRPr lang="zh-CN" altLang="en-US" sz="1100" b="1"/>
                    </a:p>
                  </a:txBody>
                  <a:tcPr marL="12700" marR="12700" marT="71755" marB="71755" vert="horz"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中科院之声</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【讣告】中国共产党党员，中国科学院院士，我国杰出</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25000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市说新语</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【市场监管总局彻查“3·15”晚会曝光的相关违法行为</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19000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3233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中国警方在线</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女警帮助西安游客找回钱包，钱包里有身份证和银行卡，</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7782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82</a:t>
                      </a:r>
                      <a:endParaRPr lang="en-US" sz="1000" b="0" i="0">
                        <a:latin typeface="微软雅黑" panose="020B0503020204020204" charset="-122"/>
                        <a:ea typeface="微软雅黑" panose="020B0503020204020204" charset="-122"/>
                      </a:endParaRPr>
                    </a:p>
                  </a:txBody>
                  <a:tcPr marL="9842" marR="9842" marT="9842" marB="0" anchor="ctr" anchorCtr="0"/>
                </a:tc>
              </a:tr>
              <a:tr h="363855">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#税法小课堂#【投资经营国家重点扶持的公共基础设施</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4602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170</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中国警方在线</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考考你：身份证最后一位的“X”正确的读法是？</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4212</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应急管理部</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【点赞！#14岁学生用灭火器成功救火#】近日，山西朔</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3727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2827</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国资小新</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【#中国联通2025年年度业绩发布会#】收官“十四五”，</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2969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1089</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文旅之声</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【#博物馆里过大年#圆满收官】2月6日，</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2639</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1603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【收藏！2026最新增值税税率表来了】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2278</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102</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0795" marR="10795" marT="10795" marB="10795" vert="horz" anchor="ctr" anchorCtr="0"/>
                </a:tc>
                <a:tc>
                  <a:txBody>
                    <a:bodyPr/>
                    <a:p>
                      <a:pPr algn="ctr">
                        <a:buClrTx/>
                        <a:buSzTx/>
                        <a:buFontTx/>
                      </a:pPr>
                      <a:r>
                        <a:rPr lang="zh-CN" altLang="en-US" sz="1000" b="1" i="0">
                          <a:latin typeface="微软雅黑" panose="020B0503020204020204" charset="-122"/>
                          <a:ea typeface="微软雅黑" panose="020B0503020204020204" charset="-122"/>
                        </a:rPr>
                        <a:t>国家税务总局</a:t>
                      </a:r>
                      <a:endParaRPr lang="zh-CN" altLang="en-US" sz="1000" b="1"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#2026年春雨润苗专项活动#【护航小微合规发展——</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1844</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sz="1000" b="0" i="0">
                          <a:latin typeface="微软雅黑" panose="020B0503020204020204" charset="-122"/>
                          <a:ea typeface="微软雅黑" panose="020B0503020204020204" charset="-122"/>
                        </a:rPr>
                        <a:t>56</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4" name="图表 3"/>
          <p:cNvGraphicFramePr/>
          <p:nvPr/>
        </p:nvGraphicFramePr>
        <p:xfrm>
          <a:off x="7352665" y="2582545"/>
          <a:ext cx="4119880" cy="35306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fb0563c4-03cd-416a-92c8-8d5224d2d239}"/>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fb0563c4-03cd-416a-92c8-8d5224d2d239}"/>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187efadc-940e-410e-ab08-f34087873ef3}"/>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1934</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汉仪旗黑-85S</vt:lpstr>
      <vt:lpstr>黑体</vt:lpstr>
      <vt:lpstr>汉仪大隶书简</vt:lpstr>
      <vt:lpstr>汉仪中隶书简</vt:lpstr>
      <vt:lpstr>微软雅黑</vt:lpstr>
      <vt:lpstr>Helvetica</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明灭会有因果</cp:lastModifiedBy>
  <cp:revision>289</cp:revision>
  <dcterms:created xsi:type="dcterms:W3CDTF">2022-01-21T00:48:00Z</dcterms:created>
  <dcterms:modified xsi:type="dcterms:W3CDTF">2026-04-08T02:43:49Z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2022-02-12T00:34:34Z</vt:filetime>
  </property>
  <property fmtid="{D5CDD505-2E9C-101B-9397-08002B2CF9AE}" pid="4" name="ICV">
    <vt:lpwstr>B4A00D44E2E746D39020AF6AEFE75692</vt:lpwstr>
  </property>
  <property fmtid="{D5CDD505-2E9C-101B-9397-08002B2CF9AE}" pid="5" name="KSOProductBuildVer">
    <vt:lpwstr>2052-12.1.0.25835</vt:lpwstr>
  </property>
</Properties>
</file>