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004A7E"/>
    <a:srgbClr val="EB6E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5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&#12304;03&#12305;&#26032;&#23186;&#20307;&#27036;&#21333;\2026\2026.4&#20840;&#34920;.xls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C:\&#12304;03&#12305;&#26032;&#23186;&#20307;&#27036;&#21333;\2026\2026.4&#20840;&#34920;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&#12304;03&#12305;&#26032;&#23186;&#20307;&#27036;&#21333;\2026\2026.4&#20840;&#34920;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&#12304;03&#12305;&#26032;&#23186;&#20307;&#27036;&#21333;\2026\2026.4&#20840;&#34920;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&#12304;03&#12305;&#26032;&#23186;&#20307;&#27036;&#21333;\2026\2026.4&#20840;&#34920;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省级政务微博综合影响力得分分布</a:t>
            </a:r>
            <a:endParaRPr sz="1400" b="1" i="0" u="none" strike="noStrike" baseline="0">
              <a:solidFill>
                <a:srgbClr val="595959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explosion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numFmt formatCode="General" sourceLinked="1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[2026.4全表.xls]省微博!$M$10:$M$14</c:f>
              <c:strCache>
                <c:ptCount val="5"/>
                <c:pt idx="0">
                  <c:v>1300以上</c:v>
                </c:pt>
                <c:pt idx="1">
                  <c:v>1000-1300</c:v>
                </c:pt>
                <c:pt idx="2">
                  <c:v>500-1000</c:v>
                </c:pt>
                <c:pt idx="3">
                  <c:v>300-500</c:v>
                </c:pt>
                <c:pt idx="4">
                  <c:v>300以下</c:v>
                </c:pt>
              </c:strCache>
            </c:strRef>
          </c:cat>
          <c:val>
            <c:numRef>
              <c:f>[2026.4全表.xls]省微博!$N$10:$N$14</c:f>
              <c:numCache>
                <c:formatCode>General</c:formatCode>
                <c:ptCount val="5"/>
                <c:pt idx="0">
                  <c:v>1</c:v>
                </c:pt>
                <c:pt idx="1">
                  <c:v>5</c:v>
                </c:pt>
                <c:pt idx="2">
                  <c:v>12</c:v>
                </c:pt>
                <c:pt idx="3">
                  <c:v>8</c:v>
                </c:pt>
                <c:pt idx="4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overlap val="0"/>
        <c:axId val="44379867"/>
        <c:axId val="855742327"/>
      </c:barChart>
      <c:catAx>
        <c:axId val="44379867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55742327"/>
        <c:crosses val="autoZero"/>
        <c:auto val="1"/>
        <c:lblAlgn val="ctr"/>
        <c:lblOffset val="100"/>
        <c:noMultiLvlLbl val="0"/>
      </c:catAx>
      <c:valAx>
        <c:axId val="8557423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noFill/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43798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79ade88f-1895-4def-a0d1-1f6ac75ab174}"/>
      </c:ext>
    </c:extLst>
  </c:chart>
  <c:spPr>
    <a:solidFill>
      <a:schemeClr val="bg1"/>
    </a:solidFill>
    <a:ln w="9525" cap="flat" cmpd="sng" algn="ctr">
      <a:noFill/>
      <a:prstDash val="solid"/>
      <a:round/>
    </a:ln>
    <a:effectLst/>
  </c:spPr>
  <c:txPr>
    <a:bodyPr wrap="square"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t> </a:t>
            </a:r>
            <a:r>
              <a:rPr b="1"/>
              <a:t>当月政务微博文章原创率分布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[2026.4全表.xls]省微博!$N$21</c:f>
              <c:strCache>
                <c:ptCount val="1"/>
                <c:pt idx="0">
                  <c:v>原创率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[2026.4全表.xls]省微博!$M$22:$M$26</c:f>
              <c:strCache>
                <c:ptCount val="5"/>
                <c:pt idx="0" c:formatCode="0%">
                  <c:v>100%</c:v>
                </c:pt>
                <c:pt idx="1">
                  <c:v>95%-100%</c:v>
                </c:pt>
                <c:pt idx="2">
                  <c:v>90%-95%</c:v>
                </c:pt>
                <c:pt idx="3">
                  <c:v>50%-90%</c:v>
                </c:pt>
                <c:pt idx="4">
                  <c:v>50%以下</c:v>
                </c:pt>
              </c:strCache>
            </c:strRef>
          </c:cat>
          <c:val>
            <c:numRef>
              <c:f>[2026.4全表.xls]省微博!$N$22:$N$26</c:f>
              <c:numCache>
                <c:formatCode>General</c:formatCode>
                <c:ptCount val="5"/>
                <c:pt idx="0">
                  <c:v>17</c:v>
                </c:pt>
                <c:pt idx="1">
                  <c:v>6</c:v>
                </c:pt>
                <c:pt idx="2">
                  <c:v>2</c:v>
                </c:pt>
                <c:pt idx="3">
                  <c:v>2</c:v>
                </c:pt>
                <c:pt idx="4">
                  <c:v>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b66f3cb7-958b-4b49-b228-431a492f6e2e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sz="1400" b="1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当月严重表述不规范典型错误</a:t>
            </a:r>
            <a:endParaRPr lang="en-US" altLang="zh-CN" sz="1200" b="0" i="0" u="none" strike="noStrike" baseline="0">
              <a:solidFill>
                <a:schemeClr val="tx1">
                  <a:lumMod val="65000"/>
                  <a:lumOff val="3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c:rich>
      </c:tx>
      <c:layout>
        <c:manualLayout>
          <c:xMode val="edge"/>
          <c:yMode val="edge"/>
          <c:x val="0.129270244821092"/>
          <c:y val="0.0402549480040255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305555555555556"/>
          <c:y val="0.248909761824891"/>
          <c:w val="0.54875"/>
          <c:h val="0.66269708151627"/>
        </c:manualLayout>
      </c:layout>
      <c:pieChart>
        <c:varyColors val="1"/>
        <c:ser>
          <c:idx val="0"/>
          <c:order val="0"/>
          <c:explosion val="0"/>
          <c:dPt>
            <c:idx val="0"/>
            <c:bubble3D val="0"/>
            <c:explosion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explosion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explosion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explosion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explosion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explosion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explosion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explosion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numFmt formatCode="General" sourceLinked="1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rgbClr val="969696">
                          <a:alpha val="100000"/>
                        </a:srgbClr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[2026.4全表.xls]省微博严重表述!$B$55:$B$62</c:f>
              <c:strCache>
                <c:ptCount val="8"/>
                <c:pt idx="0">
                  <c:v>贯通落实</c:v>
                </c:pt>
                <c:pt idx="1">
                  <c:v>文化旅游局</c:v>
                </c:pt>
                <c:pt idx="2">
                  <c:v>习近平总书记有关重要讲话精神</c:v>
                </c:pt>
                <c:pt idx="3">
                  <c:v>习近平总书记重要讲话指示精神</c:v>
                </c:pt>
                <c:pt idx="4">
                  <c:v>重要讲话指示精神</c:v>
                </c:pt>
                <c:pt idx="5">
                  <c:v>发改革</c:v>
                </c:pt>
                <c:pt idx="6">
                  <c:v>全国“两会”</c:v>
                </c:pt>
                <c:pt idx="7">
                  <c:v>树牢和践行正确政绩观</c:v>
                </c:pt>
              </c:strCache>
            </c:strRef>
          </c:cat>
          <c:val>
            <c:numRef>
              <c:f>[2026.4全表.xls]省微博严重表述!$C$55:$C$62</c:f>
              <c:numCache>
                <c:formatCode>General</c:formatCode>
                <c:ptCount val="8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6046123923312"/>
          <c:y val="0.148440120764844"/>
          <c:w val="0.31575"/>
          <c:h val="0.8465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5b91de5c-755d-4baa-8156-0689b2799dd0}"/>
      </c:ext>
    </c:extLst>
  </c:chart>
  <c:spPr>
    <a:solidFill>
      <a:schemeClr val="bg1"/>
    </a:solidFill>
    <a:ln w="9525" cap="flat" cmpd="sng" algn="ctr">
      <a:noFill/>
      <a:prstDash val="solid"/>
      <a:round/>
    </a:ln>
    <a:effectLst/>
  </c:spPr>
  <c:txPr>
    <a:bodyPr wrap="square"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各省微博严重表述不规范分布情况</a:t>
            </a:r>
            <a:endParaRPr sz="1400" b="1" i="0" u="none" strike="noStrike" baseline="0">
              <a:solidFill>
                <a:srgbClr val="595959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plosion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numFmt formatCode="General" sourceLinked="1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[2026.4全表.xls]省微博严重表述!$C$25:$C$30</c:f>
              <c:strCache>
                <c:ptCount val="6"/>
                <c:pt idx="0">
                  <c:v>安徽省人民政府网</c:v>
                </c:pt>
                <c:pt idx="1">
                  <c:v>陕西发布</c:v>
                </c:pt>
                <c:pt idx="2">
                  <c:v>上海发布</c:v>
                </c:pt>
                <c:pt idx="3">
                  <c:v>广东发布</c:v>
                </c:pt>
                <c:pt idx="4">
                  <c:v>湖南省政府门户网站</c:v>
                </c:pt>
                <c:pt idx="5">
                  <c:v>天津发布</c:v>
                </c:pt>
              </c:strCache>
            </c:strRef>
          </c:cat>
          <c:val>
            <c:numRef>
              <c:f>[2026.4全表.xls]省微博严重表述!$D$25:$D$30</c:f>
              <c:numCache>
                <c:formatCode>General</c:formatCode>
                <c:ptCount val="6"/>
                <c:pt idx="0">
                  <c:v>6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678164788"/>
        <c:axId val="862531771"/>
      </c:barChart>
      <c:catAx>
        <c:axId val="678164788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62531771"/>
        <c:crosses val="autoZero"/>
        <c:auto val="1"/>
        <c:lblAlgn val="ctr"/>
        <c:lblOffset val="100"/>
        <c:noMultiLvlLbl val="0"/>
      </c:catAx>
      <c:valAx>
        <c:axId val="8625317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noFill/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6781647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654f084b-fc6a-4bca-82dc-103affa887b5}"/>
      </c:ext>
    </c:extLst>
  </c:chart>
  <c:spPr>
    <a:solidFill>
      <a:schemeClr val="bg1"/>
    </a:solidFill>
    <a:ln w="9525" cap="flat" cmpd="sng" algn="ctr">
      <a:noFill/>
      <a:prstDash val="solid"/>
      <a:round/>
    </a:ln>
    <a:effectLst/>
  </c:spPr>
  <c:txPr>
    <a:bodyPr wrap="square"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1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t>各省微博热门文章超1k+分布情况</a:t>
            </a:r>
            <a:endParaRPr sz="1400" b="1" i="0" u="none" strike="noStrike" baseline="0">
              <a:solidFill>
                <a:srgbClr val="40404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General" sourceLinked="1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[2026.4全表.xls]省微博热点!$V$3:$V$7</c:f>
              <c:strCache>
                <c:ptCount val="5"/>
                <c:pt idx="0">
                  <c:v>吉林发布</c:v>
                </c:pt>
                <c:pt idx="1">
                  <c:v>上海发布</c:v>
                </c:pt>
                <c:pt idx="2">
                  <c:v>广东发布</c:v>
                </c:pt>
                <c:pt idx="3">
                  <c:v>江西发布</c:v>
                </c:pt>
                <c:pt idx="4">
                  <c:v>青海发布</c:v>
                </c:pt>
              </c:strCache>
            </c:strRef>
          </c:cat>
          <c:val>
            <c:numRef>
              <c:f>[2026.4全表.xls]省微博热点!$W$3:$W$7</c:f>
              <c:numCache>
                <c:formatCode>General</c:formatCode>
                <c:ptCount val="5"/>
                <c:pt idx="0">
                  <c:v>4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100"/>
        <c:axId val="410342166"/>
        <c:axId val="160123513"/>
      </c:barChart>
      <c:catAx>
        <c:axId val="41034216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60123513"/>
        <c:crosses val="autoZero"/>
        <c:auto val="1"/>
        <c:lblAlgn val="ctr"/>
        <c:lblOffset val="100"/>
        <c:noMultiLvlLbl val="0"/>
      </c:catAx>
      <c:valAx>
        <c:axId val="160123513"/>
        <c:scaling>
          <c:orientation val="minMax"/>
          <c:max val="5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noFill/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10342166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23cdc947-bbc0-4ee9-87e8-d64a2194a6e5}"/>
      </c:ext>
    </c:extLst>
  </c:chart>
  <c:spPr>
    <a:solidFill>
      <a:schemeClr val="bg1"/>
    </a:solidFill>
    <a:ln w="9525" cap="flat" cmpd="sng" algn="ctr">
      <a:noFill/>
      <a:prstDash val="solid"/>
      <a:round/>
    </a:ln>
    <a:effectLst/>
  </c:spPr>
  <c:txPr>
    <a:bodyPr wrap="square"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sp>
        <p:nvSpPr>
          <p:cNvPr id="11" name="Title 1" descr="7b0a20202020227461726765744d6f64756c65223a202270726f636573734f6e6c696e65466f6e7473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省级政务新媒体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2" name="文本占位符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3432175" y="448691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2026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4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-2026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4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30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lang="zh-CN"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博</a:t>
              </a:r>
              <a:endParaRPr lang="zh-CN" sz="2800" spc="340" dirty="0">
                <a:solidFill>
                  <a:srgbClr val="FFFFFF"/>
                </a:solidFill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3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1" name="textbox 11"/>
          <p:cNvSpPr/>
          <p:nvPr/>
        </p:nvSpPr>
        <p:spPr>
          <a:xfrm>
            <a:off x="1198880" y="914400"/>
            <a:ext cx="5361305" cy="27514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12700" algn="just" rtl="0" eaLnBrk="0">
              <a:lnSpc>
                <a:spcPct val="150000"/>
              </a:lnSpc>
            </a:pP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省级政务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微博共</a:t>
            </a:r>
            <a:r>
              <a:rPr lang="en-US"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个，根据监测数据统计结</a:t>
            </a:r>
            <a:r>
              <a:rPr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果</a:t>
            </a:r>
            <a:r>
              <a:rPr lang="zh-CN"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综合影响力指数得分在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至1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00之间的微博数量较多</a:t>
            </a:r>
            <a:r>
              <a:rPr sz="160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有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微博综合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得分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300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以下。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其中，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上海</a:t>
            </a:r>
            <a:r>
              <a:rPr lang="zh-CN" altLang="en-US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1304.9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四川发布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吉林发布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，综合得分分别为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1177.53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1146.37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zh-CN" sz="16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pic>
        <p:nvPicPr>
          <p:cNvPr id="47" name="picture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28141" y="1228140"/>
            <a:ext cx="110413" cy="109296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01890" y="1289672"/>
            <a:ext cx="249656" cy="259803"/>
          </a:xfrm>
          <a:prstGeom prst="rect">
            <a:avLst/>
          </a:prstGeom>
        </p:spPr>
      </p:pic>
      <p:pic>
        <p:nvPicPr>
          <p:cNvPr id="49" name="picture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454584" y="4480331"/>
            <a:ext cx="103377" cy="98348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6242735" y="4535703"/>
            <a:ext cx="233756" cy="233755"/>
          </a:xfrm>
          <a:prstGeom prst="rect">
            <a:avLst/>
          </a:prstGeom>
        </p:spPr>
      </p:pic>
      <p:pic>
        <p:nvPicPr>
          <p:cNvPr id="51" name="picture 5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737781" y="1302105"/>
            <a:ext cx="217093" cy="224091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276340" y="4546891"/>
            <a:ext cx="203276" cy="201612"/>
          </a:xfrm>
          <a:prstGeom prst="rect">
            <a:avLst/>
          </a:prstGeom>
        </p:spPr>
      </p:pic>
      <p:sp>
        <p:nvSpPr>
          <p:cNvPr id="59" name="textbox 11"/>
          <p:cNvSpPr/>
          <p:nvPr/>
        </p:nvSpPr>
        <p:spPr>
          <a:xfrm>
            <a:off x="6754495" y="4487545"/>
            <a:ext cx="4752975" cy="1501775"/>
          </a:xfrm>
          <a:prstGeom prst="rect">
            <a:avLst/>
          </a:prstGeom>
        </p:spPr>
        <p:txBody>
          <a:bodyPr vert="horz" wrap="square" lIns="0" tIns="0" rIns="0" bIns="0">
            <a:noAutofit/>
          </a:bodyPr>
          <a:lstStyle/>
          <a:p>
            <a:pPr lvl="0" algn="l" eaLnBrk="0">
              <a:lnSpc>
                <a:spcPct val="150000"/>
              </a:lnSpc>
              <a:buClrTx/>
              <a:buSzTx/>
              <a:buFontTx/>
            </a:pP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2026年4月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，省级政务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</a:t>
            </a:r>
            <a:r>
              <a:rPr lang="en-US" altLang="en-US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平均原创率为90.85%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其中，</a:t>
            </a:r>
            <a:r>
              <a:rPr lang="en-US" altLang="en-US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17个省级微博原创率高达100%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；6个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微博原创率在95%至100%之间；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</a:t>
            </a:r>
            <a:r>
              <a:rPr lang="zh-CN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微博原创率低于50%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1038" name="图表 1"/>
          <p:cNvGraphicFramePr/>
          <p:nvPr/>
        </p:nvGraphicFramePr>
        <p:xfrm>
          <a:off x="6910705" y="1159193"/>
          <a:ext cx="4572000" cy="2809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5" name="图表 4"/>
          <p:cNvGraphicFramePr/>
          <p:nvPr/>
        </p:nvGraphicFramePr>
        <p:xfrm>
          <a:off x="1198880" y="363347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博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综合得分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粉丝数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净增数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原创率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平均被转发率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平均被评论率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点赞数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  <a:ea typeface="宋体" panose="02010600030101010101" pitchFamily="2" charset="-122"/>
                        </a:rPr>
                        <a:t>上海发布</a:t>
                      </a:r>
                      <a:endParaRPr lang="zh-CN" sz="1000" b="1">
                        <a:ln>
                          <a:noFill/>
                        </a:ln>
                        <a:solidFill>
                          <a:srgbClr val="004A7E"/>
                        </a:solidFill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1304.9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9692000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588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97.79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70.41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27623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四川发布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1177.53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6566000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505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93.07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66.34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2363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吉林发布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1146.37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2051000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893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32.03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38.63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21843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北京发布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1140.41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10051000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666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99.85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47.15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49.85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3227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云南发布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1033.3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5189000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667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94.9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75.41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20.54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874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广东发布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1006.4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3359000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54.49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47.44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3751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浙江发布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943.7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2423000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530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47.17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22.83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270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江西发布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873.97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908000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285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19.3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7.37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1344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青海发布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870.52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196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98.98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42.86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2071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微博江苏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844.04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2851000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461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99.57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41.65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11.5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291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河北省人民政府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837.3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455000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293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94.54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90.78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10.58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172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陕西发布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798.76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1542000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488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96.11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22.95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12.7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甘肃发布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793.39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2943000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624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43.27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26.28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4.49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7033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天津发布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789.85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2683000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731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7.11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12.72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230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安徽省人民政府网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768.23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351000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393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98.22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52.93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3.56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38835" y="1377950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1101090"/>
                <a:gridCol w="1948815"/>
                <a:gridCol w="1258570"/>
                <a:gridCol w="892810"/>
                <a:gridCol w="958215"/>
                <a:gridCol w="1005205"/>
                <a:gridCol w="892810"/>
                <a:gridCol w="1206500"/>
                <a:gridCol w="1269365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</a:rPr>
                        <a:t>上海发布</a:t>
                      </a:r>
                      <a:endParaRPr lang="zh-CN" altLang="en-US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3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</a:rPr>
                        <a:t>1304.9</a:t>
                      </a:r>
                      <a:endParaRPr lang="zh-CN" altLang="en-US" sz="1130" b="1" i="0">
                        <a:solidFill>
                          <a:schemeClr val="bg1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9842" marR="9842" marT="9842" marB="0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3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</a:rPr>
                        <a:t>9692000</a:t>
                      </a:r>
                      <a:endParaRPr lang="zh-CN" altLang="en-US" sz="1130" b="1" i="0">
                        <a:solidFill>
                          <a:schemeClr val="bg1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9842" marR="9842" marT="9842" marB="0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3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</a:rPr>
                        <a:t>588</a:t>
                      </a:r>
                      <a:endParaRPr lang="zh-CN" altLang="en-US" sz="1130" b="1" i="0">
                        <a:solidFill>
                          <a:schemeClr val="bg1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9842" marR="9842" marT="9842" marB="0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3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</a:rPr>
                        <a:t>100</a:t>
                      </a:r>
                      <a:endParaRPr lang="zh-CN" altLang="en-US" sz="1130" b="1" i="0">
                        <a:solidFill>
                          <a:schemeClr val="bg1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9842" marR="9842" marT="9842" marB="0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3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</a:rPr>
                        <a:t>97.79</a:t>
                      </a:r>
                      <a:endParaRPr lang="zh-CN" altLang="en-US" sz="1130" b="1" i="0">
                        <a:solidFill>
                          <a:schemeClr val="bg1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9842" marR="9842" marT="9842" marB="0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3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</a:rPr>
                        <a:t>70.41</a:t>
                      </a:r>
                      <a:endParaRPr lang="zh-CN" altLang="en-US" sz="1130" b="1" i="0">
                        <a:solidFill>
                          <a:schemeClr val="bg1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9842" marR="9842" marT="9842" marB="0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3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</a:rPr>
                        <a:t>27623</a:t>
                      </a:r>
                      <a:endParaRPr lang="zh-CN" altLang="en-US" sz="1130" b="1" i="0">
                        <a:solidFill>
                          <a:schemeClr val="bg1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9842" marR="9842" marT="9842" marB="0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  <p:sp>
        <p:nvSpPr>
          <p:cNvPr id="2" name="textbox 63"/>
          <p:cNvSpPr/>
          <p:nvPr/>
        </p:nvSpPr>
        <p:spPr>
          <a:xfrm>
            <a:off x="1019810" y="5840730"/>
            <a:ext cx="10137775" cy="8648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150000"/>
              </a:lnSpc>
            </a:pP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900" b="1" u="sng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综合得分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(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b="1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900" b="1" spc="6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9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发博数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原创微博数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；平均被转发率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发布数；平均被评论率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sz="9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</a:t>
            </a:r>
            <a:r>
              <a:rPr sz="90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赞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数+1)</a:t>
            </a:r>
            <a:endParaRPr lang="en-US" altLang="en-US"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0" name="textbox 100"/>
            <p:cNvSpPr/>
            <p:nvPr/>
          </p:nvSpPr>
          <p:spPr>
            <a:xfrm>
              <a:off x="698500" y="241935"/>
              <a:ext cx="4775200" cy="47117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3.</a:t>
              </a:r>
              <a:r>
                <a:rPr sz="320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严重表述不规</a:t>
              </a:r>
              <a:r>
                <a:rPr sz="3200" spc="-5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范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问题</a:t>
              </a:r>
              <a:endParaRPr lang="en-US" altLang="en-US" sz="3200" dirty="0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03" name="textbox 103"/>
          <p:cNvSpPr/>
          <p:nvPr/>
        </p:nvSpPr>
        <p:spPr>
          <a:xfrm>
            <a:off x="673100" y="1189990"/>
            <a:ext cx="11032490" cy="10775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indent="406400" algn="just" rtl="0" eaLnBrk="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lang="zh-CN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当月有</a:t>
            </a:r>
            <a:r>
              <a:rPr lang="en-US" altLang="zh-CN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6</a:t>
            </a:r>
            <a:r>
              <a:rPr lang="zh-CN" altLang="en-US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个省级微博存在</a:t>
            </a:r>
            <a:r>
              <a:rPr lang="en-US" altLang="zh-CN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13</a:t>
            </a:r>
            <a:r>
              <a:rPr lang="zh-CN" altLang="en-US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处严重表述不规范问题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，其中</a:t>
            </a:r>
            <a:r>
              <a:rPr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安徽省人民政府网</a:t>
            </a:r>
            <a:r>
              <a:rPr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存在问题最多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6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46.15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%）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出现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严重表述错误问题主要集中在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政治类表述不规范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口号错误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如</a:t>
            </a:r>
            <a:r>
              <a:rPr 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贯通落实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en-US" alt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文化旅游局</a:t>
            </a:r>
            <a:r>
              <a:rPr lang="en-US" alt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sz="1600" spc="4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3" name="图表 2"/>
          <p:cNvGraphicFramePr/>
          <p:nvPr/>
        </p:nvGraphicFramePr>
        <p:xfrm>
          <a:off x="6484620" y="2329180"/>
          <a:ext cx="4573270" cy="37858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4" name="图表 1"/>
          <p:cNvGraphicFramePr/>
          <p:nvPr/>
        </p:nvGraphicFramePr>
        <p:xfrm>
          <a:off x="812483" y="2370455"/>
          <a:ext cx="5153025" cy="36245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4" name="object 3"/>
          <p:cNvSpPr txBox="1"/>
          <p:nvPr/>
        </p:nvSpPr>
        <p:spPr>
          <a:xfrm>
            <a:off x="664210" y="1191895"/>
            <a:ext cx="1086358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省级微博发布点赞数超过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千的文章共</a:t>
            </a:r>
            <a:r>
              <a:rPr 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其中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吉林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热门文章数最多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44.4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%）。网民重点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关注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地方特色与发现、知识问答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等信息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/>
        </p:nvGraphicFramePr>
        <p:xfrm>
          <a:off x="720408" y="2220595"/>
          <a:ext cx="6315075" cy="427926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99515"/>
                <a:gridCol w="3401060"/>
                <a:gridCol w="661035"/>
                <a:gridCol w="643890"/>
              </a:tblGrid>
              <a:tr h="27940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当月点赞数</a:t>
                      </a:r>
                      <a:r>
                        <a:rPr lang="en-US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1K</a:t>
                      </a: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+热门文章一览</a:t>
                      </a:r>
                      <a:endParaRPr lang="zh-CN" sz="11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marB="0" vert="horz" anchor="ctr" anchorCtr="1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点赞数↓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评论数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广东发布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#世界冠军林高远唱粤语歌#【#群星献唱粤超粤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BA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主题曲#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3377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384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【小调查：你知道老上海人是怎么称呼上海动物园的吗？】#上海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2651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吉林发布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#大吉考考你#鲁迅姓什么？</a:t>
                      </a:r>
                      <a:endParaRPr lang="en-US" sz="100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2465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青海发布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【青海将从五方面做好《生命树》“后半篇”文章】　　4月</a:t>
                      </a:r>
                      <a:endParaRPr lang="en-US" sz="100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1846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59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吉林发布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【和@王一博·YIBO来吉林尝鲜~】长白山脉春风一吹，延</a:t>
                      </a:r>
                      <a:endParaRPr lang="en-US" sz="100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1265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64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江西发布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#江西发现恐龙新属种帆尾贡水龙#【远古寻踪：这只被定义为新属</a:t>
                      </a:r>
                      <a:endParaRPr lang="en-US" sz="100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1171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65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吉林发布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#大吉考考你#成语填空：黄（）一梦</a:t>
                      </a:r>
                      <a:endParaRPr lang="en-US" sz="100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1089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吉林发布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家乡的花又要开啦！伴着@刘浩存的歌声，让我们从袋子里打开</a:t>
                      </a:r>
                      <a:endParaRPr lang="en-US" sz="100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1070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66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上海有个经典早餐，叫做“粢饭团”【小调查：最早的粢饭团有个</a:t>
                      </a:r>
                      <a:endParaRPr lang="en-US" sz="100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1014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13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7" name="图表 1"/>
          <p:cNvGraphicFramePr/>
          <p:nvPr/>
        </p:nvGraphicFramePr>
        <p:xfrm>
          <a:off x="7313295" y="2907665"/>
          <a:ext cx="4493260" cy="3228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lang="en-US"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7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UNIT_TABLE_BEAUTIFY" val="smartTable{2099b819-b14b-4224-b480-97c80a84ee3c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4.xml><?xml version="1.0" encoding="utf-8"?>
<p:tagLst xmlns:p="http://schemas.openxmlformats.org/presentationml/2006/main">
  <p:tag name="TABLE_EMPHASIZE_UUID" val="smartTable{2099b819-b14b-4224-b480-97c80a84ee3c}"/>
  <p:tag name="TABLE_EMPHASIZE_TYPE" val="horizontal"/>
</p:tagLst>
</file>

<file path=ppt/tags/tag5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1834</Words>
  <Application>WPS 演示</Application>
  <PresentationFormat/>
  <Paragraphs>448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21" baseType="lpstr">
      <vt:lpstr>Arial</vt:lpstr>
      <vt:lpstr>宋体</vt:lpstr>
      <vt:lpstr>Wingdings</vt:lpstr>
      <vt:lpstr>Arial</vt:lpstr>
      <vt:lpstr>汉仪旗黑-85S</vt:lpstr>
      <vt:lpstr>黑体</vt:lpstr>
      <vt:lpstr>汉仪大隶书简</vt:lpstr>
      <vt:lpstr>汉仪中隶书简</vt:lpstr>
      <vt:lpstr>微软雅黑</vt:lpstr>
      <vt:lpstr>Helvetica</vt:lpstr>
      <vt:lpstr>Arial Unicode MS</vt:lpstr>
      <vt:lpstr>Calibri</vt:lpstr>
      <vt:lpstr>helvetica</vt:lpstr>
      <vt:lpstr>Segoe Print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陆月</cp:lastModifiedBy>
  <cp:revision>304</cp:revision>
  <dcterms:created xsi:type="dcterms:W3CDTF">2022-01-21T00:48:00Z</dcterms:created>
  <dcterms:modified xsi:type="dcterms:W3CDTF">2026-05-08T07:16:16Z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2022-02-14T16:34:34Z</vt:filetime>
  </property>
  <property fmtid="{D5CDD505-2E9C-101B-9397-08002B2CF9AE}" pid="4" name="ICV">
    <vt:lpwstr>B4A00D44E2E746D39020AF6AEFE75692</vt:lpwstr>
  </property>
  <property fmtid="{D5CDD505-2E9C-101B-9397-08002B2CF9AE}" pid="5" name="KSOProductBuildVer">
    <vt:lpwstr>2052-12.1.0.25865</vt:lpwstr>
  </property>
</Properties>
</file>