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handoutMasterIdLst>
    <p:handoutMasterId r:id="rId10"/>
  </p:handoutMasterIdLst>
  <p:sldIdLst>
    <p:sldId id="256" r:id="rId3"/>
    <p:sldId id="257" r:id="rId4"/>
    <p:sldId id="258" r:id="rId5"/>
    <p:sldId id="259" r:id="rId6"/>
    <p:sldId id="260" r:id="rId7"/>
    <p:sldId id="261" r:id="rId8"/>
  </p:sldIdLst>
  <p:sldSz cx="12192000" cy="6858000"/>
  <p:notesSz cx="6858000" cy="9144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4472C4"/>
    <a:srgbClr val="004A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54346D1-3658-4338-A1C7-7CB307C7CAEF}" styleName="{5e54ee44-2122-4b89-9784-b75a85ec0aa5}">
    <a:wholeTbl>
      <a:tcTxStyle>
        <a:fontRef idx="none">
          <a:prstClr val="black"/>
        </a:fontRef>
      </a:tcTxStyle>
      <a:tcStyle>
        <a:tcBdr>
          <a:top>
            <a:ln w="38100" cmpd="sng">
              <a:solidFill>
                <a:srgbClr val="2E6CB5"/>
              </a:solidFill>
            </a:ln>
          </a:top>
          <a:bottom>
            <a:ln w="38100" cmpd="sng">
              <a:solidFill>
                <a:srgbClr val="2E6CB5"/>
              </a:solidFill>
            </a:ln>
          </a:bottom>
        </a:tcBdr>
        <a:fill>
          <a:solidFill>
            <a:srgbClr val="FFFFFF"/>
          </a:solidFill>
        </a:fill>
      </a:tcStyle>
    </a:wholeTbl>
    <a:band1H>
      <a:tcTxStyle>
        <a:fontRef idx="none">
          <a:prstClr val="black"/>
        </a:fontRef>
      </a:tcTxStyle>
      <a:tcStyle>
        <a:tcBdr/>
        <a:fill>
          <a:solidFill>
            <a:srgbClr val="C8DBF1"/>
          </a:solidFill>
        </a:fill>
      </a:tcStyle>
    </a:band1H>
    <a:band2H>
      <a:tcTxStyle>
        <a:fontRef idx="none">
          <a:prstClr val="black"/>
        </a:fontRef>
      </a:tcTxStyle>
      <a:tcStyle>
        <a:tcBdr/>
        <a:fill>
          <a:solidFill>
            <a:srgbClr val="FFFFFF"/>
          </a:solidFill>
        </a:fill>
      </a:tcStyle>
    </a:band2H>
    <a:firstRow>
      <a:tcTxStyle>
        <a:fontRef idx="none">
          <a:prstClr val="black"/>
        </a:fontRef>
      </a:tcTxStyle>
      <a:tcStyle>
        <a:tcBdr>
          <a:top>
            <a:ln w="38100" cmpd="sng">
              <a:solidFill>
                <a:srgbClr val="2E6CB5"/>
              </a:solidFill>
            </a:ln>
          </a:top>
          <a:bottom>
            <a:ln w="38100" cmpd="sng">
              <a:solidFill>
                <a:srgbClr val="2E6CB5"/>
              </a:solidFill>
            </a:ln>
          </a:bottom>
        </a:tcBdr>
        <a:fill>
          <a:solidFill>
            <a:srgbClr val="FFFFFF"/>
          </a:solid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gs" Target="tags/tag7.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handoutMaster" Target="handoutMasters/handoutMaster1.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E:\&#23448;&#32593;&#21457;&#25991;\26&#24180;\&#27036;&#21333;\&#37096;&#22996;&#24494;&#20449;&#33609;&#31295;.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E:\&#23448;&#32593;&#21457;&#25991;\26&#24180;\&#27036;&#21333;\&#37096;&#22996;&#24494;&#20449;&#33609;&#31295;.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E:\&#23448;&#32593;&#21457;&#25991;\26&#24180;\&#27036;&#21333;\&#37096;&#22996;&#24494;&#20449;&#33609;&#31295;.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E:\&#23448;&#32593;&#21457;&#25991;\26&#24180;\&#27036;&#21333;\&#37096;&#22996;&#24494;&#20449;&#33609;&#31295;.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E:\&#23448;&#32593;&#21457;&#25991;\26&#24180;\&#27036;&#21333;\&#37096;&#22996;&#24494;&#20449;&#33609;&#3129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tx1">
                    <a:lumMod val="65000"/>
                    <a:lumOff val="35000"/>
                  </a:schemeClr>
                </a:solidFill>
                <a:latin typeface="+mn-lt"/>
                <a:ea typeface="+mn-ea"/>
                <a:cs typeface="+mn-cs"/>
              </a:defRPr>
            </a:pPr>
            <a:r>
              <a:rPr b="1"/>
              <a:t>部委政务微信综合影响力指数分布</a:t>
            </a:r>
            <a:endParaRPr b="1"/>
          </a:p>
        </c:rich>
      </c:tx>
      <c:layout/>
      <c:overlay val="0"/>
      <c:spPr>
        <a:noFill/>
        <a:ln>
          <a:noFill/>
        </a:ln>
        <a:effectLst/>
      </c:spPr>
    </c:title>
    <c:autoTitleDeleted val="0"/>
    <c:plotArea>
      <c:layout/>
      <c:barChart>
        <c:barDir val="bar"/>
        <c:grouping val="clustered"/>
        <c:varyColors val="0"/>
        <c:ser>
          <c:idx val="0"/>
          <c:order val="0"/>
          <c:spPr>
            <a:solidFill>
              <a:srgbClr val="4472C4"/>
            </a:solidFill>
            <a:ln>
              <a:noFill/>
            </a:ln>
            <a:effectLst/>
          </c:spPr>
          <c:invertIfNegative val="0"/>
          <c:dPt>
            <c:idx val="1"/>
            <c:invertIfNegative val="0"/>
            <c:bubble3D val="0"/>
            <c:spPr>
              <a:solidFill>
                <a:schemeClr val="accent2"/>
              </a:solidFill>
              <a:ln>
                <a:noFill/>
              </a:ln>
              <a:effectLst/>
            </c:spPr>
          </c:dPt>
          <c:dPt>
            <c:idx val="2"/>
            <c:invertIfNegative val="0"/>
            <c:bubble3D val="0"/>
            <c:spPr>
              <a:solidFill>
                <a:srgbClr val="4472C4"/>
              </a:solidFill>
              <a:ln>
                <a:noFill/>
              </a:ln>
              <a:effectLst/>
            </c:spPr>
          </c:dPt>
          <c:dPt>
            <c:idx val="4"/>
            <c:invertIfNegative val="0"/>
            <c:bubble3D val="0"/>
            <c:spPr>
              <a:solidFill>
                <a:srgbClr val="4472C4"/>
              </a:solidFill>
              <a:ln>
                <a:noFill/>
              </a:ln>
              <a:effectLst/>
            </c:spPr>
          </c:dPt>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[部委微信草稿.xlsx]部委微信!$A$31:$A$35</c:f>
              <c:strCache>
                <c:ptCount val="5"/>
                <c:pt idx="0">
                  <c:v>900以上</c:v>
                </c:pt>
                <c:pt idx="1">
                  <c:v>700-900</c:v>
                </c:pt>
                <c:pt idx="2">
                  <c:v>500-700</c:v>
                </c:pt>
                <c:pt idx="3">
                  <c:v>300-500</c:v>
                </c:pt>
                <c:pt idx="4">
                  <c:v>300以下</c:v>
                </c:pt>
              </c:strCache>
            </c:strRef>
          </c:cat>
          <c:val>
            <c:numRef>
              <c:f>[部委微信草稿.xlsx]部委微信!$B$31:$B$35</c:f>
              <c:numCache>
                <c:formatCode>General</c:formatCode>
                <c:ptCount val="5"/>
                <c:pt idx="0">
                  <c:v>9</c:v>
                </c:pt>
                <c:pt idx="1">
                  <c:v>19</c:v>
                </c:pt>
                <c:pt idx="2">
                  <c:v>13</c:v>
                </c:pt>
                <c:pt idx="3">
                  <c:v>5</c:v>
                </c:pt>
                <c:pt idx="4">
                  <c:v>1</c:v>
                </c:pt>
              </c:numCache>
            </c:numRef>
          </c:val>
        </c:ser>
        <c:dLbls>
          <c:showLegendKey val="0"/>
          <c:showVal val="1"/>
          <c:showCatName val="0"/>
          <c:showSerName val="0"/>
          <c:showPercent val="0"/>
          <c:showBubbleSize val="0"/>
        </c:dLbls>
        <c:gapWidth val="182"/>
        <c:overlap val="0"/>
        <c:axId val="422913975"/>
        <c:axId val="743732155"/>
      </c:barChart>
      <c:catAx>
        <c:axId val="422913975"/>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43732155"/>
        <c:crosses val="autoZero"/>
        <c:auto val="1"/>
        <c:lblAlgn val="ctr"/>
        <c:lblOffset val="100"/>
        <c:noMultiLvlLbl val="0"/>
      </c:catAx>
      <c:valAx>
        <c:axId val="743732155"/>
        <c:scaling>
          <c:orientation val="minMax"/>
        </c:scaling>
        <c:delete val="0"/>
        <c:axPos val="b"/>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22913975"/>
        <c:crosses val="autoZero"/>
        <c:crossBetween val="between"/>
      </c:valAx>
      <c:spPr>
        <a:noFill/>
        <a:ln>
          <a:noFill/>
        </a:ln>
        <a:effectLst/>
      </c:spPr>
    </c:plotArea>
    <c:plotVisOnly val="1"/>
    <c:dispBlanksAs val="gap"/>
    <c:showDLblsOverMax val="0"/>
    <c:extLst>
      <c:ext uri="{0b15fc19-7d7d-44ad-8c2d-2c3a37ce22c3}">
        <chartProps xmlns="https://web.wps.cn/et/2018/main" chartId="{36bf6495-6e20-4e9a-92dd-a9eb1f4611dd}"/>
      </c:ext>
    </c:extLst>
  </c:chart>
  <c:spPr>
    <a:solidFill>
      <a:schemeClr val="bg1"/>
    </a:solidFill>
    <a:ln w="9525" cap="flat" cmpd="sng" algn="ctr">
      <a:noFill/>
      <a:round/>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spc="0" baseline="0">
                <a:solidFill>
                  <a:schemeClr val="tx1">
                    <a:lumMod val="65000"/>
                    <a:lumOff val="35000"/>
                  </a:schemeClr>
                </a:solidFill>
                <a:latin typeface="+mn-lt"/>
                <a:ea typeface="+mn-ea"/>
                <a:cs typeface="+mn-cs"/>
              </a:defRPr>
            </a:pPr>
            <a:r>
              <a:rPr b="1"/>
              <a:t>当月部委政务微信发稿量分布</a:t>
            </a:r>
            <a:endParaRPr b="1"/>
          </a:p>
        </c:rich>
      </c:tx>
      <c:layout/>
      <c:overlay val="0"/>
      <c:spPr>
        <a:noFill/>
        <a:ln>
          <a:noFill/>
        </a:ln>
        <a:effectLst/>
      </c:spPr>
    </c:title>
    <c:autoTitleDeleted val="0"/>
    <c:plotArea>
      <c:layout/>
      <c:pieChart>
        <c:varyColors val="1"/>
        <c:ser>
          <c:idx val="0"/>
          <c:order val="0"/>
          <c:spPr/>
          <c:explosion val="0"/>
          <c:dPt>
            <c:idx val="0"/>
            <c:bubble3D val="0"/>
            <c:spPr>
              <a:solidFill>
                <a:schemeClr val="accent2"/>
              </a:solidFill>
              <a:ln w="19050">
                <a:solidFill>
                  <a:schemeClr val="lt1"/>
                </a:solidFill>
              </a:ln>
              <a:effectLst/>
            </c:spPr>
          </c:dPt>
          <c:dPt>
            <c:idx val="1"/>
            <c:bubble3D val="0"/>
            <c:spPr>
              <a:solidFill>
                <a:srgbClr val="CCE8CF"/>
              </a:solidFill>
              <a:ln w="19050">
                <a:solidFill>
                  <a:schemeClr val="lt1"/>
                </a:solidFill>
              </a:ln>
              <a:effectLst/>
            </c:spPr>
          </c:dPt>
          <c:dPt>
            <c:idx val="2"/>
            <c:bubble3D val="0"/>
            <c:spPr>
              <a:solidFill>
                <a:srgbClr val="4472C4"/>
              </a:solidFill>
              <a:ln w="19050">
                <a:solidFill>
                  <a:schemeClr val="lt1"/>
                </a:solidFill>
              </a:ln>
              <a:effectLst/>
            </c:spPr>
          </c:dPt>
          <c:dPt>
            <c:idx val="3"/>
            <c:bubble3D val="0"/>
            <c:spPr>
              <a:solidFill>
                <a:srgbClr val="70AD47"/>
              </a:solidFill>
              <a:ln w="19050">
                <a:solidFill>
                  <a:schemeClr val="lt1"/>
                </a:solidFill>
              </a:ln>
              <a:effectLst/>
            </c:spPr>
          </c:dPt>
          <c:dPt>
            <c:idx val="4"/>
            <c:bubble3D val="0"/>
            <c:spPr>
              <a:solidFill>
                <a:srgbClr val="FFC000"/>
              </a:solidFill>
              <a:ln w="19050">
                <a:solidFill>
                  <a:schemeClr val="lt1"/>
                </a:solidFill>
              </a:ln>
              <a:effectLst/>
            </c:spPr>
          </c:dPt>
          <c:dLbls>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mn-lt"/>
                    <a:ea typeface="+mn-ea"/>
                    <a:cs typeface="+mn-cs"/>
                  </a:defRPr>
                </a:pPr>
              </a:p>
            </c:txPr>
            <c:dLblPos val="inEnd"/>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[部委微信草稿.xlsx]部委微信!$A$17:$A$21</c:f>
              <c:strCache>
                <c:ptCount val="5"/>
                <c:pt idx="0">
                  <c:v>300以上</c:v>
                </c:pt>
                <c:pt idx="1">
                  <c:v>200-300</c:v>
                </c:pt>
                <c:pt idx="2">
                  <c:v>100-200</c:v>
                </c:pt>
                <c:pt idx="3">
                  <c:v>50-100</c:v>
                </c:pt>
                <c:pt idx="4">
                  <c:v>50以下</c:v>
                </c:pt>
              </c:strCache>
            </c:strRef>
          </c:cat>
          <c:val>
            <c:numRef>
              <c:f>[部委微信草稿.xlsx]部委微信!$B$17:$B$21</c:f>
              <c:numCache>
                <c:formatCode>General</c:formatCode>
                <c:ptCount val="5"/>
                <c:pt idx="0">
                  <c:v>1</c:v>
                </c:pt>
                <c:pt idx="1">
                  <c:v>1</c:v>
                </c:pt>
                <c:pt idx="2">
                  <c:v>10</c:v>
                </c:pt>
                <c:pt idx="3">
                  <c:v>15</c:v>
                </c:pt>
                <c:pt idx="4">
                  <c:v>20</c:v>
                </c:pt>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r"/>
      <c:legendEntry>
        <c:idx val="0"/>
        <c:txPr>
          <a:bodyPr rot="0" spcFirstLastPara="0" vertOverflow="ellipsis" vert="horz" wrap="square" anchor="ctr" anchorCtr="1"/>
          <a:lstStyle/>
          <a:p>
            <a:pPr>
              <a:defRPr lang="zh-CN" sz="10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1000" b="0" i="0" u="none" strike="noStrike" kern="1200" baseline="0">
                <a:solidFill>
                  <a:schemeClr val="tx1">
                    <a:lumMod val="65000"/>
                    <a:lumOff val="35000"/>
                  </a:schemeClr>
                </a:solidFill>
                <a:latin typeface="+mn-lt"/>
                <a:ea typeface="+mn-ea"/>
                <a:cs typeface="+mn-cs"/>
              </a:defRPr>
            </a:pPr>
          </a:p>
        </c:txPr>
      </c:legendEntry>
      <c:legendEntry>
        <c:idx val="2"/>
        <c:txPr>
          <a:bodyPr rot="0" spcFirstLastPara="0" vertOverflow="ellipsis" vert="horz" wrap="square" anchor="ctr" anchorCtr="1"/>
          <a:lstStyle/>
          <a:p>
            <a:pPr>
              <a:defRPr lang="zh-CN" sz="1000" b="0" i="0" u="none" strike="noStrike" kern="1200" baseline="0">
                <a:solidFill>
                  <a:schemeClr val="tx1">
                    <a:lumMod val="65000"/>
                    <a:lumOff val="35000"/>
                  </a:schemeClr>
                </a:solidFill>
                <a:latin typeface="+mn-lt"/>
                <a:ea typeface="+mn-ea"/>
                <a:cs typeface="+mn-cs"/>
              </a:defRPr>
            </a:pPr>
          </a:p>
        </c:txPr>
      </c:legendEntry>
      <c:legendEntry>
        <c:idx val="3"/>
        <c:txPr>
          <a:bodyPr rot="0" spcFirstLastPara="0" vertOverflow="ellipsis" vert="horz" wrap="square" anchor="ctr" anchorCtr="1"/>
          <a:lstStyle/>
          <a:p>
            <a:pPr>
              <a:defRPr lang="zh-CN" sz="1000" b="0" i="0" u="none" strike="noStrike" kern="1200" baseline="0">
                <a:solidFill>
                  <a:schemeClr val="tx1">
                    <a:lumMod val="65000"/>
                    <a:lumOff val="35000"/>
                  </a:schemeClr>
                </a:solidFill>
                <a:latin typeface="+mn-lt"/>
                <a:ea typeface="+mn-ea"/>
                <a:cs typeface="+mn-cs"/>
              </a:defRPr>
            </a:pPr>
          </a:p>
        </c:txPr>
      </c:legendEntry>
      <c:layout/>
      <c:overlay val="0"/>
      <c:spPr>
        <a:noFill/>
        <a:ln>
          <a:noFill/>
        </a:ln>
        <a:effectLst/>
      </c:spPr>
      <c:txPr>
        <a:bodyPr rot="0" spcFirstLastPara="0" vertOverflow="ellipsis" vert="horz" wrap="square" anchor="ctr" anchorCtr="1"/>
        <a:lstStyle/>
        <a:p>
          <a:pPr>
            <a:defRPr lang="zh-CN" sz="10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7ee03590-9491-4f1f-bff9-f93057ad0ed4}"/>
      </c:ext>
    </c:extLst>
  </c:chart>
  <c:spPr>
    <a:solidFill>
      <a:schemeClr val="bg1"/>
    </a:solidFill>
    <a:ln w="9525" cap="flat" cmpd="sng" algn="ctr">
      <a:noFill/>
      <a:round/>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tx1">
                    <a:lumMod val="65000"/>
                    <a:lumOff val="35000"/>
                  </a:schemeClr>
                </a:solidFill>
                <a:latin typeface="+mn-lt"/>
                <a:ea typeface="+mn-ea"/>
                <a:cs typeface="+mn-cs"/>
              </a:defRPr>
            </a:pPr>
            <a:r>
              <a:rPr b="1"/>
              <a:t>部委微信严重表述不规范分布情况（前</a:t>
            </a:r>
            <a:r>
              <a:rPr lang="en-US" altLang="zh-CN" b="1"/>
              <a:t>10</a:t>
            </a:r>
            <a:r>
              <a:rPr altLang="en-US" b="1"/>
              <a:t>）</a:t>
            </a:r>
            <a:endParaRPr altLang="en-US" b="1"/>
          </a:p>
        </c:rich>
      </c:tx>
      <c:layout/>
      <c:overlay val="0"/>
      <c:spPr>
        <a:noFill/>
        <a:ln>
          <a:noFill/>
        </a:ln>
        <a:effectLst/>
      </c:spPr>
    </c:title>
    <c:autoTitleDeleted val="0"/>
    <c:plotArea>
      <c:layout/>
      <c:barChart>
        <c:barDir val="bar"/>
        <c:grouping val="clustered"/>
        <c:varyColors val="0"/>
        <c:ser>
          <c:idx val="0"/>
          <c:order val="0"/>
          <c:spPr>
            <a:solidFill>
              <a:srgbClr val="4472C4"/>
            </a:solidFill>
            <a:ln>
              <a:noFill/>
            </a:ln>
            <a:effectLst/>
          </c:spPr>
          <c:invertIfNegative val="0"/>
          <c:dPt>
            <c:idx val="0"/>
            <c:invertIfNegative val="0"/>
            <c:bubble3D val="0"/>
            <c:spPr>
              <a:solidFill>
                <a:schemeClr val="accent2"/>
              </a:solidFill>
              <a:ln>
                <a:noFill/>
              </a:ln>
              <a:effectLst/>
            </c:spPr>
          </c:dPt>
          <c:dPt>
            <c:idx val="1"/>
            <c:invertIfNegative val="0"/>
            <c:bubble3D val="0"/>
            <c:spPr>
              <a:solidFill>
                <a:schemeClr val="accent2"/>
              </a:solidFill>
              <a:ln>
                <a:noFill/>
              </a:ln>
              <a:effectLst/>
            </c:spPr>
          </c:dPt>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[部委微信草稿.xlsx]部委微信!$A$136:$A$145</c:f>
              <c:strCache>
                <c:ptCount val="10"/>
                <c:pt idx="0">
                  <c:v>国防部发布</c:v>
                </c:pt>
                <c:pt idx="1">
                  <c:v>国家档案局</c:v>
                </c:pt>
                <c:pt idx="2">
                  <c:v>财政部</c:v>
                </c:pt>
                <c:pt idx="3">
                  <c:v>国家信访局</c:v>
                </c:pt>
                <c:pt idx="4">
                  <c:v>国资小新</c:v>
                </c:pt>
                <c:pt idx="5">
                  <c:v>中国人民银行</c:v>
                </c:pt>
                <c:pt idx="6">
                  <c:v>中国水利</c:v>
                </c:pt>
                <c:pt idx="7">
                  <c:v>国家民委</c:v>
                </c:pt>
                <c:pt idx="8">
                  <c:v>国家能源局</c:v>
                </c:pt>
                <c:pt idx="9">
                  <c:v>海关发布</c:v>
                </c:pt>
              </c:strCache>
            </c:strRef>
          </c:cat>
          <c:val>
            <c:numRef>
              <c:f>[部委微信草稿.xlsx]部委微信!$B$136:$B$145</c:f>
              <c:numCache>
                <c:formatCode>General</c:formatCode>
                <c:ptCount val="10"/>
                <c:pt idx="0">
                  <c:v>4</c:v>
                </c:pt>
                <c:pt idx="1">
                  <c:v>4</c:v>
                </c:pt>
                <c:pt idx="2">
                  <c:v>2</c:v>
                </c:pt>
                <c:pt idx="3">
                  <c:v>2</c:v>
                </c:pt>
                <c:pt idx="4">
                  <c:v>2</c:v>
                </c:pt>
                <c:pt idx="5">
                  <c:v>2</c:v>
                </c:pt>
                <c:pt idx="6">
                  <c:v>2</c:v>
                </c:pt>
                <c:pt idx="7">
                  <c:v>1</c:v>
                </c:pt>
                <c:pt idx="8">
                  <c:v>1</c:v>
                </c:pt>
                <c:pt idx="9">
                  <c:v>1</c:v>
                </c:pt>
              </c:numCache>
            </c:numRef>
          </c:val>
        </c:ser>
        <c:dLbls>
          <c:showLegendKey val="0"/>
          <c:showVal val="1"/>
          <c:showCatName val="0"/>
          <c:showSerName val="0"/>
          <c:showPercent val="0"/>
          <c:showBubbleSize val="0"/>
        </c:dLbls>
        <c:gapWidth val="182"/>
        <c:overlap val="0"/>
        <c:axId val="604901129"/>
        <c:axId val="625475268"/>
      </c:barChart>
      <c:catAx>
        <c:axId val="604901129"/>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625475268"/>
        <c:crosses val="autoZero"/>
        <c:auto val="1"/>
        <c:lblAlgn val="ctr"/>
        <c:lblOffset val="100"/>
        <c:noMultiLvlLbl val="0"/>
      </c:catAx>
      <c:valAx>
        <c:axId val="625475268"/>
        <c:scaling>
          <c:orientation val="minMax"/>
          <c:max val="4"/>
        </c:scaling>
        <c:delete val="0"/>
        <c:axPos val="b"/>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604901129"/>
        <c:crosses val="autoZero"/>
        <c:crossBetween val="between"/>
        <c:majorUnit val="1"/>
      </c:valAx>
      <c:spPr>
        <a:noFill/>
        <a:ln>
          <a:noFill/>
        </a:ln>
        <a:effectLst/>
      </c:spPr>
    </c:plotArea>
    <c:plotVisOnly val="1"/>
    <c:dispBlanksAs val="gap"/>
    <c:showDLblsOverMax val="0"/>
    <c:extLst>
      <c:ext uri="{0b15fc19-7d7d-44ad-8c2d-2c3a37ce22c3}">
        <chartProps xmlns="https://web.wps.cn/et/2018/main" chartId="{d1d7edb8-69ba-48ec-acf5-c6b04403758f}"/>
      </c:ext>
    </c:extLst>
  </c:chart>
  <c:spPr>
    <a:solidFill>
      <a:schemeClr val="bg1"/>
    </a:solidFill>
    <a:ln w="9525" cap="flat" cmpd="sng" algn="ctr">
      <a:noFill/>
      <a:round/>
    </a:ln>
    <a:effectLst/>
  </c:spPr>
  <c:txPr>
    <a:bodyPr/>
    <a:lstStyle/>
    <a:p>
      <a:pPr>
        <a:defRPr lang="zh-CN"/>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tx1">
                    <a:lumMod val="65000"/>
                    <a:lumOff val="35000"/>
                  </a:schemeClr>
                </a:solidFill>
                <a:latin typeface="+mn-lt"/>
                <a:ea typeface="+mn-ea"/>
                <a:cs typeface="+mn-cs"/>
              </a:defRPr>
            </a:pPr>
            <a:r>
              <a:rPr b="1"/>
              <a:t>当月严重表述不规范典型错误（前</a:t>
            </a:r>
            <a:r>
              <a:rPr lang="en-US" altLang="zh-CN" b="1"/>
              <a:t>10</a:t>
            </a:r>
            <a:r>
              <a:rPr altLang="en-US" b="1"/>
              <a:t>）</a:t>
            </a:r>
            <a:endParaRPr altLang="en-US" b="1"/>
          </a:p>
        </c:rich>
      </c:tx>
      <c:layout>
        <c:manualLayout>
          <c:xMode val="edge"/>
          <c:yMode val="edge"/>
          <c:x val="0.188239006691577"/>
          <c:y val="0.0188714933511204"/>
        </c:manualLayout>
      </c:layout>
      <c:overlay val="0"/>
      <c:spPr>
        <a:noFill/>
        <a:ln>
          <a:noFill/>
        </a:ln>
        <a:effectLst/>
      </c:spPr>
    </c:title>
    <c:autoTitleDeleted val="0"/>
    <c:plotArea>
      <c:layout>
        <c:manualLayout>
          <c:layoutTarget val="inner"/>
          <c:xMode val="edge"/>
          <c:yMode val="edge"/>
          <c:x val="0.0169534422341723"/>
          <c:y val="0.216818956171597"/>
          <c:w val="0.540661976352642"/>
          <c:h val="0.689454965663257"/>
        </c:manualLayout>
      </c:layout>
      <c:pieChart>
        <c:varyColors val="1"/>
        <c:ser>
          <c:idx val="0"/>
          <c:order val="0"/>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2">
                  <a:lumMod val="60000"/>
                  <a:lumOff val="40000"/>
                </a:schemeClr>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Pt>
            <c:idx val="6"/>
            <c:bubble3D val="0"/>
            <c:spPr>
              <a:solidFill>
                <a:schemeClr val="accent1">
                  <a:lumMod val="60000"/>
                </a:schemeClr>
              </a:solidFill>
              <a:ln w="19050">
                <a:solidFill>
                  <a:schemeClr val="lt1"/>
                </a:solidFill>
              </a:ln>
              <a:effectLst/>
            </c:spPr>
          </c:dPt>
          <c:dPt>
            <c:idx val="7"/>
            <c:bubble3D val="0"/>
            <c:spPr>
              <a:solidFill>
                <a:schemeClr val="accent2">
                  <a:lumMod val="60000"/>
                </a:schemeClr>
              </a:solidFill>
              <a:ln w="19050">
                <a:solidFill>
                  <a:schemeClr val="lt1"/>
                </a:solidFill>
              </a:ln>
              <a:effectLst/>
            </c:spPr>
          </c:dPt>
          <c:dPt>
            <c:idx val="8"/>
            <c:bubble3D val="0"/>
            <c:spPr>
              <a:solidFill>
                <a:schemeClr val="accent3">
                  <a:lumMod val="60000"/>
                </a:schemeClr>
              </a:solidFill>
              <a:ln w="19050">
                <a:solidFill>
                  <a:schemeClr val="lt1"/>
                </a:solidFill>
              </a:ln>
              <a:effectLst/>
            </c:spPr>
          </c:dPt>
          <c:dPt>
            <c:idx val="9"/>
            <c:bubble3D val="0"/>
            <c:spPr>
              <a:solidFill>
                <a:schemeClr val="accent4">
                  <a:lumMod val="60000"/>
                </a:schemeClr>
              </a:solidFill>
              <a:ln w="19050">
                <a:solidFill>
                  <a:schemeClr val="lt1"/>
                </a:solidFill>
              </a:ln>
              <a:effectLst/>
            </c:spPr>
          </c:dPt>
          <c:dLbls>
            <c:dLbl>
              <c:idx val="2"/>
              <c:layout/>
              <c:dLblPos val="inEnd"/>
              <c:showLegendKey val="0"/>
              <c:showVal val="1"/>
              <c:showCatName val="0"/>
              <c:showSerName val="0"/>
              <c:showPercent val="0"/>
              <c:showBubbleSize val="0"/>
              <c:extLst>
                <c:ext xmlns:c15="http://schemas.microsoft.com/office/drawing/2012/chart" uri="{CE6537A1-D6FC-4f65-9D91-7224C49458BB}">
                  <c15:layout>
                    <c:manualLayout>
                      <c:w val="0.0515364475678656"/>
                      <c:h val="0.0556966311156255"/>
                    </c:manualLayout>
                  </c15:layout>
                </c:ext>
              </c:extLst>
            </c:dLbl>
            <c:dLbl>
              <c:idx val="4"/>
              <c:layout/>
              <c:dLblPos val="inEnd"/>
              <c:showLegendKey val="0"/>
              <c:showVal val="1"/>
              <c:showCatName val="0"/>
              <c:showSerName val="0"/>
              <c:showPercent val="0"/>
              <c:showBubbleSize val="0"/>
              <c:extLst>
                <c:ext xmlns:c15="http://schemas.microsoft.com/office/drawing/2012/chart" uri="{CE6537A1-D6FC-4f65-9D91-7224C49458BB}">
                  <c15:layout>
                    <c:manualLayout>
                      <c:w val="0.0341910060268892"/>
                      <c:h val="0.0479063165365507"/>
                    </c:manualLayout>
                  </c15:layout>
                </c:ext>
              </c:extLst>
            </c:dLbl>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inEnd"/>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[部委微信草稿.xlsx]部委微信!$A$208:$A$217</c:f>
              <c:strCache>
                <c:ptCount val="10"/>
                <c:pt idx="0">
                  <c:v>总书记</c:v>
                </c:pt>
                <c:pt idx="1">
                  <c:v>习主席</c:v>
                </c:pt>
                <c:pt idx="2">
                  <c:v>习总书记</c:v>
                </c:pt>
                <c:pt idx="3">
                  <c:v>全国“两会”</c:v>
                </c:pt>
                <c:pt idx="4">
                  <c:v>市场监督总局</c:v>
                </c:pt>
                <c:pt idx="5">
                  <c:v>改革开发</c:v>
                </c:pt>
                <c:pt idx="6">
                  <c:v>贯通学习</c:v>
                </c:pt>
                <c:pt idx="7">
                  <c:v>广西自治区</c:v>
                </c:pt>
                <c:pt idx="8">
                  <c:v>树牢和践行正确政绩观</c:v>
                </c:pt>
                <c:pt idx="9">
                  <c:v>总书记重要讲话精神</c:v>
                </c:pt>
              </c:strCache>
            </c:strRef>
          </c:cat>
          <c:val>
            <c:numRef>
              <c:f>[部委微信草稿.xlsx]部委微信!$B$208:$B$217</c:f>
              <c:numCache>
                <c:formatCode>General</c:formatCode>
                <c:ptCount val="10"/>
                <c:pt idx="0">
                  <c:v>11</c:v>
                </c:pt>
                <c:pt idx="1">
                  <c:v>4</c:v>
                </c:pt>
                <c:pt idx="2">
                  <c:v>3</c:v>
                </c:pt>
                <c:pt idx="3">
                  <c:v>2</c:v>
                </c:pt>
                <c:pt idx="4">
                  <c:v>2</c:v>
                </c:pt>
                <c:pt idx="5">
                  <c:v>1</c:v>
                </c:pt>
                <c:pt idx="6">
                  <c:v>1</c:v>
                </c:pt>
                <c:pt idx="7">
                  <c:v>1</c:v>
                </c:pt>
                <c:pt idx="8">
                  <c:v>1</c:v>
                </c:pt>
                <c:pt idx="9">
                  <c:v>1</c:v>
                </c:pt>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60189458343454"/>
          <c:y val="0.19900882762893"/>
          <c:w val="0.325236822929317"/>
          <c:h val="0.705126219606628"/>
        </c:manualLayout>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6ca71a99-20a4-4d72-8ef3-3daf2ea9d043}"/>
      </c:ext>
    </c:extLst>
  </c:chart>
  <c:spPr>
    <a:solidFill>
      <a:schemeClr val="bg1"/>
    </a:solidFill>
    <a:ln w="9525" cap="flat" cmpd="sng" algn="ctr">
      <a:noFill/>
      <a:round/>
    </a:ln>
    <a:effectLst/>
  </c:spPr>
  <c:txPr>
    <a:bodyPr/>
    <a:lstStyle/>
    <a:p>
      <a:pPr>
        <a:defRPr lang="zh-CN"/>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tx1">
                    <a:lumMod val="65000"/>
                    <a:lumOff val="35000"/>
                  </a:schemeClr>
                </a:solidFill>
                <a:latin typeface="+mn-lt"/>
                <a:ea typeface="+mn-ea"/>
                <a:cs typeface="+mn-cs"/>
              </a:defRPr>
            </a:pPr>
            <a:r>
              <a:rPr sz="1200" b="1"/>
              <a:t>部委微信点赞数</a:t>
            </a:r>
            <a:r>
              <a:rPr lang="en-US" altLang="zh-CN" sz="1200" b="1"/>
              <a:t>10W</a:t>
            </a:r>
            <a:r>
              <a:rPr sz="1200" b="1"/>
              <a:t>+热门文章分布情况</a:t>
            </a:r>
            <a:endParaRPr altLang="en-US" sz="1200" b="1"/>
          </a:p>
        </c:rich>
      </c:tx>
      <c:layout/>
      <c:overlay val="0"/>
      <c:spPr>
        <a:noFill/>
        <a:ln>
          <a:noFill/>
        </a:ln>
        <a:effectLst/>
      </c:spPr>
    </c:title>
    <c:autoTitleDeleted val="0"/>
    <c:plotArea>
      <c:layout/>
      <c:barChart>
        <c:barDir val="col"/>
        <c:grouping val="clustered"/>
        <c:varyColors val="0"/>
        <c:ser>
          <c:idx val="0"/>
          <c:order val="0"/>
          <c:spPr>
            <a:solidFill>
              <a:srgbClr val="4472C4"/>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[部委微信草稿.xlsx]Sheet2!$D$71:$D$83</c:f>
              <c:strCache>
                <c:ptCount val="13"/>
                <c:pt idx="0">
                  <c:v>中华人民共和
国应急管理部</c:v>
                </c:pt>
                <c:pt idx="1">
                  <c:v>国家移民管理局</c:v>
                </c:pt>
                <c:pt idx="2">
                  <c:v>司法部</c:v>
                </c:pt>
                <c:pt idx="3">
                  <c:v>国资小新</c:v>
                </c:pt>
                <c:pt idx="4">
                  <c:v>微言教育</c:v>
                </c:pt>
                <c:pt idx="5">
                  <c:v>中国人民银行</c:v>
                </c:pt>
                <c:pt idx="6">
                  <c:v>国家税务总局</c:v>
                </c:pt>
                <c:pt idx="7">
                  <c:v>人力资源和社会保障部</c:v>
                </c:pt>
                <c:pt idx="8">
                  <c:v>生态环境部</c:v>
                </c:pt>
                <c:pt idx="9">
                  <c:v>中国气象局</c:v>
                </c:pt>
                <c:pt idx="10">
                  <c:v>国家广播电视总局</c:v>
                </c:pt>
                <c:pt idx="11">
                  <c:v>国家信访局</c:v>
                </c:pt>
                <c:pt idx="12">
                  <c:v>海关发布</c:v>
                </c:pt>
              </c:strCache>
            </c:strRef>
          </c:cat>
          <c:val>
            <c:numRef>
              <c:f>[部委微信草稿.xlsx]Sheet2!$E$71:$E$83</c:f>
              <c:numCache>
                <c:formatCode>General</c:formatCode>
                <c:ptCount val="13"/>
                <c:pt idx="0">
                  <c:v>14</c:v>
                </c:pt>
                <c:pt idx="1">
                  <c:v>6</c:v>
                </c:pt>
                <c:pt idx="2">
                  <c:v>5</c:v>
                </c:pt>
                <c:pt idx="3">
                  <c:v>4</c:v>
                </c:pt>
                <c:pt idx="4">
                  <c:v>4</c:v>
                </c:pt>
                <c:pt idx="5">
                  <c:v>3</c:v>
                </c:pt>
                <c:pt idx="6">
                  <c:v>2</c:v>
                </c:pt>
                <c:pt idx="7">
                  <c:v>2</c:v>
                </c:pt>
                <c:pt idx="8">
                  <c:v>2</c:v>
                </c:pt>
                <c:pt idx="9">
                  <c:v>2</c:v>
                </c:pt>
                <c:pt idx="10">
                  <c:v>1</c:v>
                </c:pt>
                <c:pt idx="11">
                  <c:v>1</c:v>
                </c:pt>
                <c:pt idx="12">
                  <c:v>1</c:v>
                </c:pt>
              </c:numCache>
            </c:numRef>
          </c:val>
        </c:ser>
        <c:dLbls>
          <c:showLegendKey val="0"/>
          <c:showVal val="1"/>
          <c:showCatName val="0"/>
          <c:showSerName val="0"/>
          <c:showPercent val="0"/>
          <c:showBubbleSize val="0"/>
        </c:dLbls>
        <c:gapWidth val="219"/>
        <c:overlap val="-27"/>
        <c:axId val="179193900"/>
        <c:axId val="545439277"/>
      </c:barChart>
      <c:catAx>
        <c:axId val="17919390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800" b="0" i="0" u="none" strike="noStrike" kern="1200" baseline="0">
                <a:solidFill>
                  <a:schemeClr val="tx1">
                    <a:lumMod val="65000"/>
                    <a:lumOff val="35000"/>
                  </a:schemeClr>
                </a:solidFill>
                <a:latin typeface="+mn-lt"/>
                <a:ea typeface="+mn-ea"/>
                <a:cs typeface="+mn-cs"/>
              </a:defRPr>
            </a:pPr>
          </a:p>
        </c:txPr>
        <c:crossAx val="545439277"/>
        <c:crosses val="autoZero"/>
        <c:auto val="1"/>
        <c:lblAlgn val="ctr"/>
        <c:lblOffset val="100"/>
        <c:noMultiLvlLbl val="0"/>
      </c:catAx>
      <c:valAx>
        <c:axId val="545439277"/>
        <c:scaling>
          <c:orientation val="minMax"/>
          <c:max val="15"/>
          <c:min val="0"/>
        </c:scaling>
        <c:delete val="0"/>
        <c:axPos val="l"/>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179193900"/>
        <c:crosses val="autoZero"/>
        <c:crossBetween val="between"/>
        <c:majorUnit val="5"/>
      </c:valAx>
      <c:spPr>
        <a:noFill/>
        <a:ln>
          <a:noFill/>
        </a:ln>
        <a:effectLst/>
      </c:spPr>
    </c:plotArea>
    <c:plotVisOnly val="1"/>
    <c:dispBlanksAs val="gap"/>
    <c:showDLblsOverMax val="0"/>
    <c:extLst>
      <c:ext uri="{0b15fc19-7d7d-44ad-8c2d-2c3a37ce22c3}">
        <chartProps xmlns="https://web.wps.cn/et/2018/main" chartId="{153bf7de-65a6-4406-8a6b-5ac82309d0a6}"/>
      </c:ext>
    </c:extLst>
  </c:chart>
  <c:spPr>
    <a:solidFill>
      <a:schemeClr val="bg1"/>
    </a:solidFill>
    <a:ln w="9525" cap="flat" cmpd="sng" algn="ctr">
      <a:noFill/>
      <a:round/>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2.xml"/><Relationship Id="rId6" Type="http://schemas.openxmlformats.org/officeDocument/2006/relationships/tags" Target="../tags/tag1.xml"/><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3.png"/><Relationship Id="rId2" Type="http://schemas.openxmlformats.org/officeDocument/2006/relationships/chart" Target="../charts/chart2.xml"/><Relationship Id="rId1" Type="http://schemas.openxmlformats.org/officeDocument/2006/relationships/chart" Target="../charts/chart1.xml"/></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5.xml"/><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3.png"/><Relationship Id="rId2" Type="http://schemas.openxmlformats.org/officeDocument/2006/relationships/chart" Target="../charts/chart4.xml"/><Relationship Id="rId1" Type="http://schemas.openxmlformats.org/officeDocument/2006/relationships/chart" Target="../charts/chart3.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6.xml"/><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chart" Target="../charts/chart5.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rot="21600000">
            <a:off x="0" y="1397507"/>
            <a:ext cx="2049779" cy="4064508"/>
          </a:xfrm>
          <a:prstGeom prst="rect">
            <a:avLst/>
          </a:prstGeom>
        </p:spPr>
      </p:pic>
      <p:pic>
        <p:nvPicPr>
          <p:cNvPr id="4" name="picture 3"/>
          <p:cNvPicPr>
            <a:picLocks noChangeAspect="1"/>
          </p:cNvPicPr>
          <p:nvPr/>
        </p:nvPicPr>
        <p:blipFill>
          <a:blip r:embed="rId2"/>
          <a:stretch>
            <a:fillRect/>
          </a:stretch>
        </p:blipFill>
        <p:spPr>
          <a:xfrm rot="21600000">
            <a:off x="10143744" y="1397507"/>
            <a:ext cx="2048255" cy="4064508"/>
          </a:xfrm>
          <a:prstGeom prst="rect">
            <a:avLst/>
          </a:prstGeom>
        </p:spPr>
      </p:pic>
      <p:pic>
        <p:nvPicPr>
          <p:cNvPr id="7" name="picture 6" descr="E:\资质\星鸟测评logo.png星鸟测评logo"/>
          <p:cNvPicPr>
            <a:picLocks noChangeAspect="1"/>
          </p:cNvPicPr>
          <p:nvPr/>
        </p:nvPicPr>
        <p:blipFill>
          <a:blip r:embed="rId3"/>
          <a:srcRect/>
          <a:stretch>
            <a:fillRect/>
          </a:stretch>
        </p:blipFill>
        <p:spPr>
          <a:xfrm rot="21600000">
            <a:off x="10527792" y="164083"/>
            <a:ext cx="1548383" cy="467360"/>
          </a:xfrm>
          <a:prstGeom prst="rect">
            <a:avLst/>
          </a:prstGeom>
        </p:spPr>
      </p:pic>
      <p:sp>
        <p:nvSpPr>
          <p:cNvPr id="8" name="textbox 7"/>
          <p:cNvSpPr/>
          <p:nvPr/>
        </p:nvSpPr>
        <p:spPr>
          <a:xfrm>
            <a:off x="83344" y="2017795"/>
            <a:ext cx="528955" cy="219075"/>
          </a:xfrm>
          <a:prstGeom prst="rect">
            <a:avLst/>
          </a:prstGeom>
        </p:spPr>
        <p:txBody>
          <a:bodyPr vert="horz" wrap="square" lIns="0" tIns="0" rIns="0" bIns="0"/>
          <a:lstStyle/>
          <a:p>
            <a:pPr algn="l" rtl="0" eaLnBrk="0">
              <a:lnSpc>
                <a:spcPct val="78000"/>
              </a:lnSpc>
            </a:pPr>
            <a:endParaRPr lang="en-US" altLang="en-US" sz="100" dirty="0"/>
          </a:p>
          <a:p>
            <a:pPr indent="12700" algn="l" rtl="0" eaLnBrk="0">
              <a:lnSpc>
                <a:spcPct val="85000"/>
              </a:lnSpc>
            </a:pPr>
            <a:r>
              <a:rPr sz="1500" spc="160" dirty="0">
                <a:solidFill>
                  <a:srgbClr val="FFFFFF">
                    <a:alpha val="100000"/>
                  </a:srgbClr>
                </a:solidFill>
                <a:latin typeface="Arial" panose="020B0604020202020204"/>
                <a:ea typeface="Arial" panose="020B0604020202020204"/>
                <a:cs typeface="Arial" panose="020B0604020202020204"/>
              </a:rPr>
              <a:t>202</a:t>
            </a:r>
            <a:r>
              <a:rPr sz="1500" spc="140" dirty="0">
                <a:solidFill>
                  <a:srgbClr val="FFFFFF">
                    <a:alpha val="100000"/>
                  </a:srgbClr>
                </a:solidFill>
                <a:latin typeface="Arial" panose="020B0604020202020204"/>
                <a:ea typeface="Arial" panose="020B0604020202020204"/>
                <a:cs typeface="Arial" panose="020B0604020202020204"/>
              </a:rPr>
              <a:t>0</a:t>
            </a:r>
            <a:endParaRPr lang="en-US" altLang="en-US" sz="1500" dirty="0"/>
          </a:p>
        </p:txBody>
      </p:sp>
      <p:grpSp>
        <p:nvGrpSpPr>
          <p:cNvPr id="11" name="组合 10"/>
          <p:cNvGrpSpPr/>
          <p:nvPr/>
        </p:nvGrpSpPr>
        <p:grpSpPr>
          <a:xfrm>
            <a:off x="5368290" y="1226185"/>
            <a:ext cx="1662430" cy="650240"/>
            <a:chOff x="8455" y="1887"/>
            <a:chExt cx="2618" cy="1024"/>
          </a:xfrm>
        </p:grpSpPr>
        <p:sp>
          <p:nvSpPr>
            <p:cNvPr id="9" name="object 5"/>
            <p:cNvSpPr/>
            <p:nvPr/>
          </p:nvSpPr>
          <p:spPr>
            <a:xfrm>
              <a:off x="8455" y="1887"/>
              <a:ext cx="2357" cy="1024"/>
            </a:xfrm>
            <a:prstGeom prst="rect">
              <a:avLst/>
            </a:prstGeom>
            <a:blipFill>
              <a:blip r:embed="rId4" cstate="print"/>
              <a:stretch>
                <a:fillRect/>
              </a:stretch>
            </a:blipFill>
          </p:spPr>
          <p:txBody>
            <a:bodyPr wrap="square" lIns="0" tIns="0" rIns="0" bIns="0" rtlCol="0"/>
            <a:p/>
          </p:txBody>
        </p:sp>
        <p:sp>
          <p:nvSpPr>
            <p:cNvPr id="10" name="object 6"/>
            <p:cNvSpPr txBox="1"/>
            <p:nvPr/>
          </p:nvSpPr>
          <p:spPr>
            <a:xfrm>
              <a:off x="9463" y="2041"/>
              <a:ext cx="1610" cy="698"/>
            </a:xfrm>
            <a:prstGeom prst="rect">
              <a:avLst/>
            </a:prstGeom>
          </p:spPr>
          <p:txBody>
            <a:bodyPr vert="horz" wrap="square" lIns="0" tIns="12700" rIns="0" bIns="0" rtlCol="0">
              <a:spAutoFit/>
            </a:bodyPr>
            <a:p>
              <a:pPr marL="12700">
                <a:lnSpc>
                  <a:spcPct val="100000"/>
                </a:lnSpc>
                <a:spcBef>
                  <a:spcPts val="100"/>
                </a:spcBef>
              </a:pPr>
              <a:r>
                <a:rPr sz="2800" spc="340" dirty="0">
                  <a:solidFill>
                    <a:srgbClr val="FFFFFF"/>
                  </a:solidFill>
                  <a:latin typeface="汉仪大隶书简" panose="02010600000101010101" charset="-122"/>
                  <a:ea typeface="汉仪大隶书简" panose="02010600000101010101" charset="-122"/>
                  <a:cs typeface="宋体" panose="02010600030101010101" pitchFamily="2" charset="-122"/>
                  <a:sym typeface="汉仪大隶书简" panose="02010600000101010101" charset="-122"/>
                </a:rPr>
                <a:t>微</a:t>
              </a:r>
              <a:r>
                <a:rPr sz="2800" dirty="0">
                  <a:solidFill>
                    <a:srgbClr val="FFFFFF"/>
                  </a:solidFill>
                  <a:latin typeface="汉仪大隶书简" panose="02010600000101010101" charset="-122"/>
                  <a:ea typeface="汉仪大隶书简" panose="02010600000101010101" charset="-122"/>
                  <a:cs typeface="宋体" panose="02010600030101010101" pitchFamily="2" charset="-122"/>
                  <a:sym typeface="汉仪大隶书简" panose="02010600000101010101" charset="-122"/>
                </a:rPr>
                <a:t>信</a:t>
              </a:r>
              <a:endParaRPr sz="2800">
                <a:latin typeface="汉仪大隶书简" panose="02010600000101010101" charset="-122"/>
                <a:ea typeface="汉仪大隶书简" panose="02010600000101010101" charset="-122"/>
                <a:cs typeface="宋体" panose="02010600030101010101" pitchFamily="2" charset="-122"/>
                <a:sym typeface="汉仪大隶书简" panose="02010600000101010101" charset="-122"/>
              </a:endParaRPr>
            </a:p>
          </p:txBody>
        </p:sp>
        <p:sp>
          <p:nvSpPr>
            <p:cNvPr id="12" name="object 7"/>
            <p:cNvSpPr/>
            <p:nvPr/>
          </p:nvSpPr>
          <p:spPr>
            <a:xfrm>
              <a:off x="8676" y="2182"/>
              <a:ext cx="528" cy="432"/>
            </a:xfrm>
            <a:prstGeom prst="rect">
              <a:avLst/>
            </a:prstGeom>
            <a:blipFill>
              <a:blip r:embed="rId5" cstate="print"/>
              <a:stretch>
                <a:fillRect/>
              </a:stretch>
            </a:blipFill>
          </p:spPr>
          <p:txBody>
            <a:bodyPr wrap="square" lIns="0" tIns="0" rIns="0" bIns="0" rtlCol="0"/>
            <a:p/>
          </p:txBody>
        </p:sp>
      </p:grpSp>
      <p:sp>
        <p:nvSpPr>
          <p:cNvPr id="13" name="Title 1" descr="7b0a20202020227461726765744d6f64756c65223a202270726f636573734f6e6c696e65466f6e7473220a7d0a"/>
          <p:cNvSpPr>
            <a:spLocks noGrp="1"/>
          </p:cNvSpPr>
          <p:nvPr>
            <p:custDataLst>
              <p:tags r:id="rId6"/>
            </p:custDataLst>
          </p:nvPr>
        </p:nvSpPr>
        <p:spPr>
          <a:xfrm>
            <a:off x="3178810" y="2237105"/>
            <a:ext cx="6350000" cy="1779905"/>
          </a:xfrm>
          <a:prstGeom prst="rect">
            <a:avLst/>
          </a:prstGeom>
        </p:spPr>
        <p:txBody>
          <a:bodyPr vert="horz" wrap="square" lIns="90170" tIns="0" rIns="90170" bIns="0" rtlCol="0" anchor="b" anchorCtr="0">
            <a:noAutofit/>
          </a:bodyPr>
          <a:lstStyle>
            <a:lvl1pPr algn="dist" defTabSz="914400" rtl="0" eaLnBrk="1" fontAlgn="auto" latinLnBrk="0" hangingPunct="1">
              <a:lnSpc>
                <a:spcPct val="100000"/>
              </a:lnSpc>
              <a:spcBef>
                <a:spcPct val="0"/>
              </a:spcBef>
              <a:buNone/>
              <a:defRPr lang="zh-CN" altLang="en-US" sz="7200" b="0" u="none" strike="noStrike" kern="1200" cap="none" spc="700" normalizeH="0" baseline="0">
                <a:solidFill>
                  <a:schemeClr val="tx1">
                    <a:lumMod val="85000"/>
                    <a:lumOff val="15000"/>
                  </a:schemeClr>
                </a:solidFill>
                <a:uFillTx/>
                <a:latin typeface="Arial" panose="020B0604020202020204" pitchFamily="34" charset="0"/>
                <a:ea typeface="汉仪旗黑-85S" panose="00020600040101010101" pitchFamily="18" charset="-122"/>
                <a:cs typeface="+mj-cs"/>
              </a:defRPr>
            </a:lvl1pPr>
          </a:lstStyle>
          <a:p>
            <a:pPr algn="ctr"/>
            <a:r>
              <a:rPr lang="zh-CN" altLang="en-US" sz="5900" b="1">
                <a:solidFill>
                  <a:schemeClr val="tx1">
                    <a:lumMod val="85000"/>
                    <a:lumOff val="15000"/>
                  </a:schemeClr>
                </a:solidFill>
                <a:latin typeface="汉仪大隶书简" panose="02010600000101010101" charset="-122"/>
                <a:ea typeface="汉仪大隶书简" panose="02010600000101010101" charset="-122"/>
                <a:cs typeface="汉仪大隶书简" panose="02010600000101010101" charset="-122"/>
                <a:sym typeface="汉仪中隶书简" panose="02010600000101010101" charset="-122"/>
              </a:rPr>
              <a:t>部委政务新媒体 影响力月榜</a:t>
            </a:r>
            <a:endParaRPr lang="zh-CN" altLang="en-US" sz="5900" b="1">
              <a:solidFill>
                <a:schemeClr val="tx1">
                  <a:lumMod val="85000"/>
                  <a:lumOff val="15000"/>
                </a:schemeClr>
              </a:solidFill>
              <a:latin typeface="汉仪大隶书简" panose="02010600000101010101" charset="-122"/>
              <a:ea typeface="汉仪大隶书简" panose="02010600000101010101" charset="-122"/>
              <a:cs typeface="汉仪大隶书简" panose="02010600000101010101" charset="-122"/>
              <a:sym typeface="汉仪中隶书简" panose="02010600000101010101" charset="-122"/>
            </a:endParaRPr>
          </a:p>
        </p:txBody>
      </p:sp>
      <p:sp>
        <p:nvSpPr>
          <p:cNvPr id="14" name="文本占位符 7"/>
          <p:cNvSpPr>
            <a:spLocks noGrp="1"/>
          </p:cNvSpPr>
          <p:nvPr>
            <p:custDataLst>
              <p:tags r:id="rId7"/>
            </p:custDataLst>
          </p:nvPr>
        </p:nvSpPr>
        <p:spPr>
          <a:xfrm>
            <a:off x="3432175" y="4472940"/>
            <a:ext cx="5842635" cy="873760"/>
          </a:xfrm>
          <a:prstGeom prst="rect">
            <a:avLst/>
          </a:prstGeom>
        </p:spPr>
        <p:txBody>
          <a:bodyPr vert="horz" wrap="square" lIns="90170" tIns="46990" rIns="90170" bIns="46990" rtlCol="0">
            <a:normAutofit/>
          </a:bodyPr>
          <a:lstStyle>
            <a:lvl1pPr marL="0" indent="0" algn="dist"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榜单日期：</a:t>
            </a:r>
            <a:r>
              <a:rPr lang="en-US" altLang="zh-CN"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2026</a:t>
            </a: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年</a:t>
            </a:r>
            <a:r>
              <a:rPr lang="en-US" altLang="zh-CN"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8</a:t>
            </a: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月</a:t>
            </a:r>
            <a:r>
              <a:rPr lang="en-US" altLang="zh-CN"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1</a:t>
            </a: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日</a:t>
            </a:r>
            <a:r>
              <a:rPr lang="en-US" altLang="zh-CN"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-2026</a:t>
            </a: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年</a:t>
            </a:r>
            <a:r>
              <a:rPr lang="en-US" altLang="zh-CN"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8</a:t>
            </a: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月</a:t>
            </a:r>
            <a:r>
              <a:rPr lang="en-US" altLang="zh-CN"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31</a:t>
            </a:r>
            <a:r>
              <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rPr>
              <a:t>日</a:t>
            </a:r>
            <a:endParaRPr lang="zh-CN" altLang="en-US" sz="2000" b="1">
              <a:solidFill>
                <a:schemeClr val="accent2"/>
              </a:solidFill>
              <a:latin typeface="汉仪大隶书简" panose="02010600000101010101" charset="-122"/>
              <a:ea typeface="汉仪大隶书简" panose="02010600000101010101" charset="-122"/>
              <a:cs typeface="汉仪大隶书简" panose="02010600000101010101" charset="-122"/>
              <a:sym typeface="汉仪大隶书简" panose="02010600000101010101"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1600000">
            <a:off x="0" y="0"/>
            <a:ext cx="12192000" cy="914400"/>
            <a:chOff x="0" y="0"/>
            <a:chExt cx="12192000" cy="914400"/>
          </a:xfrm>
        </p:grpSpPr>
        <p:sp>
          <p:nvSpPr>
            <p:cNvPr id="8" name="rect"/>
            <p:cNvSpPr/>
            <p:nvPr/>
          </p:nvSpPr>
          <p:spPr>
            <a:xfrm>
              <a:off x="0" y="0"/>
              <a:ext cx="12192000" cy="914400"/>
            </a:xfrm>
            <a:prstGeom prst="rect">
              <a:avLst/>
            </a:prstGeom>
            <a:solidFill>
              <a:srgbClr val="D9ECFE">
                <a:alpha val="100000"/>
              </a:srgbClr>
            </a:solidFill>
            <a:ln cap="flat">
              <a:noFill/>
              <a:prstDash val="solid"/>
              <a:miter lim="0"/>
            </a:ln>
          </p:spPr>
          <p:txBody>
            <a:bodyPr rtlCol="0"/>
            <a:lstStyle/>
            <a:p>
              <a:pPr algn="ctr"/>
              <a:endParaRPr lang="zh-CN" altLang="en-US"/>
            </a:p>
          </p:txBody>
        </p:sp>
        <p:sp>
          <p:nvSpPr>
            <p:cNvPr id="9" name="textbox 9"/>
            <p:cNvSpPr/>
            <p:nvPr/>
          </p:nvSpPr>
          <p:spPr>
            <a:xfrm>
              <a:off x="701665" y="241623"/>
              <a:ext cx="3273425" cy="471169"/>
            </a:xfrm>
            <a:prstGeom prst="rect">
              <a:avLst/>
            </a:prstGeom>
          </p:spPr>
          <p:txBody>
            <a:bodyPr vert="horz" wrap="square" lIns="0" tIns="0" rIns="0" bIns="0"/>
            <a:lstStyle/>
            <a:p>
              <a:pPr algn="l" rtl="0" eaLnBrk="0">
                <a:lnSpc>
                  <a:spcPct val="92000"/>
                </a:lnSpc>
              </a:pPr>
              <a:endParaRPr lang="en-US" altLang="en-US" sz="100" dirty="0"/>
            </a:p>
            <a:p>
              <a:pPr indent="12700" algn="l" rtl="0" eaLnBrk="0">
                <a:lnSpc>
                  <a:spcPct val="91000"/>
                </a:lnSpc>
              </a:pPr>
              <a:r>
                <a:rPr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3200" spc="-2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3200" spc="-2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综合影响</a:t>
              </a:r>
              <a:r>
                <a:rPr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力</a:t>
              </a:r>
              <a:r>
                <a:rPr sz="3200" spc="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概述</a:t>
              </a:r>
              <a:endParaRPr lang="en-US" altLang="en-US" sz="3200" dirty="0"/>
            </a:p>
          </p:txBody>
        </p:sp>
        <p:pic>
          <p:nvPicPr>
            <p:cNvPr id="10" name="picture 10" descr="E:\资质\星鸟测评logo.png星鸟测评logo"/>
            <p:cNvPicPr>
              <a:picLocks noChangeAspect="1"/>
            </p:cNvPicPr>
            <p:nvPr/>
          </p:nvPicPr>
          <p:blipFill>
            <a:blip r:embed="rId3"/>
            <a:srcRect/>
            <a:stretch>
              <a:fillRect/>
            </a:stretch>
          </p:blipFill>
          <p:spPr>
            <a:xfrm rot="21600000">
              <a:off x="10527792" y="223519"/>
              <a:ext cx="1548383" cy="467360"/>
            </a:xfrm>
            <a:prstGeom prst="rect">
              <a:avLst/>
            </a:prstGeom>
          </p:spPr>
        </p:pic>
      </p:grpSp>
      <p:pic>
        <p:nvPicPr>
          <p:cNvPr id="41" name="picture 41"/>
          <p:cNvPicPr>
            <a:picLocks noChangeAspect="1"/>
          </p:cNvPicPr>
          <p:nvPr/>
        </p:nvPicPr>
        <p:blipFill>
          <a:blip r:embed="rId4"/>
          <a:stretch>
            <a:fillRect/>
          </a:stretch>
        </p:blipFill>
        <p:spPr>
          <a:xfrm rot="21600000">
            <a:off x="0" y="6376415"/>
            <a:ext cx="720852" cy="481584"/>
          </a:xfrm>
          <a:prstGeom prst="rect">
            <a:avLst/>
          </a:prstGeom>
        </p:spPr>
      </p:pic>
      <p:pic>
        <p:nvPicPr>
          <p:cNvPr id="42" name="picture 42"/>
          <p:cNvPicPr>
            <a:picLocks noChangeAspect="1"/>
          </p:cNvPicPr>
          <p:nvPr/>
        </p:nvPicPr>
        <p:blipFill>
          <a:blip r:embed="rId5"/>
          <a:stretch>
            <a:fillRect/>
          </a:stretch>
        </p:blipFill>
        <p:spPr>
          <a:xfrm rot="21600000">
            <a:off x="11472671" y="6376415"/>
            <a:ext cx="719328" cy="481584"/>
          </a:xfrm>
          <a:prstGeom prst="rect">
            <a:avLst/>
          </a:prstGeom>
        </p:spPr>
      </p:pic>
      <p:sp>
        <p:nvSpPr>
          <p:cNvPr id="3" name="object 3"/>
          <p:cNvSpPr txBox="1"/>
          <p:nvPr/>
        </p:nvSpPr>
        <p:spPr>
          <a:xfrm>
            <a:off x="962025" y="1268095"/>
            <a:ext cx="5126355" cy="2597785"/>
          </a:xfrm>
          <a:prstGeom prst="rect">
            <a:avLst/>
          </a:prstGeom>
        </p:spPr>
        <p:txBody>
          <a:bodyPr vert="horz" wrap="square" lIns="0" tIns="12700" rIns="0" bIns="0" rtlCol="0">
            <a:spAutoFit/>
          </a:bodyPr>
          <a:p>
            <a:pPr marL="12700" marR="5080" algn="just">
              <a:lnSpc>
                <a:spcPct val="150000"/>
              </a:lnSpc>
              <a:spcBef>
                <a:spcPts val="100"/>
              </a:spcBef>
            </a:pPr>
            <a:r>
              <a:rPr sz="1600" spc="35" dirty="0">
                <a:latin typeface="微软雅黑" panose="020B0503020204020204" charset="-122"/>
                <a:ea typeface="微软雅黑" panose="020B0503020204020204" charset="-122"/>
                <a:cs typeface="微软雅黑" panose="020B0503020204020204" charset="-122"/>
              </a:rPr>
              <a:t>参</a:t>
            </a:r>
            <a:r>
              <a:rPr lang="zh-CN" sz="1600" spc="35" dirty="0">
                <a:latin typeface="微软雅黑" panose="020B0503020204020204" charset="-122"/>
                <a:ea typeface="微软雅黑" panose="020B0503020204020204" charset="-122"/>
                <a:cs typeface="微软雅黑" panose="020B0503020204020204" charset="-122"/>
              </a:rPr>
              <a:t>与</a:t>
            </a:r>
            <a:r>
              <a:rPr sz="1600" spc="35" dirty="0">
                <a:latin typeface="微软雅黑" panose="020B0503020204020204" charset="-122"/>
                <a:ea typeface="微软雅黑" panose="020B0503020204020204" charset="-122"/>
                <a:cs typeface="微软雅黑" panose="020B0503020204020204" charset="-122"/>
              </a:rPr>
              <a:t>排</a:t>
            </a:r>
            <a:r>
              <a:rPr lang="zh-CN" sz="1600" spc="35" dirty="0">
                <a:latin typeface="微软雅黑" panose="020B0503020204020204" charset="-122"/>
                <a:ea typeface="微软雅黑" panose="020B0503020204020204" charset="-122"/>
                <a:cs typeface="微软雅黑" panose="020B0503020204020204" charset="-122"/>
              </a:rPr>
              <a:t>名</a:t>
            </a:r>
            <a:r>
              <a:rPr sz="1600" spc="35" dirty="0">
                <a:latin typeface="微软雅黑" panose="020B0503020204020204" charset="-122"/>
                <a:ea typeface="微软雅黑" panose="020B0503020204020204" charset="-122"/>
                <a:cs typeface="微软雅黑" panose="020B0503020204020204" charset="-122"/>
              </a:rPr>
              <a:t>的部委微信公众号共</a:t>
            </a:r>
            <a:r>
              <a:rPr lang="en-US" sz="1600" spc="35" dirty="0">
                <a:latin typeface="微软雅黑" panose="020B0503020204020204" charset="-122"/>
                <a:ea typeface="微软雅黑" panose="020B0503020204020204" charset="-122"/>
                <a:cs typeface="微软雅黑" panose="020B0503020204020204" charset="-122"/>
              </a:rPr>
              <a:t>47</a:t>
            </a:r>
            <a:r>
              <a:rPr sz="1600" spc="35" dirty="0">
                <a:latin typeface="微软雅黑" panose="020B0503020204020204" charset="-122"/>
                <a:ea typeface="微软雅黑" panose="020B0503020204020204" charset="-122"/>
                <a:cs typeface="微软雅黑" panose="020B0503020204020204" charset="-122"/>
              </a:rPr>
              <a:t>个</a:t>
            </a:r>
            <a:r>
              <a:rPr lang="zh-CN" sz="1600" spc="35" dirty="0">
                <a:latin typeface="微软雅黑" panose="020B0503020204020204" charset="-122"/>
                <a:ea typeface="微软雅黑" panose="020B0503020204020204" charset="-122"/>
                <a:cs typeface="微软雅黑" panose="020B0503020204020204" charset="-122"/>
              </a:rPr>
              <a:t>，</a:t>
            </a:r>
            <a:r>
              <a:rPr sz="1600" spc="35" dirty="0">
                <a:latin typeface="微软雅黑" panose="020B0503020204020204" charset="-122"/>
                <a:ea typeface="微软雅黑" panose="020B0503020204020204" charset="-122"/>
                <a:cs typeface="微软雅黑" panose="020B0503020204020204" charset="-122"/>
              </a:rPr>
              <a:t>根据监测数据统计结果</a:t>
            </a:r>
            <a:r>
              <a:rPr lang="zh-CN" sz="1600" spc="35" dirty="0">
                <a:latin typeface="微软雅黑" panose="020B0503020204020204" charset="-122"/>
                <a:ea typeface="微软雅黑" panose="020B0503020204020204" charset="-122"/>
                <a:cs typeface="微软雅黑" panose="020B0503020204020204" charset="-122"/>
              </a:rPr>
              <a:t>显示</a:t>
            </a:r>
            <a:r>
              <a:rPr sz="1600" spc="35" dirty="0">
                <a:latin typeface="微软雅黑" panose="020B0503020204020204" charset="-122"/>
                <a:ea typeface="微软雅黑" panose="020B0503020204020204" charset="-122"/>
                <a:cs typeface="微软雅黑" panose="020B0503020204020204" charset="-122"/>
              </a:rPr>
              <a:t>，综合影响力指数得分在</a:t>
            </a:r>
            <a:r>
              <a:rPr lang="en-US" sz="1600" spc="35" dirty="0">
                <a:latin typeface="微软雅黑" panose="020B0503020204020204" charset="-122"/>
                <a:ea typeface="微软雅黑" panose="020B0503020204020204" charset="-122"/>
                <a:cs typeface="微软雅黑" panose="020B0503020204020204" charset="-122"/>
              </a:rPr>
              <a:t>7</a:t>
            </a:r>
            <a:r>
              <a:rPr lang="en-US" sz="1600" spc="35" dirty="0">
                <a:latin typeface="微软雅黑" panose="020B0503020204020204" charset="-122"/>
                <a:ea typeface="微软雅黑" panose="020B0503020204020204" charset="-122"/>
                <a:cs typeface="微软雅黑" panose="020B0503020204020204" charset="-122"/>
              </a:rPr>
              <a:t>00</a:t>
            </a:r>
            <a:r>
              <a:rPr sz="1600" spc="35" dirty="0">
                <a:latin typeface="微软雅黑" panose="020B0503020204020204" charset="-122"/>
                <a:ea typeface="微软雅黑" panose="020B0503020204020204" charset="-122"/>
                <a:cs typeface="微软雅黑" panose="020B0503020204020204" charset="-122"/>
              </a:rPr>
              <a:t>至</a:t>
            </a:r>
            <a:r>
              <a:rPr lang="en-US" sz="1600" spc="35" dirty="0">
                <a:latin typeface="微软雅黑" panose="020B0503020204020204" charset="-122"/>
                <a:ea typeface="微软雅黑" panose="020B0503020204020204" charset="-122"/>
                <a:cs typeface="微软雅黑" panose="020B0503020204020204" charset="-122"/>
              </a:rPr>
              <a:t>9</a:t>
            </a:r>
            <a:r>
              <a:rPr sz="1600" spc="35" dirty="0">
                <a:latin typeface="微软雅黑" panose="020B0503020204020204" charset="-122"/>
                <a:ea typeface="微软雅黑" panose="020B0503020204020204" charset="-122"/>
                <a:cs typeface="微软雅黑" panose="020B0503020204020204" charset="-122"/>
              </a:rPr>
              <a:t>00之间的公众号数量较多，共</a:t>
            </a:r>
            <a:r>
              <a:rPr lang="en-US" sz="1600" spc="35" dirty="0">
                <a:latin typeface="微软雅黑" panose="020B0503020204020204" charset="-122"/>
                <a:ea typeface="微软雅黑" panose="020B0503020204020204" charset="-122"/>
                <a:cs typeface="微软雅黑" panose="020B0503020204020204" charset="-122"/>
              </a:rPr>
              <a:t>19</a:t>
            </a:r>
            <a:r>
              <a:rPr sz="1600" spc="35" dirty="0">
                <a:latin typeface="微软雅黑" panose="020B0503020204020204" charset="-122"/>
                <a:ea typeface="微软雅黑" panose="020B0503020204020204" charset="-122"/>
                <a:cs typeface="微软雅黑" panose="020B0503020204020204" charset="-122"/>
              </a:rPr>
              <a:t>个</a:t>
            </a:r>
            <a:r>
              <a:rPr lang="zh-CN" sz="1600" spc="35" dirty="0">
                <a:latin typeface="微软雅黑" panose="020B0503020204020204" charset="-122"/>
                <a:ea typeface="微软雅黑" panose="020B0503020204020204" charset="-122"/>
                <a:cs typeface="微软雅黑" panose="020B0503020204020204" charset="-122"/>
              </a:rPr>
              <a:t>；</a:t>
            </a:r>
            <a:r>
              <a:rPr sz="1600" spc="35" dirty="0">
                <a:latin typeface="微软雅黑" panose="020B0503020204020204" charset="-122"/>
                <a:ea typeface="微软雅黑" panose="020B0503020204020204" charset="-122"/>
                <a:cs typeface="微软雅黑" panose="020B0503020204020204" charset="-122"/>
              </a:rPr>
              <a:t>有</a:t>
            </a:r>
            <a:r>
              <a:rPr lang="en-US" sz="1600" spc="35" dirty="0">
                <a:latin typeface="微软雅黑" panose="020B0503020204020204" charset="-122"/>
                <a:ea typeface="微软雅黑" panose="020B0503020204020204" charset="-122"/>
                <a:cs typeface="微软雅黑" panose="020B0503020204020204" charset="-122"/>
              </a:rPr>
              <a:t>9</a:t>
            </a:r>
            <a:r>
              <a:rPr sz="1600" spc="35" dirty="0">
                <a:latin typeface="微软雅黑" panose="020B0503020204020204" charset="-122"/>
                <a:ea typeface="微软雅黑" panose="020B0503020204020204" charset="-122"/>
                <a:cs typeface="微软雅黑" panose="020B0503020204020204" charset="-122"/>
              </a:rPr>
              <a:t>个部委微信综合影响力指数在900以上。</a:t>
            </a:r>
            <a:r>
              <a:rPr sz="1600" spc="30" dirty="0">
                <a:latin typeface="微软雅黑" panose="020B0503020204020204" charset="-122"/>
                <a:ea typeface="微软雅黑" panose="020B0503020204020204" charset="-122"/>
                <a:cs typeface="微软雅黑" panose="020B0503020204020204" charset="-122"/>
              </a:rPr>
              <a:t>其中</a:t>
            </a:r>
            <a:r>
              <a:rPr lang="zh-CN" sz="1600" spc="30" dirty="0">
                <a:latin typeface="微软雅黑" panose="020B0503020204020204" charset="-122"/>
                <a:ea typeface="微软雅黑" panose="020B0503020204020204" charset="-122"/>
                <a:cs typeface="微软雅黑" panose="020B0503020204020204" charset="-122"/>
              </a:rPr>
              <a:t>，</a:t>
            </a:r>
            <a:r>
              <a:rPr lang="en-US" altLang="zh-CN" sz="1600" b="1" spc="30"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b="1" spc="30" dirty="0">
                <a:solidFill>
                  <a:srgbClr val="F7860C"/>
                </a:solidFill>
                <a:latin typeface="微软雅黑" panose="020B0503020204020204" charset="-122"/>
                <a:ea typeface="微软雅黑" panose="020B0503020204020204" charset="-122"/>
                <a:cs typeface="微软雅黑" panose="020B0503020204020204" charset="-122"/>
              </a:rPr>
              <a:t>中华人民共和国应急管理部</a:t>
            </a:r>
            <a:r>
              <a:rPr lang="en-US" altLang="zh-CN" sz="1600" b="1" spc="30"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b="1" spc="30" dirty="0">
                <a:solidFill>
                  <a:srgbClr val="F7860C"/>
                </a:solidFill>
                <a:latin typeface="微软雅黑" panose="020B0503020204020204" charset="-122"/>
                <a:ea typeface="微软雅黑" panose="020B0503020204020204" charset="-122"/>
                <a:cs typeface="微软雅黑" panose="020B0503020204020204" charset="-122"/>
              </a:rPr>
              <a:t>排名第一</a:t>
            </a:r>
            <a:r>
              <a:rPr lang="zh-CN" altLang="en-US" sz="1600" spc="30" dirty="0">
                <a:latin typeface="微软雅黑" panose="020B0503020204020204" charset="-122"/>
                <a:ea typeface="微软雅黑" panose="020B0503020204020204" charset="-122"/>
                <a:cs typeface="微软雅黑" panose="020B0503020204020204" charset="-122"/>
              </a:rPr>
              <a:t>，</a:t>
            </a:r>
            <a:r>
              <a:rPr sz="1600" spc="5" dirty="0">
                <a:latin typeface="微软雅黑" panose="020B0503020204020204" charset="-122"/>
                <a:ea typeface="微软雅黑" panose="020B0503020204020204" charset="-122"/>
                <a:cs typeface="微软雅黑" panose="020B0503020204020204" charset="-122"/>
              </a:rPr>
              <a:t>综合影响力指数为</a:t>
            </a:r>
            <a:r>
              <a:rPr lang="en-US" altLang="zh-CN" sz="1600" spc="5" dirty="0">
                <a:latin typeface="微软雅黑" panose="020B0503020204020204" charset="-122"/>
                <a:ea typeface="微软雅黑" panose="020B0503020204020204" charset="-122"/>
                <a:cs typeface="微软雅黑" panose="020B0503020204020204" charset="-122"/>
              </a:rPr>
              <a:t>1044.90</a:t>
            </a:r>
            <a:r>
              <a:rPr lang="zh-CN" altLang="en-US" sz="1600" dirty="0">
                <a:latin typeface="微软雅黑" panose="020B0503020204020204" charset="-122"/>
                <a:ea typeface="微软雅黑" panose="020B0503020204020204" charset="-122"/>
                <a:cs typeface="微软雅黑" panose="020B0503020204020204" charset="-122"/>
              </a:rPr>
              <a:t>；</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sym typeface="+mn-ea"/>
              </a:rPr>
              <a:t>国资小新</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和</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国家移民管理局</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分列第二、第三</a:t>
            </a:r>
            <a:r>
              <a:rPr lang="zh-CN" altLang="en-US" sz="1600" b="1" dirty="0">
                <a:latin typeface="微软雅黑" panose="020B0503020204020204" charset="-122"/>
                <a:ea typeface="微软雅黑" panose="020B0503020204020204" charset="-122"/>
                <a:cs typeface="微软雅黑" panose="020B0503020204020204" charset="-122"/>
              </a:rPr>
              <a:t>，</a:t>
            </a:r>
            <a:r>
              <a:rPr sz="1600" spc="50" dirty="0">
                <a:latin typeface="微软雅黑" panose="020B0503020204020204" charset="-122"/>
                <a:ea typeface="微软雅黑" panose="020B0503020204020204" charset="-122"/>
                <a:cs typeface="微软雅黑" panose="020B0503020204020204" charset="-122"/>
              </a:rPr>
              <a:t>综合影响力指数分别</a:t>
            </a:r>
            <a:r>
              <a:rPr sz="1600" spc="5" dirty="0">
                <a:latin typeface="微软雅黑" panose="020B0503020204020204" charset="-122"/>
                <a:ea typeface="微软雅黑" panose="020B0503020204020204" charset="-122"/>
                <a:cs typeface="微软雅黑" panose="020B0503020204020204" charset="-122"/>
              </a:rPr>
              <a:t>为</a:t>
            </a:r>
            <a:r>
              <a:rPr lang="en-US" altLang="zh-CN" sz="1600" spc="5" dirty="0">
                <a:latin typeface="微软雅黑" panose="020B0503020204020204" charset="-122"/>
                <a:ea typeface="微软雅黑" panose="020B0503020204020204" charset="-122"/>
                <a:cs typeface="微软雅黑" panose="020B0503020204020204" charset="-122"/>
              </a:rPr>
              <a:t>1016.48</a:t>
            </a:r>
            <a:r>
              <a:rPr lang="zh-CN" altLang="en-US" sz="1600" spc="5" dirty="0">
                <a:latin typeface="微软雅黑" panose="020B0503020204020204" charset="-122"/>
                <a:ea typeface="微软雅黑" panose="020B0503020204020204" charset="-122"/>
                <a:cs typeface="微软雅黑" panose="020B0503020204020204" charset="-122"/>
              </a:rPr>
              <a:t>和</a:t>
            </a:r>
            <a:r>
              <a:rPr lang="en-US" altLang="zh-CN" sz="1600" spc="5" dirty="0">
                <a:latin typeface="微软雅黑" panose="020B0503020204020204" charset="-122"/>
                <a:ea typeface="微软雅黑" panose="020B0503020204020204" charset="-122"/>
                <a:cs typeface="微软雅黑" panose="020B0503020204020204" charset="-122"/>
              </a:rPr>
              <a:t>984.89</a:t>
            </a:r>
            <a:r>
              <a:rPr lang="zh-CN" altLang="en-US" sz="1600" spc="5" dirty="0">
                <a:latin typeface="微软雅黑" panose="020B0503020204020204" charset="-122"/>
                <a:ea typeface="微软雅黑" panose="020B0503020204020204" charset="-122"/>
                <a:cs typeface="微软雅黑" panose="020B0503020204020204" charset="-122"/>
              </a:rPr>
              <a:t>。</a:t>
            </a:r>
            <a:endParaRPr lang="zh-CN" altLang="en-US" sz="1600" spc="5" dirty="0">
              <a:latin typeface="微软雅黑" panose="020B0503020204020204" charset="-122"/>
              <a:ea typeface="微软雅黑" panose="020B0503020204020204" charset="-122"/>
              <a:cs typeface="微软雅黑" panose="020B0503020204020204" charset="-122"/>
            </a:endParaRPr>
          </a:p>
        </p:txBody>
      </p:sp>
      <p:sp>
        <p:nvSpPr>
          <p:cNvPr id="5" name="object 27"/>
          <p:cNvSpPr/>
          <p:nvPr/>
        </p:nvSpPr>
        <p:spPr>
          <a:xfrm>
            <a:off x="465518" y="1289170"/>
            <a:ext cx="331379" cy="286238"/>
          </a:xfrm>
          <a:prstGeom prst="rect">
            <a:avLst/>
          </a:prstGeom>
          <a:blipFill>
            <a:blip r:embed="rId6" cstate="print"/>
            <a:stretch>
              <a:fillRect/>
            </a:stretch>
          </a:blipFill>
        </p:spPr>
        <p:txBody>
          <a:bodyPr wrap="square" lIns="0" tIns="0" rIns="0" bIns="0" rtlCol="0"/>
          <a:p/>
        </p:txBody>
      </p:sp>
      <p:sp>
        <p:nvSpPr>
          <p:cNvPr id="7" name="object 28"/>
          <p:cNvSpPr txBox="1"/>
          <p:nvPr/>
        </p:nvSpPr>
        <p:spPr>
          <a:xfrm>
            <a:off x="6310629" y="4433570"/>
            <a:ext cx="5083175" cy="1859280"/>
          </a:xfrm>
          <a:prstGeom prst="rect">
            <a:avLst/>
          </a:prstGeom>
        </p:spPr>
        <p:txBody>
          <a:bodyPr vert="horz" wrap="square" lIns="0" tIns="12700" rIns="0" bIns="0" rtlCol="0">
            <a:spAutoFit/>
          </a:bodyPr>
          <a:p>
            <a:pPr marL="12700" marR="5080" lvl="0" algn="just">
              <a:lnSpc>
                <a:spcPct val="150000"/>
              </a:lnSpc>
              <a:spcBef>
                <a:spcPts val="100"/>
              </a:spcBef>
              <a:buClrTx/>
              <a:buSzTx/>
              <a:buFontTx/>
            </a:pPr>
            <a:r>
              <a:rPr sz="1600" spc="35" dirty="0">
                <a:latin typeface="微软雅黑" panose="020B0503020204020204" charset="-122"/>
                <a:ea typeface="微软雅黑" panose="020B0503020204020204" charset="-122"/>
                <a:cs typeface="微软雅黑" panose="020B0503020204020204" charset="-122"/>
                <a:sym typeface="+mn-ea"/>
              </a:rPr>
              <a:t>202</a:t>
            </a:r>
            <a:r>
              <a:rPr lang="en-US" sz="1600" spc="35" dirty="0">
                <a:latin typeface="微软雅黑" panose="020B0503020204020204" charset="-122"/>
                <a:ea typeface="微软雅黑" panose="020B0503020204020204" charset="-122"/>
                <a:cs typeface="微软雅黑" panose="020B0503020204020204" charset="-122"/>
                <a:sym typeface="+mn-ea"/>
              </a:rPr>
              <a:t>6</a:t>
            </a:r>
            <a:r>
              <a:rPr sz="1600" spc="35" dirty="0">
                <a:latin typeface="微软雅黑" panose="020B0503020204020204" charset="-122"/>
                <a:ea typeface="微软雅黑" panose="020B0503020204020204" charset="-122"/>
                <a:cs typeface="微软雅黑" panose="020B0503020204020204" charset="-122"/>
                <a:sym typeface="+mn-ea"/>
              </a:rPr>
              <a:t>年</a:t>
            </a:r>
            <a:r>
              <a:rPr lang="en-US" sz="1600" spc="35" dirty="0">
                <a:latin typeface="微软雅黑" panose="020B0503020204020204" charset="-122"/>
                <a:ea typeface="微软雅黑" panose="020B0503020204020204" charset="-122"/>
                <a:cs typeface="微软雅黑" panose="020B0503020204020204" charset="-122"/>
                <a:sym typeface="+mn-ea"/>
              </a:rPr>
              <a:t>8</a:t>
            </a:r>
            <a:r>
              <a:rPr lang="zh-CN" altLang="en-US" sz="1600" spc="35" dirty="0">
                <a:latin typeface="微软雅黑" panose="020B0503020204020204" charset="-122"/>
                <a:ea typeface="微软雅黑" panose="020B0503020204020204" charset="-122"/>
                <a:cs typeface="微软雅黑" panose="020B0503020204020204" charset="-122"/>
                <a:sym typeface="+mn-ea"/>
              </a:rPr>
              <a:t>月</a:t>
            </a:r>
            <a:r>
              <a:rPr sz="1600" spc="35" dirty="0">
                <a:latin typeface="微软雅黑" panose="020B0503020204020204" charset="-122"/>
                <a:ea typeface="微软雅黑" panose="020B0503020204020204" charset="-122"/>
                <a:cs typeface="微软雅黑" panose="020B0503020204020204" charset="-122"/>
                <a:sym typeface="+mn-ea"/>
              </a:rPr>
              <a:t>，部委微信发稿总量达</a:t>
            </a:r>
            <a:r>
              <a:rPr lang="en-US" sz="1600" spc="35" dirty="0">
                <a:latin typeface="微软雅黑" panose="020B0503020204020204" charset="-122"/>
                <a:ea typeface="微软雅黑" panose="020B0503020204020204" charset="-122"/>
                <a:cs typeface="微软雅黑" panose="020B0503020204020204" charset="-122"/>
                <a:sym typeface="+mn-ea"/>
              </a:rPr>
              <a:t>3789</a:t>
            </a:r>
            <a:r>
              <a:rPr sz="1600" spc="35" dirty="0">
                <a:latin typeface="微软雅黑" panose="020B0503020204020204" charset="-122"/>
                <a:ea typeface="微软雅黑" panose="020B0503020204020204" charset="-122"/>
                <a:cs typeface="微软雅黑" panose="020B0503020204020204" charset="-122"/>
                <a:sym typeface="+mn-ea"/>
              </a:rPr>
              <a:t>篇，平均发布文章</a:t>
            </a:r>
            <a:r>
              <a:rPr lang="en-US" sz="1600" spc="35" dirty="0">
                <a:latin typeface="微软雅黑" panose="020B0503020204020204" charset="-122"/>
                <a:ea typeface="微软雅黑" panose="020B0503020204020204" charset="-122"/>
                <a:cs typeface="微软雅黑" panose="020B0503020204020204" charset="-122"/>
                <a:sym typeface="+mn-ea"/>
              </a:rPr>
              <a:t>81</a:t>
            </a:r>
            <a:r>
              <a:rPr sz="1600" spc="35" dirty="0">
                <a:latin typeface="微软雅黑" panose="020B0503020204020204" charset="-122"/>
                <a:ea typeface="微软雅黑" panose="020B0503020204020204" charset="-122"/>
                <a:cs typeface="微软雅黑" panose="020B0503020204020204" charset="-122"/>
                <a:sym typeface="+mn-ea"/>
              </a:rPr>
              <a:t>篇。其中，</a:t>
            </a:r>
            <a:r>
              <a:rPr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a:t>
            </a:r>
            <a:r>
              <a:rPr lang="zh-CN"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中国气象局</a:t>
            </a:r>
            <a:r>
              <a:rPr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”月发稿量最高</a:t>
            </a:r>
            <a:r>
              <a:rPr sz="1600" spc="35" dirty="0">
                <a:latin typeface="微软雅黑" panose="020B0503020204020204" charset="-122"/>
                <a:ea typeface="微软雅黑" panose="020B0503020204020204" charset="-122"/>
                <a:cs typeface="微软雅黑" panose="020B0503020204020204" charset="-122"/>
                <a:sym typeface="+mn-ea"/>
              </a:rPr>
              <a:t>，共</a:t>
            </a:r>
            <a:r>
              <a:rPr lang="en-US" altLang="zh-CN" sz="1600" spc="35" dirty="0">
                <a:latin typeface="微软雅黑" panose="020B0503020204020204" charset="-122"/>
                <a:ea typeface="微软雅黑" panose="020B0503020204020204" charset="-122"/>
                <a:cs typeface="微软雅黑" panose="020B0503020204020204" charset="-122"/>
                <a:sym typeface="+mn-ea"/>
              </a:rPr>
              <a:t>410</a:t>
            </a:r>
            <a:r>
              <a:rPr sz="1600" spc="35" dirty="0">
                <a:latin typeface="微软雅黑" panose="020B0503020204020204" charset="-122"/>
                <a:ea typeface="微软雅黑" panose="020B0503020204020204" charset="-122"/>
                <a:cs typeface="微软雅黑" panose="020B0503020204020204" charset="-122"/>
                <a:sym typeface="+mn-ea"/>
              </a:rPr>
              <a:t>篇；</a:t>
            </a:r>
            <a:r>
              <a:rPr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a:t>
            </a:r>
            <a:r>
              <a:rPr lang="zh-CN" altLang="en-US"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中华人民共和国应急管理部</a:t>
            </a:r>
            <a:r>
              <a:rPr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”和“</a:t>
            </a:r>
            <a:r>
              <a:rPr lang="zh-CN" altLang="en-US"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自然资源部</a:t>
            </a:r>
            <a:r>
              <a:rPr sz="1600" b="1" spc="35" dirty="0">
                <a:solidFill>
                  <a:srgbClr val="F7860C"/>
                </a:solidFill>
                <a:latin typeface="微软雅黑" panose="020B0503020204020204" charset="-122"/>
                <a:ea typeface="微软雅黑" panose="020B0503020204020204" charset="-122"/>
                <a:cs typeface="微软雅黑" panose="020B0503020204020204" charset="-122"/>
                <a:sym typeface="+mn-ea"/>
              </a:rPr>
              <a:t>”分列第二、第三</a:t>
            </a:r>
            <a:r>
              <a:rPr sz="1600" spc="35" dirty="0">
                <a:latin typeface="微软雅黑" panose="020B0503020204020204" charset="-122"/>
                <a:ea typeface="微软雅黑" panose="020B0503020204020204" charset="-122"/>
                <a:cs typeface="微软雅黑" panose="020B0503020204020204" charset="-122"/>
                <a:sym typeface="+mn-ea"/>
              </a:rPr>
              <a:t>，各发布文章</a:t>
            </a:r>
            <a:r>
              <a:rPr lang="en-US" altLang="zh-CN" sz="1600" spc="35" dirty="0">
                <a:latin typeface="微软雅黑" panose="020B0503020204020204" charset="-122"/>
                <a:ea typeface="微软雅黑" panose="020B0503020204020204" charset="-122"/>
                <a:cs typeface="微软雅黑" panose="020B0503020204020204" charset="-122"/>
                <a:sym typeface="+mn-ea"/>
              </a:rPr>
              <a:t>258</a:t>
            </a:r>
            <a:r>
              <a:rPr sz="1600" spc="35" dirty="0">
                <a:latin typeface="微软雅黑" panose="020B0503020204020204" charset="-122"/>
                <a:ea typeface="微软雅黑" panose="020B0503020204020204" charset="-122"/>
                <a:cs typeface="微软雅黑" panose="020B0503020204020204" charset="-122"/>
                <a:sym typeface="+mn-ea"/>
              </a:rPr>
              <a:t>篇、</a:t>
            </a:r>
            <a:r>
              <a:rPr lang="en-US" altLang="zh-CN" sz="1600" spc="35" dirty="0">
                <a:latin typeface="微软雅黑" panose="020B0503020204020204" charset="-122"/>
                <a:ea typeface="微软雅黑" panose="020B0503020204020204" charset="-122"/>
                <a:cs typeface="微软雅黑" panose="020B0503020204020204" charset="-122"/>
                <a:sym typeface="+mn-ea"/>
              </a:rPr>
              <a:t>184</a:t>
            </a:r>
            <a:r>
              <a:rPr sz="1600" spc="35" dirty="0">
                <a:latin typeface="微软雅黑" panose="020B0503020204020204" charset="-122"/>
                <a:ea typeface="微软雅黑" panose="020B0503020204020204" charset="-122"/>
                <a:cs typeface="微软雅黑" panose="020B0503020204020204" charset="-122"/>
                <a:sym typeface="+mn-ea"/>
              </a:rPr>
              <a:t>篇；</a:t>
            </a:r>
            <a:r>
              <a:rPr lang="en-US" sz="1600" b="1" spc="35" dirty="0">
                <a:solidFill>
                  <a:schemeClr val="accent1">
                    <a:lumMod val="50000"/>
                  </a:schemeClr>
                </a:solidFill>
                <a:latin typeface="微软雅黑" panose="020B0503020204020204" charset="-122"/>
                <a:ea typeface="微软雅黑" panose="020B0503020204020204" charset="-122"/>
                <a:cs typeface="微软雅黑" panose="020B0503020204020204" charset="-122"/>
                <a:sym typeface="+mn-ea"/>
              </a:rPr>
              <a:t>2</a:t>
            </a:r>
            <a:r>
              <a:rPr sz="1600" b="1" spc="35" dirty="0">
                <a:solidFill>
                  <a:schemeClr val="accent1">
                    <a:lumMod val="50000"/>
                  </a:schemeClr>
                </a:solidFill>
                <a:latin typeface="微软雅黑" panose="020B0503020204020204" charset="-122"/>
                <a:ea typeface="微软雅黑" panose="020B0503020204020204" charset="-122"/>
                <a:cs typeface="微软雅黑" panose="020B0503020204020204" charset="-122"/>
                <a:sym typeface="+mn-ea"/>
              </a:rPr>
              <a:t>个部委微信月发稿量在</a:t>
            </a:r>
            <a:r>
              <a:rPr sz="1600" b="1" spc="35" dirty="0">
                <a:solidFill>
                  <a:schemeClr val="accent1">
                    <a:lumMod val="50000"/>
                  </a:schemeClr>
                </a:solidFill>
                <a:latin typeface="微软雅黑" panose="020B0503020204020204" charset="-122"/>
                <a:ea typeface="微软雅黑" panose="020B0503020204020204" charset="-122"/>
                <a:cs typeface="微软雅黑" panose="020B0503020204020204" charset="-122"/>
                <a:sym typeface="+mn-ea"/>
              </a:rPr>
              <a:t>5篇以下</a:t>
            </a:r>
            <a:r>
              <a:rPr sz="1600" spc="35" dirty="0">
                <a:latin typeface="微软雅黑" panose="020B0503020204020204" charset="-122"/>
                <a:ea typeface="微软雅黑" panose="020B0503020204020204" charset="-122"/>
                <a:cs typeface="微软雅黑" panose="020B0503020204020204" charset="-122"/>
                <a:sym typeface="+mn-ea"/>
              </a:rPr>
              <a:t>。</a:t>
            </a:r>
            <a:endParaRPr sz="1600" spc="35" dirty="0">
              <a:latin typeface="微软雅黑" panose="020B0503020204020204" charset="-122"/>
              <a:ea typeface="微软雅黑" panose="020B0503020204020204" charset="-122"/>
              <a:cs typeface="微软雅黑" panose="020B0503020204020204" charset="-122"/>
              <a:sym typeface="+mn-ea"/>
            </a:endParaRPr>
          </a:p>
        </p:txBody>
      </p:sp>
      <p:sp>
        <p:nvSpPr>
          <p:cNvPr id="63" name="object 57"/>
          <p:cNvSpPr/>
          <p:nvPr/>
        </p:nvSpPr>
        <p:spPr>
          <a:xfrm>
            <a:off x="5776010" y="4568950"/>
            <a:ext cx="312337" cy="286234"/>
          </a:xfrm>
          <a:prstGeom prst="rect">
            <a:avLst/>
          </a:prstGeom>
          <a:blipFill>
            <a:blip r:embed="rId7" cstate="print"/>
            <a:stretch>
              <a:fillRect/>
            </a:stretch>
          </a:blipFill>
        </p:spPr>
        <p:txBody>
          <a:bodyPr wrap="square" lIns="0" tIns="0" rIns="0" bIns="0" rtlCol="0"/>
          <a:p/>
        </p:txBody>
      </p:sp>
      <p:graphicFrame>
        <p:nvGraphicFramePr>
          <p:cNvPr id="6" name="图表 5"/>
          <p:cNvGraphicFramePr/>
          <p:nvPr/>
        </p:nvGraphicFramePr>
        <p:xfrm>
          <a:off x="6665595" y="1230313"/>
          <a:ext cx="4728210" cy="288734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3" name="图表 12"/>
          <p:cNvGraphicFramePr/>
          <p:nvPr/>
        </p:nvGraphicFramePr>
        <p:xfrm>
          <a:off x="962025" y="4117658"/>
          <a:ext cx="4239260" cy="237299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8"/>
          <p:cNvSpPr/>
          <p:nvPr/>
        </p:nvSpPr>
        <p:spPr>
          <a:xfrm>
            <a:off x="0" y="0"/>
            <a:ext cx="12192000" cy="914400"/>
          </a:xfrm>
          <a:prstGeom prst="rect">
            <a:avLst/>
          </a:prstGeom>
          <a:solidFill>
            <a:srgbClr val="D9ECFE"/>
          </a:solidFill>
        </p:spPr>
        <p:txBody>
          <a:bodyPr vert="horz" wrap="square" lIns="0" tIns="0" rIns="0" bIns="0"/>
          <a:lstStyle/>
          <a:p>
            <a:pPr algn="l" rtl="0" eaLnBrk="0">
              <a:lnSpc>
                <a:spcPct val="111000"/>
              </a:lnSpc>
            </a:pPr>
            <a:endParaRPr lang="en-US" altLang="en-US" sz="1000" dirty="0"/>
          </a:p>
          <a:p>
            <a:pPr algn="l" rtl="0" eaLnBrk="0">
              <a:lnSpc>
                <a:spcPct val="6000"/>
              </a:lnSpc>
            </a:pPr>
            <a:endParaRPr lang="en-US" altLang="en-US" sz="100" dirty="0"/>
          </a:p>
          <a:p>
            <a:pPr indent="702945" algn="l" rtl="0" eaLnBrk="0">
              <a:lnSpc>
                <a:spcPts val="4225"/>
              </a:lnSpc>
            </a:pPr>
            <a:r>
              <a:rPr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sz="3200" spc="-2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部委政务</a:t>
            </a:r>
            <a:r>
              <a:rPr lang="zh-CN"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微信</a:t>
            </a:r>
            <a:r>
              <a:rPr sz="3200" spc="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综合影响力top15</a:t>
            </a:r>
            <a:r>
              <a:rPr sz="320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endParaRPr lang="en-US" altLang="en-US" sz="3200" dirty="0"/>
          </a:p>
        </p:txBody>
      </p:sp>
      <p:pic>
        <p:nvPicPr>
          <p:cNvPr id="59" name="picture 59" descr="E:\资质\星鸟测评logo.png星鸟测评logo"/>
          <p:cNvPicPr>
            <a:picLocks noChangeAspect="1"/>
          </p:cNvPicPr>
          <p:nvPr/>
        </p:nvPicPr>
        <p:blipFill>
          <a:blip r:embed="rId1"/>
          <a:srcRect/>
          <a:stretch>
            <a:fillRect/>
          </a:stretch>
        </p:blipFill>
        <p:spPr>
          <a:xfrm rot="21600000">
            <a:off x="10527792" y="223519"/>
            <a:ext cx="1548383" cy="467360"/>
          </a:xfrm>
          <a:prstGeom prst="rect">
            <a:avLst/>
          </a:prstGeom>
        </p:spPr>
      </p:pic>
      <p:pic>
        <p:nvPicPr>
          <p:cNvPr id="64" name="picture 64"/>
          <p:cNvPicPr>
            <a:picLocks noChangeAspect="1"/>
          </p:cNvPicPr>
          <p:nvPr/>
        </p:nvPicPr>
        <p:blipFill>
          <a:blip r:embed="rId2"/>
          <a:stretch>
            <a:fillRect/>
          </a:stretch>
        </p:blipFill>
        <p:spPr>
          <a:xfrm rot="21600000">
            <a:off x="0" y="6376415"/>
            <a:ext cx="720852" cy="481584"/>
          </a:xfrm>
          <a:prstGeom prst="rect">
            <a:avLst/>
          </a:prstGeom>
        </p:spPr>
      </p:pic>
      <p:pic>
        <p:nvPicPr>
          <p:cNvPr id="65" name="picture 65"/>
          <p:cNvPicPr>
            <a:picLocks noChangeAspect="1"/>
          </p:cNvPicPr>
          <p:nvPr/>
        </p:nvPicPr>
        <p:blipFill>
          <a:blip r:embed="rId3"/>
          <a:stretch>
            <a:fillRect/>
          </a:stretch>
        </p:blipFill>
        <p:spPr>
          <a:xfrm rot="21600000">
            <a:off x="11472671" y="6376415"/>
            <a:ext cx="719328" cy="481584"/>
          </a:xfrm>
          <a:prstGeom prst="rect">
            <a:avLst/>
          </a:prstGeom>
        </p:spPr>
      </p:pic>
      <p:sp>
        <p:nvSpPr>
          <p:cNvPr id="32" name="object 32"/>
          <p:cNvSpPr txBox="1"/>
          <p:nvPr/>
        </p:nvSpPr>
        <p:spPr>
          <a:xfrm>
            <a:off x="1019810" y="5840836"/>
            <a:ext cx="9924415" cy="659765"/>
          </a:xfrm>
          <a:prstGeom prst="rect">
            <a:avLst/>
          </a:prstGeom>
        </p:spPr>
        <p:txBody>
          <a:bodyPr vert="horz" wrap="square" lIns="0" tIns="89535" rIns="0" bIns="0" rtlCol="0">
            <a:spAutoFit/>
          </a:bodyPr>
          <a:p>
            <a:pPr marL="38100">
              <a:lnSpc>
                <a:spcPct val="100000"/>
              </a:lnSpc>
              <a:spcBef>
                <a:spcPts val="705"/>
              </a:spcBef>
            </a:pPr>
            <a:r>
              <a:rPr sz="1000" b="1" dirty="0">
                <a:latin typeface="微软雅黑" panose="020B0503020204020204" charset="-122"/>
                <a:ea typeface="微软雅黑" panose="020B0503020204020204" charset="-122"/>
                <a:cs typeface="微软雅黑" panose="020B0503020204020204" charset="-122"/>
              </a:rPr>
              <a:t>说明：</a:t>
            </a:r>
            <a:r>
              <a:rPr sz="1000" b="1" u="sng" dirty="0">
                <a:uFill>
                  <a:solidFill>
                    <a:srgbClr val="000000"/>
                  </a:solidFill>
                </a:uFill>
                <a:latin typeface="微软雅黑" panose="020B0503020204020204" charset="-122"/>
                <a:ea typeface="微软雅黑" panose="020B0503020204020204" charset="-122"/>
                <a:cs typeface="微软雅黑" panose="020B0503020204020204" charset="-122"/>
              </a:rPr>
              <a:t>影响力指数</a:t>
            </a:r>
            <a:r>
              <a:rPr sz="1000" b="1" spc="-5" dirty="0">
                <a:latin typeface="微软雅黑" panose="020B0503020204020204" charset="-122"/>
                <a:ea typeface="微软雅黑" panose="020B0503020204020204" charset="-122"/>
                <a:cs typeface="微软雅黑" panose="020B0503020204020204" charset="-122"/>
              </a:rPr>
              <a:t>=</a:t>
            </a:r>
            <a:r>
              <a:rPr sz="1000" b="1" spc="5" dirty="0">
                <a:latin typeface="微软雅黑" panose="020B0503020204020204" charset="-122"/>
                <a:ea typeface="微软雅黑" panose="020B0503020204020204" charset="-122"/>
                <a:cs typeface="微软雅黑" panose="020B0503020204020204" charset="-122"/>
              </a:rPr>
              <a:t> </a:t>
            </a:r>
            <a:r>
              <a:rPr sz="1000" b="1" spc="-5" dirty="0">
                <a:latin typeface="微软雅黑" panose="020B0503020204020204" charset="-122"/>
                <a:ea typeface="微软雅黑" panose="020B0503020204020204" charset="-122"/>
                <a:cs typeface="微软雅黑" panose="020B0503020204020204" charset="-122"/>
              </a:rPr>
              <a:t>(30%</a:t>
            </a:r>
            <a:r>
              <a:rPr sz="1000" b="1" dirty="0">
                <a:latin typeface="微软雅黑" panose="020B0503020204020204" charset="-122"/>
                <a:ea typeface="微软雅黑" panose="020B0503020204020204" charset="-122"/>
                <a:cs typeface="微软雅黑" panose="020B0503020204020204" charset="-122"/>
              </a:rPr>
              <a:t>整体传播力</a:t>
            </a:r>
            <a:r>
              <a:rPr sz="1000" b="1" spc="-5" dirty="0">
                <a:latin typeface="微软雅黑" panose="020B0503020204020204" charset="-122"/>
                <a:ea typeface="微软雅黑" panose="020B0503020204020204" charset="-122"/>
                <a:cs typeface="微软雅黑" panose="020B0503020204020204" charset="-122"/>
              </a:rPr>
              <a:t>+30%</a:t>
            </a:r>
            <a:r>
              <a:rPr sz="1000" b="1" dirty="0">
                <a:latin typeface="微软雅黑" panose="020B0503020204020204" charset="-122"/>
                <a:ea typeface="微软雅黑" panose="020B0503020204020204" charset="-122"/>
                <a:cs typeface="微软雅黑" panose="020B0503020204020204" charset="-122"/>
              </a:rPr>
              <a:t>篇均传播力</a:t>
            </a:r>
            <a:r>
              <a:rPr sz="1000" b="1" spc="-5" dirty="0">
                <a:latin typeface="微软雅黑" panose="020B0503020204020204" charset="-122"/>
                <a:ea typeface="微软雅黑" panose="020B0503020204020204" charset="-122"/>
                <a:cs typeface="微软雅黑" panose="020B0503020204020204" charset="-122"/>
              </a:rPr>
              <a:t>+30%</a:t>
            </a:r>
            <a:r>
              <a:rPr sz="1000" b="1" dirty="0">
                <a:latin typeface="微软雅黑" panose="020B0503020204020204" charset="-122"/>
                <a:ea typeface="微软雅黑" panose="020B0503020204020204" charset="-122"/>
                <a:cs typeface="微软雅黑" panose="020B0503020204020204" charset="-122"/>
              </a:rPr>
              <a:t>头条传播力</a:t>
            </a:r>
            <a:r>
              <a:rPr sz="1000" b="1" spc="-5" dirty="0">
                <a:latin typeface="微软雅黑" panose="020B0503020204020204" charset="-122"/>
                <a:ea typeface="微软雅黑" panose="020B0503020204020204" charset="-122"/>
                <a:cs typeface="微软雅黑" panose="020B0503020204020204" charset="-122"/>
              </a:rPr>
              <a:t>+10%</a:t>
            </a:r>
            <a:r>
              <a:rPr sz="1000" b="1" dirty="0">
                <a:latin typeface="微软雅黑" panose="020B0503020204020204" charset="-122"/>
                <a:ea typeface="微软雅黑" panose="020B0503020204020204" charset="-122"/>
                <a:cs typeface="微软雅黑" panose="020B0503020204020204" charset="-122"/>
              </a:rPr>
              <a:t>峰值传播力</a:t>
            </a:r>
            <a:r>
              <a:rPr sz="1000" b="1" spc="-5" dirty="0">
                <a:latin typeface="微软雅黑" panose="020B0503020204020204" charset="-122"/>
                <a:ea typeface="微软雅黑" panose="020B0503020204020204" charset="-122"/>
                <a:cs typeface="微软雅黑" panose="020B0503020204020204" charset="-122"/>
              </a:rPr>
              <a:t>)</a:t>
            </a:r>
            <a:r>
              <a:rPr sz="975" b="1" spc="-7" baseline="21000" dirty="0">
                <a:latin typeface="微软雅黑" panose="020B0503020204020204" charset="-122"/>
                <a:ea typeface="微软雅黑" panose="020B0503020204020204" charset="-122"/>
                <a:cs typeface="微软雅黑" panose="020B0503020204020204" charset="-122"/>
              </a:rPr>
              <a:t>2</a:t>
            </a:r>
            <a:r>
              <a:rPr sz="1000" b="1" spc="-5" dirty="0">
                <a:latin typeface="微软雅黑" panose="020B0503020204020204" charset="-122"/>
                <a:ea typeface="微软雅黑" panose="020B0503020204020204" charset="-122"/>
                <a:cs typeface="微软雅黑" panose="020B0503020204020204" charset="-122"/>
              </a:rPr>
              <a:t>*10</a:t>
            </a:r>
            <a:endParaRPr sz="1000">
              <a:latin typeface="微软雅黑" panose="020B0503020204020204" charset="-122"/>
              <a:ea typeface="微软雅黑" panose="020B0503020204020204" charset="-122"/>
              <a:cs typeface="微软雅黑" panose="020B0503020204020204" charset="-122"/>
            </a:endParaRPr>
          </a:p>
          <a:p>
            <a:pPr marL="38100">
              <a:lnSpc>
                <a:spcPct val="100000"/>
              </a:lnSpc>
              <a:spcBef>
                <a:spcPts val="550"/>
              </a:spcBef>
            </a:pPr>
            <a:r>
              <a:rPr sz="900" dirty="0">
                <a:latin typeface="微软雅黑" panose="020B0503020204020204" charset="-122"/>
                <a:ea typeface="微软雅黑" panose="020B0503020204020204" charset="-122"/>
                <a:cs typeface="微软雅黑" panose="020B0503020204020204" charset="-122"/>
              </a:rPr>
              <a:t>整体传播力=</a:t>
            </a:r>
            <a:r>
              <a:rPr sz="900" spc="20" dirty="0">
                <a:latin typeface="微软雅黑" panose="020B0503020204020204" charset="-122"/>
                <a:ea typeface="微软雅黑" panose="020B0503020204020204" charset="-122"/>
                <a:cs typeface="微软雅黑" panose="020B0503020204020204" charset="-122"/>
              </a:rPr>
              <a:t> </a:t>
            </a:r>
            <a:r>
              <a:rPr sz="900" spc="-5" dirty="0">
                <a:latin typeface="微软雅黑" panose="020B0503020204020204" charset="-122"/>
                <a:ea typeface="微软雅黑" panose="020B0503020204020204" charset="-122"/>
                <a:cs typeface="微软雅黑" panose="020B0503020204020204" charset="-122"/>
              </a:rPr>
              <a:t>0.77ln(</a:t>
            </a:r>
            <a:r>
              <a:rPr sz="900" dirty="0">
                <a:latin typeface="微软雅黑" panose="020B0503020204020204" charset="-122"/>
                <a:ea typeface="微软雅黑" panose="020B0503020204020204" charset="-122"/>
                <a:cs typeface="微软雅黑" panose="020B0503020204020204" charset="-122"/>
              </a:rPr>
              <a:t>日均阅读数</a:t>
            </a:r>
            <a:r>
              <a:rPr sz="900" spc="-5" dirty="0">
                <a:latin typeface="微软雅黑" panose="020B0503020204020204" charset="-122"/>
                <a:ea typeface="微软雅黑" panose="020B0503020204020204" charset="-122"/>
                <a:cs typeface="微软雅黑" panose="020B0503020204020204" charset="-122"/>
              </a:rPr>
              <a:t>+1)+0.17ln(</a:t>
            </a:r>
            <a:r>
              <a:rPr sz="900" dirty="0">
                <a:latin typeface="微软雅黑" panose="020B0503020204020204" charset="-122"/>
                <a:ea typeface="微软雅黑" panose="020B0503020204020204" charset="-122"/>
                <a:cs typeface="微软雅黑" panose="020B0503020204020204" charset="-122"/>
              </a:rPr>
              <a:t>日均在看数</a:t>
            </a:r>
            <a:r>
              <a:rPr sz="900" spc="-5" dirty="0">
                <a:latin typeface="微软雅黑" panose="020B0503020204020204" charset="-122"/>
                <a:ea typeface="微软雅黑" panose="020B0503020204020204" charset="-122"/>
                <a:cs typeface="微软雅黑" panose="020B0503020204020204" charset="-122"/>
              </a:rPr>
              <a:t>*10+1)+0.06ln(</a:t>
            </a:r>
            <a:r>
              <a:rPr sz="900" dirty="0">
                <a:latin typeface="微软雅黑" panose="020B0503020204020204" charset="-122"/>
                <a:ea typeface="微软雅黑" panose="020B0503020204020204" charset="-122"/>
                <a:cs typeface="微软雅黑" panose="020B0503020204020204" charset="-122"/>
              </a:rPr>
              <a:t>日均点赞数</a:t>
            </a:r>
            <a:r>
              <a:rPr sz="900" spc="-5" dirty="0">
                <a:latin typeface="微软雅黑" panose="020B0503020204020204" charset="-122"/>
                <a:ea typeface="微软雅黑" panose="020B0503020204020204" charset="-122"/>
                <a:cs typeface="微软雅黑" panose="020B0503020204020204" charset="-122"/>
              </a:rPr>
              <a:t>*10+1)；</a:t>
            </a:r>
            <a:r>
              <a:rPr sz="900" dirty="0">
                <a:latin typeface="微软雅黑" panose="020B0503020204020204" charset="-122"/>
                <a:ea typeface="微软雅黑" panose="020B0503020204020204" charset="-122"/>
                <a:cs typeface="微软雅黑" panose="020B0503020204020204" charset="-122"/>
              </a:rPr>
              <a:t>篇均传播力=</a:t>
            </a:r>
            <a:r>
              <a:rPr sz="900" spc="15" dirty="0">
                <a:latin typeface="微软雅黑" panose="020B0503020204020204" charset="-122"/>
                <a:ea typeface="微软雅黑" panose="020B0503020204020204" charset="-122"/>
                <a:cs typeface="微软雅黑" panose="020B0503020204020204" charset="-122"/>
              </a:rPr>
              <a:t> </a:t>
            </a:r>
            <a:r>
              <a:rPr sz="900" spc="-5" dirty="0">
                <a:latin typeface="微软雅黑" panose="020B0503020204020204" charset="-122"/>
                <a:ea typeface="微软雅黑" panose="020B0503020204020204" charset="-122"/>
                <a:cs typeface="微软雅黑" panose="020B0503020204020204" charset="-122"/>
              </a:rPr>
              <a:t>0.77ln(</a:t>
            </a:r>
            <a:r>
              <a:rPr sz="900" dirty="0">
                <a:latin typeface="微软雅黑" panose="020B0503020204020204" charset="-122"/>
                <a:ea typeface="微软雅黑" panose="020B0503020204020204" charset="-122"/>
                <a:cs typeface="微软雅黑" panose="020B0503020204020204" charset="-122"/>
              </a:rPr>
              <a:t>篇均阅读数</a:t>
            </a:r>
            <a:r>
              <a:rPr sz="900" spc="-5" dirty="0">
                <a:latin typeface="微软雅黑" panose="020B0503020204020204" charset="-122"/>
                <a:ea typeface="微软雅黑" panose="020B0503020204020204" charset="-122"/>
                <a:cs typeface="微软雅黑" panose="020B0503020204020204" charset="-122"/>
              </a:rPr>
              <a:t>+1)+0.17ln(</a:t>
            </a:r>
            <a:r>
              <a:rPr sz="900" dirty="0">
                <a:latin typeface="微软雅黑" panose="020B0503020204020204" charset="-122"/>
                <a:ea typeface="微软雅黑" panose="020B0503020204020204" charset="-122"/>
                <a:cs typeface="微软雅黑" panose="020B0503020204020204" charset="-122"/>
              </a:rPr>
              <a:t>篇均在看数</a:t>
            </a:r>
            <a:r>
              <a:rPr sz="900" spc="-5" dirty="0">
                <a:latin typeface="微软雅黑" panose="020B0503020204020204" charset="-122"/>
                <a:ea typeface="微软雅黑" panose="020B0503020204020204" charset="-122"/>
                <a:cs typeface="微软雅黑" panose="020B0503020204020204" charset="-122"/>
              </a:rPr>
              <a:t>*10+1)+0.06ln(</a:t>
            </a:r>
            <a:r>
              <a:rPr sz="900" dirty="0">
                <a:latin typeface="微软雅黑" panose="020B0503020204020204" charset="-122"/>
                <a:ea typeface="微软雅黑" panose="020B0503020204020204" charset="-122"/>
                <a:cs typeface="微软雅黑" panose="020B0503020204020204" charset="-122"/>
              </a:rPr>
              <a:t>篇均点赞数</a:t>
            </a:r>
            <a:r>
              <a:rPr sz="900" spc="-5" dirty="0">
                <a:latin typeface="微软雅黑" panose="020B0503020204020204" charset="-122"/>
                <a:ea typeface="微软雅黑" panose="020B0503020204020204" charset="-122"/>
                <a:cs typeface="微软雅黑" panose="020B0503020204020204" charset="-122"/>
              </a:rPr>
              <a:t>*10+1)；</a:t>
            </a:r>
            <a:endParaRPr sz="900">
              <a:latin typeface="微软雅黑" panose="020B0503020204020204" charset="-122"/>
              <a:ea typeface="微软雅黑" panose="020B0503020204020204" charset="-122"/>
              <a:cs typeface="微软雅黑" panose="020B0503020204020204" charset="-122"/>
            </a:endParaRPr>
          </a:p>
          <a:p>
            <a:pPr marL="38100">
              <a:lnSpc>
                <a:spcPct val="100000"/>
              </a:lnSpc>
              <a:spcBef>
                <a:spcPts val="540"/>
              </a:spcBef>
            </a:pPr>
            <a:r>
              <a:rPr sz="900" dirty="0">
                <a:latin typeface="微软雅黑" panose="020B0503020204020204" charset="-122"/>
                <a:ea typeface="微软雅黑" panose="020B0503020204020204" charset="-122"/>
                <a:cs typeface="微软雅黑" panose="020B0503020204020204" charset="-122"/>
              </a:rPr>
              <a:t>头条传播力=</a:t>
            </a:r>
            <a:r>
              <a:rPr sz="900" spc="40" dirty="0">
                <a:latin typeface="微软雅黑" panose="020B0503020204020204" charset="-122"/>
                <a:ea typeface="微软雅黑" panose="020B0503020204020204" charset="-122"/>
                <a:cs typeface="微软雅黑" panose="020B0503020204020204" charset="-122"/>
              </a:rPr>
              <a:t> </a:t>
            </a:r>
            <a:r>
              <a:rPr sz="900" spc="-5" dirty="0">
                <a:latin typeface="微软雅黑" panose="020B0503020204020204" charset="-122"/>
                <a:ea typeface="微软雅黑" panose="020B0503020204020204" charset="-122"/>
                <a:cs typeface="微软雅黑" panose="020B0503020204020204" charset="-122"/>
              </a:rPr>
              <a:t>0.77ln(</a:t>
            </a:r>
            <a:r>
              <a:rPr sz="900" dirty="0">
                <a:latin typeface="微软雅黑" panose="020B0503020204020204" charset="-122"/>
                <a:ea typeface="微软雅黑" panose="020B0503020204020204" charset="-122"/>
                <a:cs typeface="微软雅黑" panose="020B0503020204020204" charset="-122"/>
              </a:rPr>
              <a:t>头条篇均阅读数</a:t>
            </a:r>
            <a:r>
              <a:rPr sz="900" spc="-5" dirty="0">
                <a:latin typeface="微软雅黑" panose="020B0503020204020204" charset="-122"/>
                <a:ea typeface="微软雅黑" panose="020B0503020204020204" charset="-122"/>
                <a:cs typeface="微软雅黑" panose="020B0503020204020204" charset="-122"/>
              </a:rPr>
              <a:t>+1)+0.17ln(</a:t>
            </a:r>
            <a:r>
              <a:rPr sz="900" dirty="0">
                <a:latin typeface="微软雅黑" panose="020B0503020204020204" charset="-122"/>
                <a:ea typeface="微软雅黑" panose="020B0503020204020204" charset="-122"/>
                <a:cs typeface="微软雅黑" panose="020B0503020204020204" charset="-122"/>
              </a:rPr>
              <a:t>头条篇均在看数</a:t>
            </a:r>
            <a:r>
              <a:rPr sz="900" spc="-5" dirty="0">
                <a:latin typeface="微软雅黑" panose="020B0503020204020204" charset="-122"/>
                <a:ea typeface="微软雅黑" panose="020B0503020204020204" charset="-122"/>
                <a:cs typeface="微软雅黑" panose="020B0503020204020204" charset="-122"/>
              </a:rPr>
              <a:t>*10+1)+0.06ln(</a:t>
            </a:r>
            <a:r>
              <a:rPr sz="900" dirty="0">
                <a:latin typeface="微软雅黑" panose="020B0503020204020204" charset="-122"/>
                <a:ea typeface="微软雅黑" panose="020B0503020204020204" charset="-122"/>
                <a:cs typeface="微软雅黑" panose="020B0503020204020204" charset="-122"/>
              </a:rPr>
              <a:t>头条篇均点赞数</a:t>
            </a:r>
            <a:r>
              <a:rPr sz="900" spc="-5" dirty="0">
                <a:latin typeface="微软雅黑" panose="020B0503020204020204" charset="-122"/>
                <a:ea typeface="微软雅黑" panose="020B0503020204020204" charset="-122"/>
                <a:cs typeface="微软雅黑" panose="020B0503020204020204" charset="-122"/>
              </a:rPr>
              <a:t>*10+1)；</a:t>
            </a:r>
            <a:r>
              <a:rPr sz="900" dirty="0">
                <a:latin typeface="微软雅黑" panose="020B0503020204020204" charset="-122"/>
                <a:ea typeface="微软雅黑" panose="020B0503020204020204" charset="-122"/>
                <a:cs typeface="微软雅黑" panose="020B0503020204020204" charset="-122"/>
              </a:rPr>
              <a:t>峰值传播力=</a:t>
            </a:r>
            <a:r>
              <a:rPr sz="900" spc="40" dirty="0">
                <a:latin typeface="微软雅黑" panose="020B0503020204020204" charset="-122"/>
                <a:ea typeface="微软雅黑" panose="020B0503020204020204" charset="-122"/>
                <a:cs typeface="微软雅黑" panose="020B0503020204020204" charset="-122"/>
              </a:rPr>
              <a:t> </a:t>
            </a:r>
            <a:r>
              <a:rPr sz="900" spc="-5" dirty="0">
                <a:latin typeface="微软雅黑" panose="020B0503020204020204" charset="-122"/>
                <a:ea typeface="微软雅黑" panose="020B0503020204020204" charset="-122"/>
                <a:cs typeface="微软雅黑" panose="020B0503020204020204" charset="-122"/>
              </a:rPr>
              <a:t>0.7ln(</a:t>
            </a:r>
            <a:r>
              <a:rPr sz="900" dirty="0">
                <a:latin typeface="微软雅黑" panose="020B0503020204020204" charset="-122"/>
                <a:ea typeface="微软雅黑" panose="020B0503020204020204" charset="-122"/>
                <a:cs typeface="微软雅黑" panose="020B0503020204020204" charset="-122"/>
              </a:rPr>
              <a:t>最高阅读数</a:t>
            </a:r>
            <a:r>
              <a:rPr sz="900" spc="-5" dirty="0">
                <a:latin typeface="微软雅黑" panose="020B0503020204020204" charset="-122"/>
                <a:ea typeface="微软雅黑" panose="020B0503020204020204" charset="-122"/>
                <a:cs typeface="微软雅黑" panose="020B0503020204020204" charset="-122"/>
              </a:rPr>
              <a:t>+1)+0.2ln(</a:t>
            </a:r>
            <a:r>
              <a:rPr sz="900" dirty="0">
                <a:latin typeface="微软雅黑" panose="020B0503020204020204" charset="-122"/>
                <a:ea typeface="微软雅黑" panose="020B0503020204020204" charset="-122"/>
                <a:cs typeface="微软雅黑" panose="020B0503020204020204" charset="-122"/>
              </a:rPr>
              <a:t>最高在看数</a:t>
            </a:r>
            <a:r>
              <a:rPr sz="900" spc="-5" dirty="0">
                <a:latin typeface="微软雅黑" panose="020B0503020204020204" charset="-122"/>
                <a:ea typeface="微软雅黑" panose="020B0503020204020204" charset="-122"/>
                <a:cs typeface="微软雅黑" panose="020B0503020204020204" charset="-122"/>
              </a:rPr>
              <a:t>*10+1)+0.1ln(</a:t>
            </a:r>
            <a:r>
              <a:rPr sz="900" dirty="0">
                <a:latin typeface="微软雅黑" panose="020B0503020204020204" charset="-122"/>
                <a:ea typeface="微软雅黑" panose="020B0503020204020204" charset="-122"/>
                <a:cs typeface="微软雅黑" panose="020B0503020204020204" charset="-122"/>
              </a:rPr>
              <a:t>最高点赞数*10+1)</a:t>
            </a:r>
            <a:endParaRPr sz="900">
              <a:latin typeface="微软雅黑" panose="020B0503020204020204" charset="-122"/>
              <a:ea typeface="微软雅黑" panose="020B0503020204020204" charset="-122"/>
              <a:cs typeface="微软雅黑" panose="020B0503020204020204" charset="-122"/>
            </a:endParaRPr>
          </a:p>
        </p:txBody>
      </p:sp>
      <p:graphicFrame>
        <p:nvGraphicFramePr>
          <p:cNvPr id="10" name="表格 9"/>
          <p:cNvGraphicFramePr/>
          <p:nvPr>
            <p:custDataLst>
              <p:tags r:id="rId4"/>
            </p:custDataLst>
          </p:nvPr>
        </p:nvGraphicFramePr>
        <p:xfrm>
          <a:off x="1019810" y="1143000"/>
          <a:ext cx="10152380" cy="4697730"/>
        </p:xfrm>
        <a:graphic>
          <a:graphicData uri="http://schemas.openxmlformats.org/drawingml/2006/table">
            <a:tbl>
              <a:tblPr firstRow="1" bandRow="1">
                <a:tableStyleId>{A54346D1-3658-4338-A1C7-7CB307C7CAEF}</a:tableStyleId>
              </a:tblPr>
              <a:tblGrid>
                <a:gridCol w="750570"/>
                <a:gridCol w="2188845"/>
                <a:gridCol w="1104900"/>
                <a:gridCol w="969010"/>
                <a:gridCol w="969645"/>
                <a:gridCol w="969645"/>
                <a:gridCol w="969010"/>
                <a:gridCol w="1115695"/>
                <a:gridCol w="1115060"/>
              </a:tblGrid>
              <a:tr h="320040">
                <a:tc>
                  <a:txBody>
                    <a:bodyPr/>
                    <a:p>
                      <a:pPr indent="0" algn="ctr">
                        <a:buNone/>
                      </a:pPr>
                      <a:r>
                        <a:rPr lang="zh-CN" sz="1000" b="1">
                          <a:solidFill>
                            <a:srgbClr val="004A7E"/>
                          </a:solidFill>
                          <a:latin typeface="微软雅黑" panose="020B0503020204020204" charset="-122"/>
                          <a:ea typeface="微软雅黑" panose="020B0503020204020204" charset="-122"/>
                        </a:rPr>
                        <a:t>序号</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微信名称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影响力指数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阅读总数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在看总数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文章总数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头条文章阅读量</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单条最大阅读数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c>
                  <a:txBody>
                    <a:bodyPr/>
                    <a:p>
                      <a:pPr indent="0" algn="ctr">
                        <a:buNone/>
                      </a:pPr>
                      <a:r>
                        <a:rPr lang="zh-CN" sz="1000" b="1">
                          <a:solidFill>
                            <a:srgbClr val="004A7E"/>
                          </a:solidFill>
                          <a:latin typeface="微软雅黑" panose="020B0503020204020204" charset="-122"/>
                          <a:ea typeface="微软雅黑" panose="020B0503020204020204" charset="-122"/>
                        </a:rPr>
                        <a:t>单条最大在看数</a:t>
                      </a:r>
                      <a:endParaRPr lang="zh-CN" altLang="en-US" sz="1000" b="1">
                        <a:solidFill>
                          <a:srgbClr val="004A7E"/>
                        </a:solidFill>
                        <a:latin typeface="微软雅黑" panose="020B0503020204020204" charset="-122"/>
                        <a:ea typeface="微软雅黑" panose="020B0503020204020204" charset="-122"/>
                      </a:endParaRPr>
                    </a:p>
                  </a:txBody>
                  <a:tcPr marL="12700" marR="12700" marT="12700" vert="horz" anchor="ctr" anchorCtr="0"/>
                </a:tc>
              </a:tr>
              <a:tr h="291465">
                <a:tc>
                  <a:txBody>
                    <a:bodyPr/>
                    <a:p>
                      <a:pPr indent="0" algn="ctr">
                        <a:buNone/>
                      </a:pPr>
                      <a:r>
                        <a:rPr lang="en-US" sz="900">
                          <a:ln>
                            <a:noFill/>
                          </a:ln>
                          <a:solidFill>
                            <a:srgbClr val="004A7E"/>
                          </a:solidFill>
                        </a:rPr>
                        <a:t>1</a:t>
                      </a:r>
                      <a:endParaRPr lang="en-US" altLang="en-US" sz="900">
                        <a:ln>
                          <a:noFill/>
                        </a:ln>
                        <a:solidFill>
                          <a:srgbClr val="004A7E"/>
                        </a:solidFill>
                      </a:endParaRPr>
                    </a:p>
                  </a:txBody>
                  <a:tcPr marL="12700" marR="12700" marT="12700" vert="horz" anchor="ctr" anchorCtr="0"/>
                </a:tc>
                <a:tc>
                  <a:txBody>
                    <a:bodyPr/>
                    <a:p>
                      <a:pPr indent="0" algn="ctr">
                        <a:buNone/>
                      </a:pPr>
                      <a:r>
                        <a:rPr lang="zh-CN" sz="1130" b="1">
                          <a:ln>
                            <a:noFill/>
                          </a:ln>
                          <a:solidFill>
                            <a:srgbClr val="004A7E"/>
                          </a:solidFill>
                          <a:ea typeface="宋体" panose="02010600030101010101" pitchFamily="2" charset="-122"/>
                        </a:rPr>
                        <a:t>中华人民共和国应急管理部</a:t>
                      </a:r>
                      <a:endParaRPr lang="zh-CN" sz="1130" b="1">
                        <a:ln>
                          <a:noFill/>
                        </a:ln>
                        <a:solidFill>
                          <a:srgbClr val="004A7E"/>
                        </a:solidFill>
                        <a:ea typeface="宋体" panose="02010600030101010101" pitchFamily="2" charset="-122"/>
                      </a:endParaRPr>
                    </a:p>
                  </a:txBody>
                  <a:tcPr marL="12700" marR="12700" marT="12700" vert="horz" anchor="ctr" anchorCtr="0"/>
                </a:tc>
                <a:tc>
                  <a:txBody>
                    <a:bodyPr/>
                    <a:p>
                      <a:pPr indent="0" algn="ctr">
                        <a:buNone/>
                      </a:pPr>
                      <a:r>
                        <a:rPr lang="en-US" sz="900">
                          <a:ln>
                            <a:noFill/>
                          </a:ln>
                          <a:solidFill>
                            <a:srgbClr val="004A7E"/>
                          </a:solidFill>
                        </a:rPr>
                        <a:t>1044.9</a:t>
                      </a:r>
                      <a:endParaRPr lang="en-US" sz="900">
                        <a:ln>
                          <a:noFill/>
                        </a:ln>
                        <a:solidFill>
                          <a:srgbClr val="004A7E"/>
                        </a:solidFill>
                      </a:endParaRPr>
                    </a:p>
                  </a:txBody>
                  <a:tcPr marL="12700" marR="12700" marT="12700" vert="horz" anchor="ctr" anchorCtr="0"/>
                </a:tc>
                <a:tc>
                  <a:txBody>
                    <a:bodyPr/>
                    <a:p>
                      <a:pPr indent="0" algn="ctr">
                        <a:buNone/>
                      </a:pPr>
                      <a:r>
                        <a:rPr lang="en-US" sz="900">
                          <a:ln>
                            <a:noFill/>
                          </a:ln>
                          <a:solidFill>
                            <a:srgbClr val="004A7E"/>
                          </a:solidFill>
                        </a:rPr>
                        <a:t>695.52W+</a:t>
                      </a:r>
                      <a:endParaRPr lang="en-US" sz="900">
                        <a:ln>
                          <a:noFill/>
                        </a:ln>
                        <a:solidFill>
                          <a:srgbClr val="004A7E"/>
                        </a:solidFill>
                      </a:endParaRPr>
                    </a:p>
                  </a:txBody>
                  <a:tcPr marL="12700" marR="12700" marT="12700" vert="horz" anchor="ctr" anchorCtr="0"/>
                </a:tc>
                <a:tc>
                  <a:txBody>
                    <a:bodyPr/>
                    <a:p>
                      <a:pPr indent="0" algn="ctr">
                        <a:buNone/>
                      </a:pPr>
                      <a:r>
                        <a:rPr lang="en-US" sz="900">
                          <a:ln>
                            <a:noFill/>
                          </a:ln>
                          <a:solidFill>
                            <a:srgbClr val="004A7E"/>
                          </a:solidFill>
                        </a:rPr>
                        <a:t>20068</a:t>
                      </a:r>
                      <a:endParaRPr lang="en-US" sz="900">
                        <a:ln>
                          <a:noFill/>
                        </a:ln>
                        <a:solidFill>
                          <a:srgbClr val="004A7E"/>
                        </a:solidFill>
                      </a:endParaRPr>
                    </a:p>
                  </a:txBody>
                  <a:tcPr marL="12700" marR="12700" marT="12700" vert="horz" anchor="ctr" anchorCtr="0"/>
                </a:tc>
                <a:tc>
                  <a:txBody>
                    <a:bodyPr/>
                    <a:p>
                      <a:pPr indent="0" algn="ctr">
                        <a:buNone/>
                      </a:pPr>
                      <a:r>
                        <a:rPr lang="en-US" sz="900">
                          <a:ln>
                            <a:noFill/>
                          </a:ln>
                          <a:solidFill>
                            <a:srgbClr val="004A7E"/>
                          </a:solidFill>
                        </a:rPr>
                        <a:t>258</a:t>
                      </a:r>
                      <a:endParaRPr lang="en-US" sz="900">
                        <a:ln>
                          <a:noFill/>
                        </a:ln>
                        <a:solidFill>
                          <a:srgbClr val="004A7E"/>
                        </a:solidFill>
                      </a:endParaRPr>
                    </a:p>
                  </a:txBody>
                  <a:tcPr marL="12700" marR="12700" marT="12700" vert="horz" anchor="ctr" anchorCtr="0"/>
                </a:tc>
                <a:tc>
                  <a:txBody>
                    <a:bodyPr/>
                    <a:p>
                      <a:pPr indent="0" algn="ctr">
                        <a:buNone/>
                      </a:pPr>
                      <a:r>
                        <a:rPr lang="en-US" sz="900">
                          <a:ln>
                            <a:noFill/>
                          </a:ln>
                          <a:solidFill>
                            <a:srgbClr val="004A7E"/>
                          </a:solidFill>
                        </a:rPr>
                        <a:t>674.33W+</a:t>
                      </a:r>
                      <a:endParaRPr lang="en-US" sz="900">
                        <a:ln>
                          <a:noFill/>
                        </a:ln>
                        <a:solidFill>
                          <a:srgbClr val="004A7E"/>
                        </a:solidFill>
                      </a:endParaRPr>
                    </a:p>
                  </a:txBody>
                  <a:tcPr marL="12700" marR="12700" marT="12700" vert="horz" anchor="ctr" anchorCtr="0"/>
                </a:tc>
                <a:tc>
                  <a:txBody>
                    <a:bodyPr/>
                    <a:p>
                      <a:pPr indent="0" algn="ctr">
                        <a:buNone/>
                      </a:pPr>
                      <a:r>
                        <a:rPr lang="en-US" sz="900">
                          <a:ln>
                            <a:noFill/>
                          </a:ln>
                          <a:solidFill>
                            <a:srgbClr val="004A7E"/>
                          </a:solidFill>
                        </a:rPr>
                        <a:t>10W+</a:t>
                      </a:r>
                      <a:endParaRPr lang="en-US" sz="900">
                        <a:ln>
                          <a:noFill/>
                        </a:ln>
                        <a:solidFill>
                          <a:srgbClr val="004A7E"/>
                        </a:solidFill>
                      </a:endParaRPr>
                    </a:p>
                  </a:txBody>
                  <a:tcPr marL="12700" marR="12700" marT="12700" vert="horz" anchor="ctr" anchorCtr="0"/>
                </a:tc>
                <a:tc>
                  <a:txBody>
                    <a:bodyPr/>
                    <a:p>
                      <a:pPr indent="0" algn="ctr">
                        <a:buNone/>
                      </a:pPr>
                      <a:r>
                        <a:rPr lang="en-US" sz="900">
                          <a:ln>
                            <a:noFill/>
                          </a:ln>
                          <a:solidFill>
                            <a:srgbClr val="004A7E"/>
                          </a:solidFill>
                        </a:rPr>
                        <a:t>576</a:t>
                      </a:r>
                      <a:endParaRPr lang="en-US" sz="900">
                        <a:ln>
                          <a:noFill/>
                        </a:ln>
                        <a:solidFill>
                          <a:srgbClr val="004A7E"/>
                        </a:solidFill>
                      </a:endParaRPr>
                    </a:p>
                  </a:txBody>
                  <a:tcPr marL="12700" marR="12700" marT="12700" vert="horz" anchor="ctr" anchorCtr="0"/>
                </a:tc>
              </a:tr>
              <a:tr h="292100">
                <a:tc>
                  <a:txBody>
                    <a:bodyPr/>
                    <a:p>
                      <a:pPr algn="ctr">
                        <a:buClrTx/>
                        <a:buSzTx/>
                        <a:buFontTx/>
                      </a:pPr>
                      <a:r>
                        <a:rPr lang="zh-CN" sz="1130" b="1" i="0">
                          <a:solidFill>
                            <a:srgbClr val="004A7E"/>
                          </a:solidFill>
                        </a:rPr>
                        <a:t>2</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国资小新</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1016.48</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339.79W+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9153</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116</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260.64W+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3998</a:t>
                      </a:r>
                      <a:endParaRPr lang="zh-CN" sz="1130" b="1" i="0">
                        <a:solidFill>
                          <a:srgbClr val="004A7E"/>
                        </a:solidFill>
                      </a:endParaRPr>
                    </a:p>
                  </a:txBody>
                  <a:tcPr marL="9842" marR="9842" marT="9842" marB="0" anchor="ctr" anchorCtr="0"/>
                </a:tc>
              </a:tr>
              <a:tr h="291465">
                <a:tc>
                  <a:txBody>
                    <a:bodyPr/>
                    <a:p>
                      <a:pPr algn="ctr">
                        <a:buClrTx/>
                        <a:buSzTx/>
                        <a:buFontTx/>
                      </a:pPr>
                      <a:r>
                        <a:rPr lang="zh-CN" sz="1130" b="1" i="0">
                          <a:solidFill>
                            <a:srgbClr val="004A7E"/>
                          </a:solidFill>
                        </a:rPr>
                        <a:t>3</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国家移民管理局</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984.89</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202.73W+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8797</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82</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198.89W+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2691</a:t>
                      </a:r>
                      <a:endParaRPr lang="zh-CN" sz="1130" b="1" i="0">
                        <a:solidFill>
                          <a:srgbClr val="004A7E"/>
                        </a:solidFill>
                      </a:endParaRPr>
                    </a:p>
                  </a:txBody>
                  <a:tcPr marL="9842" marR="9842" marT="9842" marB="0" anchor="ctr" anchorCtr="0"/>
                </a:tc>
              </a:tr>
              <a:tr h="292100">
                <a:tc>
                  <a:txBody>
                    <a:bodyPr/>
                    <a:p>
                      <a:pPr algn="ctr">
                        <a:buClrTx/>
                        <a:buSzTx/>
                        <a:buFontTx/>
                      </a:pPr>
                      <a:r>
                        <a:rPr lang="zh-CN" sz="1130" b="1" i="0">
                          <a:solidFill>
                            <a:srgbClr val="004A7E"/>
                          </a:solidFill>
                        </a:rPr>
                        <a:t>4</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中国人民银行</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946.39</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102.57W+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6083</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46</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101.32W+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1452</a:t>
                      </a:r>
                      <a:endParaRPr lang="zh-CN" sz="1130" b="1" i="0">
                        <a:solidFill>
                          <a:srgbClr val="004A7E"/>
                        </a:solidFill>
                      </a:endParaRPr>
                    </a:p>
                  </a:txBody>
                  <a:tcPr marL="9842" marR="9842" marT="9842" marB="0" anchor="ctr" anchorCtr="0"/>
                </a:tc>
              </a:tr>
              <a:tr h="292100">
                <a:tc>
                  <a:txBody>
                    <a:bodyPr/>
                    <a:p>
                      <a:pPr algn="ctr">
                        <a:buClrTx/>
                        <a:buSzTx/>
                        <a:buFontTx/>
                      </a:pPr>
                      <a:r>
                        <a:rPr lang="zh-CN" sz="1130" b="1" i="0">
                          <a:solidFill>
                            <a:srgbClr val="004A7E"/>
                          </a:solidFill>
                        </a:rPr>
                        <a:t>5</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国家税务总局</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942.33</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136.91W+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6731</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61</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136.62W+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665</a:t>
                      </a:r>
                      <a:endParaRPr lang="zh-CN" sz="1130" b="1" i="0">
                        <a:solidFill>
                          <a:srgbClr val="004A7E"/>
                        </a:solidFill>
                      </a:endParaRPr>
                    </a:p>
                  </a:txBody>
                  <a:tcPr marL="9842" marR="9842" marT="9842" marB="0" anchor="ctr" anchorCtr="0"/>
                </a:tc>
              </a:tr>
              <a:tr h="292100">
                <a:tc>
                  <a:txBody>
                    <a:bodyPr/>
                    <a:p>
                      <a:pPr algn="ctr">
                        <a:buClrTx/>
                        <a:buSzTx/>
                        <a:buFontTx/>
                      </a:pPr>
                      <a:r>
                        <a:rPr lang="zh-CN" sz="1130" b="1" i="0">
                          <a:solidFill>
                            <a:srgbClr val="004A7E"/>
                          </a:solidFill>
                        </a:rPr>
                        <a:t>6</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微言教育</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940.85</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178.8W+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11009</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104</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178.04W+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1666</a:t>
                      </a:r>
                      <a:endParaRPr lang="zh-CN" sz="1130" b="1" i="0">
                        <a:solidFill>
                          <a:srgbClr val="004A7E"/>
                        </a:solidFill>
                      </a:endParaRPr>
                    </a:p>
                  </a:txBody>
                  <a:tcPr marL="9842" marR="9842" marT="9842" marB="0" anchor="ctr" anchorCtr="0"/>
                </a:tc>
              </a:tr>
              <a:tr h="291465">
                <a:tc>
                  <a:txBody>
                    <a:bodyPr/>
                    <a:p>
                      <a:pPr algn="ctr">
                        <a:buClrTx/>
                        <a:buSzTx/>
                        <a:buFontTx/>
                      </a:pPr>
                      <a:r>
                        <a:rPr lang="zh-CN" sz="1130" b="1" i="0">
                          <a:solidFill>
                            <a:srgbClr val="004A7E"/>
                          </a:solidFill>
                        </a:rPr>
                        <a:t>7</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人力资源和社会保障部</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924.71</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241.78W+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9584</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179</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218.65W+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1528</a:t>
                      </a:r>
                      <a:endParaRPr lang="zh-CN" sz="1130" b="1" i="0">
                        <a:solidFill>
                          <a:srgbClr val="004A7E"/>
                        </a:solidFill>
                      </a:endParaRPr>
                    </a:p>
                  </a:txBody>
                  <a:tcPr marL="9842" marR="9842" marT="9842" marB="0" anchor="ctr" anchorCtr="0"/>
                </a:tc>
              </a:tr>
              <a:tr h="292100">
                <a:tc>
                  <a:txBody>
                    <a:bodyPr/>
                    <a:p>
                      <a:pPr algn="ctr">
                        <a:buClrTx/>
                        <a:buSzTx/>
                        <a:buFontTx/>
                      </a:pPr>
                      <a:r>
                        <a:rPr lang="zh-CN" sz="1130" b="1" i="0">
                          <a:solidFill>
                            <a:srgbClr val="004A7E"/>
                          </a:solidFill>
                        </a:rPr>
                        <a:t>8</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国家信访局</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921.47</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55.19W+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5028</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24</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55.19W+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1289</a:t>
                      </a:r>
                      <a:endParaRPr lang="zh-CN" sz="1130" b="1" i="0">
                        <a:solidFill>
                          <a:srgbClr val="004A7E"/>
                        </a:solidFill>
                      </a:endParaRPr>
                    </a:p>
                  </a:txBody>
                  <a:tcPr marL="9842" marR="9842" marT="9842" marB="0" anchor="ctr" anchorCtr="0"/>
                </a:tc>
              </a:tr>
              <a:tr h="291465">
                <a:tc>
                  <a:txBody>
                    <a:bodyPr/>
                    <a:p>
                      <a:pPr algn="ctr">
                        <a:buClrTx/>
                        <a:buSzTx/>
                        <a:buFontTx/>
                      </a:pPr>
                      <a:r>
                        <a:rPr lang="zh-CN" sz="1130" b="1" i="0">
                          <a:solidFill>
                            <a:srgbClr val="004A7E"/>
                          </a:solidFill>
                        </a:rPr>
                        <a:t>9</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海关发布</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906.13</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204.95W+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7612</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150</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203.16W+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1858</a:t>
                      </a:r>
                      <a:endParaRPr lang="zh-CN" sz="1130" b="1" i="0">
                        <a:solidFill>
                          <a:srgbClr val="004A7E"/>
                        </a:solidFill>
                      </a:endParaRPr>
                    </a:p>
                  </a:txBody>
                  <a:tcPr marL="9842" marR="9842" marT="9842" marB="0" anchor="ctr" anchorCtr="0"/>
                </a:tc>
              </a:tr>
              <a:tr h="292100">
                <a:tc>
                  <a:txBody>
                    <a:bodyPr/>
                    <a:p>
                      <a:pPr algn="ctr">
                        <a:buClrTx/>
                        <a:buSzTx/>
                        <a:buFontTx/>
                      </a:pPr>
                      <a:r>
                        <a:rPr lang="zh-CN" sz="1130" b="1" i="0">
                          <a:solidFill>
                            <a:srgbClr val="004A7E"/>
                          </a:solidFill>
                        </a:rPr>
                        <a:t>10</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工信微报</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894.23</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160.28W+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4859</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98</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159.25W+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81074</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221</a:t>
                      </a:r>
                      <a:endParaRPr lang="zh-CN" sz="1130" b="1" i="0">
                        <a:solidFill>
                          <a:srgbClr val="004A7E"/>
                        </a:solidFill>
                      </a:endParaRPr>
                    </a:p>
                  </a:txBody>
                  <a:tcPr marL="9842" marR="9842" marT="9842" marB="0" anchor="ctr" anchorCtr="0"/>
                </a:tc>
              </a:tr>
              <a:tr h="291465">
                <a:tc>
                  <a:txBody>
                    <a:bodyPr/>
                    <a:p>
                      <a:pPr algn="ctr">
                        <a:buClrTx/>
                        <a:buSzTx/>
                        <a:buFontTx/>
                      </a:pPr>
                      <a:r>
                        <a:rPr lang="zh-CN" sz="1130" b="1" i="0">
                          <a:solidFill>
                            <a:srgbClr val="004A7E"/>
                          </a:solidFill>
                        </a:rPr>
                        <a:t>11</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司法部</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892.73</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172.54W+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9405</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165</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155.72W+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743</a:t>
                      </a:r>
                      <a:endParaRPr lang="zh-CN" sz="1130" b="1" i="0">
                        <a:solidFill>
                          <a:srgbClr val="004A7E"/>
                        </a:solidFill>
                      </a:endParaRPr>
                    </a:p>
                  </a:txBody>
                  <a:tcPr marL="9842" marR="9842" marT="9842" marB="0" anchor="ctr" anchorCtr="0"/>
                </a:tc>
              </a:tr>
              <a:tr h="292735">
                <a:tc>
                  <a:txBody>
                    <a:bodyPr/>
                    <a:p>
                      <a:pPr algn="ctr">
                        <a:buClrTx/>
                        <a:buSzTx/>
                        <a:buFontTx/>
                      </a:pPr>
                      <a:r>
                        <a:rPr lang="zh-CN" sz="1130" b="1" i="0">
                          <a:solidFill>
                            <a:srgbClr val="004A7E"/>
                          </a:solidFill>
                        </a:rPr>
                        <a:t>12</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健康中国</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867.17</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114.56W+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8235</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95</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114.14W+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53712</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409</a:t>
                      </a:r>
                      <a:endParaRPr lang="zh-CN" sz="1130" b="1" i="0">
                        <a:solidFill>
                          <a:srgbClr val="004A7E"/>
                        </a:solidFill>
                      </a:endParaRPr>
                    </a:p>
                  </a:txBody>
                  <a:tcPr marL="9842" marR="9842" marT="9842" marB="0" anchor="ctr" anchorCtr="0"/>
                </a:tc>
              </a:tr>
              <a:tr h="291465">
                <a:tc>
                  <a:txBody>
                    <a:bodyPr/>
                    <a:p>
                      <a:pPr algn="ctr">
                        <a:buClrTx/>
                        <a:buSzTx/>
                        <a:buFontTx/>
                      </a:pPr>
                      <a:r>
                        <a:rPr lang="zh-CN" sz="1130" b="1" i="0">
                          <a:solidFill>
                            <a:srgbClr val="004A7E"/>
                          </a:solidFill>
                        </a:rPr>
                        <a:t>13</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退役军人事务部</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852.4</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39.71W+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5455</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27</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36.19W+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51532</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680</a:t>
                      </a:r>
                      <a:endParaRPr lang="zh-CN" sz="1130" b="1" i="0">
                        <a:solidFill>
                          <a:srgbClr val="004A7E"/>
                        </a:solidFill>
                      </a:endParaRPr>
                    </a:p>
                  </a:txBody>
                  <a:tcPr marL="9842" marR="9842" marT="9842" marB="0" anchor="ctr" anchorCtr="0"/>
                </a:tc>
              </a:tr>
              <a:tr h="292100">
                <a:tc>
                  <a:txBody>
                    <a:bodyPr/>
                    <a:p>
                      <a:pPr algn="ctr">
                        <a:buClrTx/>
                        <a:buSzTx/>
                        <a:buFontTx/>
                      </a:pPr>
                      <a:r>
                        <a:rPr lang="zh-CN" sz="1130" b="1" i="0">
                          <a:solidFill>
                            <a:srgbClr val="004A7E"/>
                          </a:solidFill>
                        </a:rPr>
                        <a:t>14</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国家发展改革委</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850.44</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107.16W+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5322</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89</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106.63W+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70442</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378</a:t>
                      </a:r>
                      <a:endParaRPr lang="zh-CN" sz="1130" b="1" i="0">
                        <a:solidFill>
                          <a:srgbClr val="004A7E"/>
                        </a:solidFill>
                      </a:endParaRPr>
                    </a:p>
                  </a:txBody>
                  <a:tcPr marL="9842" marR="9842" marT="9842" marB="0" anchor="ctr" anchorCtr="0"/>
                </a:tc>
              </a:tr>
              <a:tr h="291465">
                <a:tc>
                  <a:txBody>
                    <a:bodyPr/>
                    <a:p>
                      <a:pPr algn="ctr">
                        <a:buClrTx/>
                        <a:buSzTx/>
                        <a:buFontTx/>
                      </a:pPr>
                      <a:r>
                        <a:rPr lang="zh-CN" sz="1130" b="1" i="0">
                          <a:solidFill>
                            <a:srgbClr val="004A7E"/>
                          </a:solidFill>
                        </a:rPr>
                        <a:t>15</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自然资源部</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833.61</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157.65W+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5716</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184</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153.68W+</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77818</a:t>
                      </a:r>
                      <a:endParaRPr lang="zh-CN" sz="1130" b="1" i="0">
                        <a:solidFill>
                          <a:srgbClr val="004A7E"/>
                        </a:solidFill>
                      </a:endParaRPr>
                    </a:p>
                  </a:txBody>
                  <a:tcPr marL="9842" marR="9842" marT="9842" marB="0" anchor="ctr" anchorCtr="0"/>
                </a:tc>
                <a:tc>
                  <a:txBody>
                    <a:bodyPr/>
                    <a:p>
                      <a:pPr algn="ctr">
                        <a:buClrTx/>
                        <a:buSzTx/>
                        <a:buFontTx/>
                      </a:pPr>
                      <a:r>
                        <a:rPr lang="zh-CN" sz="1130" b="1" i="0">
                          <a:solidFill>
                            <a:srgbClr val="004A7E"/>
                          </a:solidFill>
                        </a:rPr>
                        <a:t>749</a:t>
                      </a:r>
                      <a:endParaRPr lang="zh-CN" sz="1130" b="1" i="0">
                        <a:solidFill>
                          <a:srgbClr val="004A7E"/>
                        </a:solidFill>
                      </a:endParaRPr>
                    </a:p>
                  </a:txBody>
                  <a:tcPr marL="9842" marR="9842" marT="9842" marB="0" anchor="ctr" anchorCtr="0"/>
                </a:tc>
              </a:tr>
            </a:tbl>
          </a:graphicData>
        </a:graphic>
      </p:graphicFrame>
      <p:graphicFrame>
        <p:nvGraphicFramePr>
          <p:cNvPr id="8" name="表格 7"/>
          <p:cNvGraphicFramePr/>
          <p:nvPr>
            <p:custDataLst>
              <p:tags r:id="rId5"/>
            </p:custDataLst>
          </p:nvPr>
        </p:nvGraphicFramePr>
        <p:xfrm>
          <a:off x="936625" y="1397000"/>
          <a:ext cx="10333990" cy="367665"/>
        </p:xfrm>
        <a:graphic>
          <a:graphicData uri="http://schemas.openxmlformats.org/drawingml/2006/table">
            <a:tbl>
              <a:tblPr firstRow="1" bandRow="1">
                <a:effectLst>
                  <a:outerShdw blurRad="50800" dist="76200" dir="2700000" algn="tl" rotWithShape="0">
                    <a:prstClr val="black">
                      <a:alpha val="45000"/>
                    </a:prstClr>
                  </a:outerShdw>
                </a:effectLst>
                <a:tableStyleId>{A54346D1-3658-4338-A1C7-7CB307C7CAEF}</a:tableStyleId>
              </a:tblPr>
              <a:tblGrid>
                <a:gridCol w="763905"/>
                <a:gridCol w="2228215"/>
                <a:gridCol w="1124585"/>
                <a:gridCol w="986155"/>
                <a:gridCol w="987425"/>
                <a:gridCol w="874395"/>
                <a:gridCol w="1146810"/>
                <a:gridCol w="991235"/>
                <a:gridCol w="1231265"/>
              </a:tblGrid>
              <a:tr h="367665">
                <a:tc>
                  <a:txBody>
                    <a:bodyPr/>
                    <a:p>
                      <a:pPr indent="0" algn="ctr">
                        <a:buNone/>
                      </a:pPr>
                      <a:r>
                        <a:rPr lang="en-US" sz="1130" b="1">
                          <a:ln>
                            <a:noFill/>
                          </a:ln>
                          <a:solidFill>
                            <a:srgbClr val="FFFFFF"/>
                          </a:solidFill>
                        </a:rPr>
                        <a:t>1</a:t>
                      </a:r>
                      <a:endParaRPr lang="en-US" altLang="en-US" sz="1130" b="1">
                        <a:ln>
                          <a:noFill/>
                        </a:ln>
                        <a:solidFill>
                          <a:srgbClr val="FFFFFF"/>
                        </a:solidFill>
                      </a:endParaRPr>
                    </a:p>
                  </a:txBody>
                  <a:tcPr marL="12700" marR="12700" marT="14605" marB="14605" vert="horz" anchor="ctr" anchorCtr="0">
                    <a:lnL w="28575">
                      <a:solidFill>
                        <a:srgbClr val="FFFFFF"/>
                      </a:solidFill>
                      <a:prstDash val="solid"/>
                    </a:lnL>
                    <a:lnR>
                      <a:noFill/>
                    </a:lnR>
                    <a:lnT w="28575" cmpd="sng">
                      <a:solidFill>
                        <a:srgbClr val="FFFFFF"/>
                      </a:solidFill>
                      <a:prstDash val="solid"/>
                    </a:lnT>
                    <a:lnB w="28575" cmpd="sng">
                      <a:solidFill>
                        <a:srgbClr val="FFFFFF"/>
                      </a:solidFill>
                      <a:prstDash val="solid"/>
                    </a:lnB>
                    <a:solidFill>
                      <a:srgbClr val="235188"/>
                    </a:solidFill>
                  </a:tcPr>
                </a:tc>
                <a:tc>
                  <a:txBody>
                    <a:bodyPr/>
                    <a:p>
                      <a:pPr indent="0" algn="ctr">
                        <a:buNone/>
                      </a:pPr>
                      <a:r>
                        <a:rPr lang="zh-CN" altLang="en-US" sz="1130" b="1">
                          <a:ln>
                            <a:noFill/>
                          </a:ln>
                          <a:solidFill>
                            <a:srgbClr val="FFFFFF"/>
                          </a:solidFill>
                        </a:rPr>
                        <a:t>中华人民共和国应急管理部</a:t>
                      </a:r>
                      <a:endParaRPr lang="zh-CN" altLang="en-US" sz="1130" b="1">
                        <a:ln>
                          <a:noFill/>
                        </a:ln>
                        <a:solidFill>
                          <a:srgbClr val="FFFFFF"/>
                        </a:solidFill>
                      </a:endParaRPr>
                    </a:p>
                  </a:txBody>
                  <a:tcPr marL="12700" marR="12700" marT="14605" marB="14605"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indent="0" algn="ctr">
                        <a:buNone/>
                      </a:pPr>
                      <a:r>
                        <a:rPr lang="en-US" altLang="zh-CN" sz="1130" b="1">
                          <a:ln>
                            <a:noFill/>
                          </a:ln>
                          <a:solidFill>
                            <a:srgbClr val="FFFFFF"/>
                          </a:solidFill>
                        </a:rPr>
                        <a:t>1044.9</a:t>
                      </a:r>
                      <a:endParaRPr lang="en-US" altLang="zh-CN" sz="1130" b="1">
                        <a:ln>
                          <a:noFill/>
                        </a:ln>
                        <a:solidFill>
                          <a:srgbClr val="FFFFFF"/>
                        </a:solidFill>
                      </a:endParaRPr>
                    </a:p>
                  </a:txBody>
                  <a:tcPr marL="12700" marR="12700" marT="14605" marB="14605"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algn="ctr">
                        <a:buClrTx/>
                        <a:buSzTx/>
                        <a:buFontTx/>
                        <a:buNone/>
                      </a:pPr>
                      <a:r>
                        <a:rPr lang="en-US" altLang="zh-CN" sz="1130" b="1">
                          <a:ln>
                            <a:noFill/>
                          </a:ln>
                          <a:solidFill>
                            <a:srgbClr val="FFFFFF"/>
                          </a:solidFill>
                        </a:rPr>
                        <a:t>695.52W+</a:t>
                      </a:r>
                      <a:endParaRPr lang="en-US" altLang="zh-CN" sz="1130" b="1">
                        <a:ln>
                          <a:noFill/>
                        </a:ln>
                        <a:solidFill>
                          <a:srgbClr val="FFFFFF"/>
                        </a:solidFill>
                      </a:endParaRPr>
                    </a:p>
                  </a:txBody>
                  <a:tcPr marL="12700" marR="12700" marT="14605" marB="14605"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algn="ctr">
                        <a:buClrTx/>
                        <a:buSzTx/>
                        <a:buFontTx/>
                        <a:buNone/>
                      </a:pPr>
                      <a:r>
                        <a:rPr lang="en-US" altLang="zh-CN" sz="1130" b="1">
                          <a:ln>
                            <a:noFill/>
                          </a:ln>
                          <a:solidFill>
                            <a:srgbClr val="FFFFFF"/>
                          </a:solidFill>
                        </a:rPr>
                        <a:t>20068</a:t>
                      </a:r>
                      <a:endParaRPr lang="en-US" altLang="zh-CN" sz="1130" b="1">
                        <a:ln>
                          <a:noFill/>
                        </a:ln>
                        <a:solidFill>
                          <a:srgbClr val="FFFFFF"/>
                        </a:solidFill>
                      </a:endParaRPr>
                    </a:p>
                  </a:txBody>
                  <a:tcPr marL="12700" marR="12700" marT="14605" marB="14605"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algn="ctr">
                        <a:buClrTx/>
                        <a:buSzTx/>
                        <a:buFontTx/>
                        <a:buNone/>
                      </a:pPr>
                      <a:r>
                        <a:rPr lang="en-US" altLang="zh-CN" sz="1130" b="1">
                          <a:ln>
                            <a:noFill/>
                          </a:ln>
                          <a:solidFill>
                            <a:srgbClr val="FFFFFF"/>
                          </a:solidFill>
                        </a:rPr>
                        <a:t>258</a:t>
                      </a:r>
                      <a:endParaRPr lang="en-US" altLang="zh-CN" sz="1130" b="1">
                        <a:ln>
                          <a:noFill/>
                        </a:ln>
                        <a:solidFill>
                          <a:srgbClr val="FFFFFF"/>
                        </a:solidFill>
                      </a:endParaRPr>
                    </a:p>
                  </a:txBody>
                  <a:tcPr marL="12700" marR="12700" marT="14605" marB="14605"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algn="ctr">
                        <a:buClrTx/>
                        <a:buSzTx/>
                        <a:buFontTx/>
                        <a:buNone/>
                      </a:pPr>
                      <a:r>
                        <a:rPr lang="en-US" altLang="zh-CN" sz="1130" b="1">
                          <a:ln>
                            <a:noFill/>
                          </a:ln>
                          <a:solidFill>
                            <a:srgbClr val="FFFFFF"/>
                          </a:solidFill>
                        </a:rPr>
                        <a:t>674.33W+</a:t>
                      </a:r>
                      <a:endParaRPr lang="en-US" altLang="zh-CN" sz="1130" b="1">
                        <a:ln>
                          <a:noFill/>
                        </a:ln>
                        <a:solidFill>
                          <a:srgbClr val="FFFFFF"/>
                        </a:solidFill>
                      </a:endParaRPr>
                    </a:p>
                  </a:txBody>
                  <a:tcPr marL="12700" marR="12700" marT="14605" marB="14605"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algn="ctr">
                        <a:buClrTx/>
                        <a:buSzTx/>
                        <a:buFontTx/>
                        <a:buNone/>
                      </a:pPr>
                      <a:r>
                        <a:rPr lang="en-US" altLang="zh-CN" sz="1130" b="1">
                          <a:ln>
                            <a:noFill/>
                          </a:ln>
                          <a:solidFill>
                            <a:srgbClr val="FFFFFF"/>
                          </a:solidFill>
                        </a:rPr>
                        <a:t>10W+</a:t>
                      </a:r>
                      <a:endParaRPr lang="en-US" altLang="zh-CN" sz="1130" b="1">
                        <a:ln>
                          <a:noFill/>
                        </a:ln>
                        <a:solidFill>
                          <a:srgbClr val="FFFFFF"/>
                        </a:solidFill>
                      </a:endParaRPr>
                    </a:p>
                  </a:txBody>
                  <a:tcPr marL="12700" marR="12700" marT="14605" marB="14605" vert="horz" anchor="ctr" anchorCtr="0">
                    <a:lnL>
                      <a:noFill/>
                    </a:lnL>
                    <a:lnR>
                      <a:noFill/>
                    </a:lnR>
                    <a:lnT w="28575" cmpd="sng">
                      <a:solidFill>
                        <a:srgbClr val="FFFFFF"/>
                      </a:solidFill>
                      <a:prstDash val="solid"/>
                    </a:lnT>
                    <a:lnB w="28575" cmpd="sng">
                      <a:solidFill>
                        <a:srgbClr val="FFFFFF"/>
                      </a:solidFill>
                      <a:prstDash val="solid"/>
                    </a:lnB>
                    <a:solidFill>
                      <a:srgbClr val="235188"/>
                    </a:solidFill>
                  </a:tcPr>
                </a:tc>
                <a:tc>
                  <a:txBody>
                    <a:bodyPr/>
                    <a:p>
                      <a:pPr algn="ctr">
                        <a:buClrTx/>
                        <a:buSzTx/>
                        <a:buFontTx/>
                        <a:buNone/>
                      </a:pPr>
                      <a:r>
                        <a:rPr lang="en-US" altLang="zh-CN" sz="1130" b="1">
                          <a:ln>
                            <a:noFill/>
                          </a:ln>
                          <a:solidFill>
                            <a:srgbClr val="FFFFFF"/>
                          </a:solidFill>
                        </a:rPr>
                        <a:t>576</a:t>
                      </a:r>
                      <a:endParaRPr lang="en-US" altLang="zh-CN" sz="1130" b="1">
                        <a:ln>
                          <a:noFill/>
                        </a:ln>
                        <a:solidFill>
                          <a:srgbClr val="FFFFFF"/>
                        </a:solidFill>
                      </a:endParaRPr>
                    </a:p>
                  </a:txBody>
                  <a:tcPr marL="12700" marR="12700" marT="14605" marB="14605" vert="horz" anchor="ctr" anchorCtr="0">
                    <a:lnL>
                      <a:noFill/>
                    </a:lnL>
                    <a:lnR w="28575">
                      <a:solidFill>
                        <a:srgbClr val="FFFFFF"/>
                      </a:solidFill>
                      <a:prstDash val="solid"/>
                    </a:lnR>
                    <a:lnT w="28575" cmpd="sng">
                      <a:solidFill>
                        <a:srgbClr val="FFFFFF"/>
                      </a:solidFill>
                      <a:prstDash val="solid"/>
                    </a:lnT>
                    <a:lnB w="28575" cmpd="sng">
                      <a:solidFill>
                        <a:srgbClr val="FFFFFF"/>
                      </a:solidFill>
                      <a:prstDash val="solid"/>
                    </a:lnB>
                    <a:solidFill>
                      <a:srgbClr val="235188"/>
                    </a:solid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p:nvPr/>
        </p:nvGrpSpPr>
        <p:grpSpPr>
          <a:xfrm rot="21600000">
            <a:off x="0" y="-13335"/>
            <a:ext cx="12192000" cy="914400"/>
            <a:chOff x="0" y="0"/>
            <a:chExt cx="12192000" cy="914400"/>
          </a:xfrm>
        </p:grpSpPr>
        <p:sp>
          <p:nvSpPr>
            <p:cNvPr id="99" name="rect"/>
            <p:cNvSpPr/>
            <p:nvPr/>
          </p:nvSpPr>
          <p:spPr>
            <a:xfrm>
              <a:off x="0" y="0"/>
              <a:ext cx="12192000" cy="914400"/>
            </a:xfrm>
            <a:prstGeom prst="rect">
              <a:avLst/>
            </a:prstGeom>
            <a:solidFill>
              <a:srgbClr val="D9ECFE">
                <a:alpha val="100000"/>
              </a:srgbClr>
            </a:solidFill>
            <a:ln cap="flat">
              <a:noFill/>
              <a:prstDash val="solid"/>
              <a:miter lim="0"/>
            </a:ln>
          </p:spPr>
          <p:txBody>
            <a:bodyPr rtlCol="0"/>
            <a:lstStyle/>
            <a:p>
              <a:pPr algn="ctr"/>
              <a:endParaRPr lang="zh-CN" altLang="en-US"/>
            </a:p>
          </p:txBody>
        </p:sp>
        <p:pic>
          <p:nvPicPr>
            <p:cNvPr id="101" name="picture 101" descr="E:\资质\星鸟测评logo.png星鸟测评logo"/>
            <p:cNvPicPr>
              <a:picLocks noChangeAspect="1"/>
            </p:cNvPicPr>
            <p:nvPr/>
          </p:nvPicPr>
          <p:blipFill>
            <a:blip r:embed="rId3"/>
            <a:srcRect/>
            <a:stretch>
              <a:fillRect/>
            </a:stretch>
          </p:blipFill>
          <p:spPr>
            <a:xfrm rot="21600000">
              <a:off x="10527792" y="223519"/>
              <a:ext cx="1548383" cy="467360"/>
            </a:xfrm>
            <a:prstGeom prst="rect">
              <a:avLst/>
            </a:prstGeom>
          </p:spPr>
        </p:pic>
      </p:grpSp>
      <p:pic>
        <p:nvPicPr>
          <p:cNvPr id="109" name="picture 109"/>
          <p:cNvPicPr>
            <a:picLocks noChangeAspect="1"/>
          </p:cNvPicPr>
          <p:nvPr/>
        </p:nvPicPr>
        <p:blipFill>
          <a:blip r:embed="rId4"/>
          <a:stretch>
            <a:fillRect/>
          </a:stretch>
        </p:blipFill>
        <p:spPr>
          <a:xfrm rot="21600000">
            <a:off x="0" y="6376415"/>
            <a:ext cx="720852" cy="481584"/>
          </a:xfrm>
          <a:prstGeom prst="rect">
            <a:avLst/>
          </a:prstGeom>
        </p:spPr>
      </p:pic>
      <p:pic>
        <p:nvPicPr>
          <p:cNvPr id="110" name="picture 110"/>
          <p:cNvPicPr>
            <a:picLocks noChangeAspect="1"/>
          </p:cNvPicPr>
          <p:nvPr/>
        </p:nvPicPr>
        <p:blipFill>
          <a:blip r:embed="rId5"/>
          <a:stretch>
            <a:fillRect/>
          </a:stretch>
        </p:blipFill>
        <p:spPr>
          <a:xfrm rot="21600000">
            <a:off x="11472671" y="6376415"/>
            <a:ext cx="719328" cy="481584"/>
          </a:xfrm>
          <a:prstGeom prst="rect">
            <a:avLst/>
          </a:prstGeom>
        </p:spPr>
      </p:pic>
      <p:sp>
        <p:nvSpPr>
          <p:cNvPr id="91" name="object 3"/>
          <p:cNvSpPr txBox="1"/>
          <p:nvPr/>
        </p:nvSpPr>
        <p:spPr>
          <a:xfrm>
            <a:off x="537210" y="1205230"/>
            <a:ext cx="11165840" cy="1120140"/>
          </a:xfrm>
          <a:prstGeom prst="rect">
            <a:avLst/>
          </a:prstGeom>
        </p:spPr>
        <p:txBody>
          <a:bodyPr vert="horz" wrap="square" lIns="0" tIns="12700" rIns="0" bIns="0" rtlCol="0">
            <a:spAutoFit/>
          </a:bodyPr>
          <a:p>
            <a:pPr indent="406400" algn="just" rtl="0" fontAlgn="auto" hangingPunct="0">
              <a:lnSpc>
                <a:spcPct val="150000"/>
              </a:lnSpc>
              <a:extLst>
                <a:ext uri="{35155182-B16C-46BC-9424-99874614C6A1}">
                  <wpsdc:indentchars xmlns:wpsdc="http://www.wps.cn/officeDocument/2017/drawingmlCustomData" val="200" checksum="1740828767"/>
                </a:ext>
              </a:extLst>
            </a:pPr>
            <a:r>
              <a:rPr sz="1600" b="1" dirty="0">
                <a:solidFill>
                  <a:srgbClr val="F7860C"/>
                </a:solidFill>
                <a:latin typeface="微软雅黑" panose="020B0503020204020204" charset="-122"/>
                <a:ea typeface="微软雅黑" panose="020B0503020204020204" charset="-122"/>
                <a:cs typeface="微软雅黑" panose="020B0503020204020204" charset="-122"/>
                <a:sym typeface="+mn-ea"/>
              </a:rPr>
              <a:t>当月有</a:t>
            </a:r>
            <a:r>
              <a:rPr lang="en-US" sz="1600" b="1" dirty="0">
                <a:solidFill>
                  <a:srgbClr val="F7860C"/>
                </a:solidFill>
                <a:latin typeface="微软雅黑" panose="020B0503020204020204" charset="-122"/>
                <a:ea typeface="微软雅黑" panose="020B0503020204020204" charset="-122"/>
                <a:cs typeface="微软雅黑" panose="020B0503020204020204" charset="-122"/>
                <a:sym typeface="+mn-ea"/>
              </a:rPr>
              <a:t>20</a:t>
            </a:r>
            <a:r>
              <a:rPr sz="1600" b="1" dirty="0">
                <a:solidFill>
                  <a:srgbClr val="F7860C"/>
                </a:solidFill>
                <a:latin typeface="微软雅黑" panose="020B0503020204020204" charset="-122"/>
                <a:ea typeface="微软雅黑" panose="020B0503020204020204" charset="-122"/>
                <a:cs typeface="微软雅黑" panose="020B0503020204020204" charset="-122"/>
                <a:sym typeface="+mn-ea"/>
              </a:rPr>
              <a:t>个部委政务微信存在</a:t>
            </a:r>
            <a:r>
              <a:rPr lang="en-US" sz="1600" b="1" dirty="0">
                <a:solidFill>
                  <a:srgbClr val="F7860C"/>
                </a:solidFill>
                <a:latin typeface="微软雅黑" panose="020B0503020204020204" charset="-122"/>
                <a:ea typeface="微软雅黑" panose="020B0503020204020204" charset="-122"/>
                <a:cs typeface="微软雅黑" panose="020B0503020204020204" charset="-122"/>
                <a:sym typeface="+mn-ea"/>
              </a:rPr>
              <a:t>31</a:t>
            </a:r>
            <a:r>
              <a:rPr sz="1600" b="1" dirty="0">
                <a:solidFill>
                  <a:srgbClr val="F7860C"/>
                </a:solidFill>
                <a:latin typeface="微软雅黑" panose="020B0503020204020204" charset="-122"/>
                <a:ea typeface="微软雅黑" panose="020B0503020204020204" charset="-122"/>
                <a:cs typeface="微软雅黑" panose="020B0503020204020204" charset="-122"/>
                <a:sym typeface="+mn-ea"/>
              </a:rPr>
              <a:t>处严重表述不规范</a:t>
            </a:r>
            <a:r>
              <a:rPr lang="zh-CN" sz="1600" b="1" dirty="0">
                <a:solidFill>
                  <a:srgbClr val="F7860C"/>
                </a:solidFill>
                <a:latin typeface="微软雅黑" panose="020B0503020204020204" charset="-122"/>
                <a:ea typeface="微软雅黑" panose="020B0503020204020204" charset="-122"/>
                <a:cs typeface="微软雅黑" panose="020B0503020204020204" charset="-122"/>
                <a:sym typeface="+mn-ea"/>
              </a:rPr>
              <a:t>问题</a:t>
            </a:r>
            <a:r>
              <a:rPr lang="zh-CN" sz="1600" dirty="0">
                <a:latin typeface="微软雅黑" panose="020B0503020204020204" charset="-122"/>
                <a:ea typeface="微软雅黑" panose="020B0503020204020204" charset="-122"/>
                <a:cs typeface="微软雅黑" panose="020B0503020204020204" charset="-122"/>
                <a:sym typeface="+mn-ea"/>
              </a:rPr>
              <a:t>，出现问题数最多的是</a:t>
            </a:r>
            <a:r>
              <a:rPr sz="1600" b="1" dirty="0">
                <a:solidFill>
                  <a:srgbClr val="F7860C"/>
                </a:solidFill>
                <a:latin typeface="微软雅黑" panose="020B0503020204020204" charset="-122"/>
                <a:ea typeface="微软雅黑" panose="020B0503020204020204" charset="-122"/>
                <a:cs typeface="微软雅黑" panose="020B0503020204020204" charset="-122"/>
                <a:sym typeface="+mn-ea"/>
              </a:rPr>
              <a:t>“</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sym typeface="+mn-ea"/>
              </a:rPr>
              <a:t>国防部发布</a:t>
            </a:r>
            <a:r>
              <a:rPr sz="1600" b="1" dirty="0">
                <a:solidFill>
                  <a:srgbClr val="F7860C"/>
                </a:solidFill>
                <a:latin typeface="微软雅黑" panose="020B0503020204020204" charset="-122"/>
                <a:ea typeface="微软雅黑" panose="020B0503020204020204" charset="-122"/>
                <a:cs typeface="微软雅黑" panose="020B0503020204020204" charset="-122"/>
                <a:sym typeface="+mn-ea"/>
              </a:rPr>
              <a:t>”</a:t>
            </a:r>
            <a:r>
              <a:rPr lang="zh-CN" sz="1600" dirty="0">
                <a:solidFill>
                  <a:schemeClr val="tx1"/>
                </a:solidFill>
                <a:latin typeface="微软雅黑" panose="020B0503020204020204" charset="-122"/>
                <a:ea typeface="微软雅黑" panose="020B0503020204020204" charset="-122"/>
                <a:cs typeface="微软雅黑" panose="020B0503020204020204" charset="-122"/>
                <a:sym typeface="+mn-ea"/>
              </a:rPr>
              <a:t>和</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sym typeface="+mn-ea"/>
              </a:rPr>
              <a:t>“</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sym typeface="+mn-ea"/>
              </a:rPr>
              <a:t>国家档案局</a:t>
            </a:r>
            <a:r>
              <a:rPr lang="zh-CN" sz="1600" dirty="0">
                <a:latin typeface="微软雅黑" panose="020B0503020204020204" charset="-122"/>
                <a:ea typeface="微软雅黑" panose="020B0503020204020204" charset="-122"/>
                <a:cs typeface="微软雅黑" panose="020B0503020204020204" charset="-122"/>
                <a:sym typeface="+mn-ea"/>
              </a:rPr>
              <a:t>（各自</a:t>
            </a:r>
            <a:r>
              <a:rPr lang="en-US" altLang="zh-CN" sz="1600" dirty="0">
                <a:latin typeface="微软雅黑" panose="020B0503020204020204" charset="-122"/>
                <a:ea typeface="微软雅黑" panose="020B0503020204020204" charset="-122"/>
                <a:cs typeface="微软雅黑" panose="020B0503020204020204" charset="-122"/>
                <a:sym typeface="+mn-ea"/>
              </a:rPr>
              <a:t>4</a:t>
            </a:r>
            <a:r>
              <a:rPr lang="zh-CN" altLang="en-US" sz="1600" dirty="0">
                <a:latin typeface="微软雅黑" panose="020B0503020204020204" charset="-122"/>
                <a:ea typeface="微软雅黑" panose="020B0503020204020204" charset="-122"/>
                <a:cs typeface="微软雅黑" panose="020B0503020204020204" charset="-122"/>
                <a:sym typeface="+mn-ea"/>
              </a:rPr>
              <a:t>处，各自占比</a:t>
            </a:r>
            <a:r>
              <a:rPr lang="en-US" altLang="zh-CN" sz="1600" dirty="0">
                <a:latin typeface="微软雅黑" panose="020B0503020204020204" charset="-122"/>
                <a:ea typeface="微软雅黑" panose="020B0503020204020204" charset="-122"/>
                <a:cs typeface="微软雅黑" panose="020B0503020204020204" charset="-122"/>
                <a:sym typeface="+mn-ea"/>
              </a:rPr>
              <a:t>12.9%</a:t>
            </a:r>
            <a:r>
              <a:rPr lang="zh-CN" altLang="en-US" sz="1600" dirty="0">
                <a:latin typeface="微软雅黑" panose="020B0503020204020204" charset="-122"/>
                <a:ea typeface="微软雅黑" panose="020B0503020204020204" charset="-122"/>
                <a:cs typeface="微软雅黑" panose="020B0503020204020204" charset="-122"/>
                <a:sym typeface="+mn-ea"/>
              </a:rPr>
              <a:t>）</a:t>
            </a:r>
            <a:r>
              <a:rPr sz="1600" dirty="0">
                <a:latin typeface="微软雅黑" panose="020B0503020204020204" charset="-122"/>
                <a:ea typeface="微软雅黑" panose="020B0503020204020204" charset="-122"/>
                <a:cs typeface="微软雅黑" panose="020B0503020204020204" charset="-122"/>
                <a:sym typeface="+mn-ea"/>
              </a:rPr>
              <a:t>。出现</a:t>
            </a:r>
            <a:r>
              <a:rPr lang="zh-CN" sz="1600" dirty="0">
                <a:latin typeface="微软雅黑" panose="020B0503020204020204" charset="-122"/>
                <a:ea typeface="微软雅黑" panose="020B0503020204020204" charset="-122"/>
                <a:cs typeface="微软雅黑" panose="020B0503020204020204" charset="-122"/>
                <a:sym typeface="+mn-ea"/>
              </a:rPr>
              <a:t>的</a:t>
            </a:r>
            <a:r>
              <a:rPr sz="1600" dirty="0">
                <a:latin typeface="微软雅黑" panose="020B0503020204020204" charset="-122"/>
                <a:ea typeface="微软雅黑" panose="020B0503020204020204" charset="-122"/>
                <a:cs typeface="微软雅黑" panose="020B0503020204020204" charset="-122"/>
                <a:sym typeface="+mn-ea"/>
              </a:rPr>
              <a:t>严重表述错误问题主要集中在政治类表述不规范</a:t>
            </a:r>
            <a:r>
              <a:rPr lang="zh-CN" sz="1600" dirty="0">
                <a:latin typeface="微软雅黑" panose="020B0503020204020204" charset="-122"/>
                <a:ea typeface="微软雅黑" panose="020B0503020204020204" charset="-122"/>
                <a:cs typeface="微软雅黑" panose="020B0503020204020204" charset="-122"/>
                <a:sym typeface="+mn-ea"/>
              </a:rPr>
              <a:t>、</a:t>
            </a:r>
            <a:r>
              <a:rPr sz="1600" dirty="0">
                <a:latin typeface="微软雅黑" panose="020B0503020204020204" charset="-122"/>
                <a:ea typeface="微软雅黑" panose="020B0503020204020204" charset="-122"/>
                <a:cs typeface="微软雅黑" panose="020B0503020204020204" charset="-122"/>
                <a:sym typeface="+mn-ea"/>
              </a:rPr>
              <a:t>口号等</a:t>
            </a:r>
            <a:r>
              <a:rPr lang="zh-CN" sz="1600" dirty="0">
                <a:latin typeface="微软雅黑" panose="020B0503020204020204" charset="-122"/>
                <a:ea typeface="微软雅黑" panose="020B0503020204020204" charset="-122"/>
                <a:cs typeface="微软雅黑" panose="020B0503020204020204" charset="-122"/>
                <a:sym typeface="+mn-ea"/>
              </a:rPr>
              <a:t>方面</a:t>
            </a:r>
            <a:r>
              <a:rPr sz="1600" dirty="0">
                <a:latin typeface="微软雅黑" panose="020B0503020204020204" charset="-122"/>
                <a:ea typeface="微软雅黑" panose="020B0503020204020204" charset="-122"/>
                <a:cs typeface="微软雅黑" panose="020B0503020204020204" charset="-122"/>
                <a:sym typeface="+mn-ea"/>
              </a:rPr>
              <a:t>，如</a:t>
            </a:r>
            <a:r>
              <a:rPr sz="1600"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总书记</a:t>
            </a:r>
            <a:r>
              <a:rPr lang="en-US" altLang="zh-CN" sz="1600" dirty="0">
                <a:latin typeface="微软雅黑" panose="020B0503020204020204" charset="-122"/>
                <a:ea typeface="微软雅黑" panose="020B0503020204020204" charset="-122"/>
                <a:cs typeface="微软雅黑" panose="020B0503020204020204" charset="-122"/>
                <a:sym typeface="+mn-ea"/>
              </a:rPr>
              <a:t>”</a:t>
            </a:r>
            <a:r>
              <a:rPr lang="zh-CN" sz="1600" dirty="0">
                <a:latin typeface="微软雅黑" panose="020B0503020204020204" charset="-122"/>
                <a:ea typeface="微软雅黑" panose="020B0503020204020204" charset="-122"/>
                <a:cs typeface="微软雅黑" panose="020B0503020204020204" charset="-122"/>
                <a:sym typeface="+mn-ea"/>
              </a:rPr>
              <a:t>、</a:t>
            </a:r>
            <a:r>
              <a:rPr sz="1600"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习主席</a:t>
            </a:r>
            <a:r>
              <a:rPr sz="1600" dirty="0">
                <a:latin typeface="微软雅黑" panose="020B0503020204020204" charset="-122"/>
                <a:ea typeface="微软雅黑" panose="020B0503020204020204" charset="-122"/>
                <a:cs typeface="微软雅黑" panose="020B0503020204020204" charset="-122"/>
                <a:sym typeface="+mn-ea"/>
              </a:rPr>
              <a:t>”</a:t>
            </a:r>
            <a:r>
              <a:rPr lang="zh-CN" sz="1600" dirty="0">
                <a:latin typeface="微软雅黑" panose="020B0503020204020204" charset="-122"/>
                <a:ea typeface="微软雅黑" panose="020B0503020204020204" charset="-122"/>
                <a:cs typeface="微软雅黑" panose="020B0503020204020204" charset="-122"/>
                <a:sym typeface="+mn-ea"/>
              </a:rPr>
              <a:t>、</a:t>
            </a:r>
            <a:r>
              <a:rPr lang="en-US" altLang="zh-CN" sz="1600"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习总书记</a:t>
            </a:r>
            <a:r>
              <a:rPr lang="en-US" altLang="zh-CN" sz="1600"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a:t>
            </a:r>
            <a:r>
              <a:rPr lang="en-US" altLang="zh-CN" sz="1600"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市场监督总局</a:t>
            </a:r>
            <a:r>
              <a:rPr lang="en-US" altLang="zh-CN" sz="1600"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a:t>
            </a:r>
            <a:r>
              <a:rPr lang="en-US" altLang="zh-CN" sz="1600"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改革开发</a:t>
            </a:r>
            <a:r>
              <a:rPr lang="en-US" altLang="zh-CN" sz="1600" dirty="0">
                <a:latin typeface="微软雅黑" panose="020B0503020204020204" charset="-122"/>
                <a:ea typeface="微软雅黑" panose="020B0503020204020204" charset="-122"/>
                <a:cs typeface="微软雅黑" panose="020B0503020204020204" charset="-122"/>
                <a:sym typeface="+mn-ea"/>
              </a:rPr>
              <a:t>”</a:t>
            </a:r>
            <a:r>
              <a:rPr sz="1600" dirty="0">
                <a:latin typeface="微软雅黑" panose="020B0503020204020204" charset="-122"/>
                <a:ea typeface="微软雅黑" panose="020B0503020204020204" charset="-122"/>
                <a:cs typeface="微软雅黑" panose="020B0503020204020204" charset="-122"/>
                <a:sym typeface="+mn-ea"/>
              </a:rPr>
              <a:t>等内容表述不规范。</a:t>
            </a:r>
            <a:endParaRPr sz="1600" dirty="0">
              <a:latin typeface="微软雅黑" panose="020B0503020204020204" charset="-122"/>
              <a:ea typeface="微软雅黑" panose="020B0503020204020204" charset="-122"/>
              <a:cs typeface="微软雅黑" panose="020B0503020204020204" charset="-122"/>
            </a:endParaRPr>
          </a:p>
        </p:txBody>
      </p:sp>
      <p:sp>
        <p:nvSpPr>
          <p:cNvPr id="2" name="textbox 100"/>
          <p:cNvSpPr/>
          <p:nvPr>
            <p:custDataLst>
              <p:tags r:id="rId6"/>
            </p:custDataLst>
          </p:nvPr>
        </p:nvSpPr>
        <p:spPr>
          <a:xfrm rot="21600000">
            <a:off x="698500" y="241935"/>
            <a:ext cx="4834255" cy="471170"/>
          </a:xfrm>
          <a:prstGeom prst="rect">
            <a:avLst/>
          </a:prstGeom>
        </p:spPr>
        <p:txBody>
          <a:bodyPr vert="horz" wrap="square" lIns="0" tIns="0" rIns="0" bIns="0"/>
          <a:p>
            <a:pPr algn="l" rtl="0" eaLnBrk="0">
              <a:lnSpc>
                <a:spcPct val="92000"/>
              </a:lnSpc>
            </a:pPr>
            <a:endParaRPr lang="en-US" altLang="en-US" sz="100" dirty="0"/>
          </a:p>
          <a:p>
            <a:pPr indent="12700" algn="l" rtl="0" eaLnBrk="0">
              <a:lnSpc>
                <a:spcPct val="91000"/>
              </a:lnSpc>
            </a:pPr>
            <a:r>
              <a:rPr sz="3200" spc="-1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3.</a:t>
            </a:r>
            <a:r>
              <a:rPr sz="3200" spc="-2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3200" spc="-2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严重表述不规</a:t>
            </a:r>
            <a:r>
              <a:rPr sz="3200" spc="-5"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范</a:t>
            </a:r>
            <a:r>
              <a:rPr sz="3200" spc="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问题</a:t>
            </a:r>
            <a:endParaRPr lang="en-US" altLang="en-US" sz="3200" dirty="0"/>
          </a:p>
        </p:txBody>
      </p:sp>
      <p:graphicFrame>
        <p:nvGraphicFramePr>
          <p:cNvPr id="16" name="图表 15"/>
          <p:cNvGraphicFramePr/>
          <p:nvPr/>
        </p:nvGraphicFramePr>
        <p:xfrm>
          <a:off x="537210" y="2581593"/>
          <a:ext cx="5425440" cy="388683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7" name="图表 16"/>
          <p:cNvGraphicFramePr/>
          <p:nvPr/>
        </p:nvGraphicFramePr>
        <p:xfrm>
          <a:off x="6474460" y="2565718"/>
          <a:ext cx="5228590" cy="410019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6"/>
          <p:cNvGrpSpPr/>
          <p:nvPr/>
        </p:nvGrpSpPr>
        <p:grpSpPr>
          <a:xfrm rot="21600000">
            <a:off x="0" y="0"/>
            <a:ext cx="12192000" cy="914400"/>
            <a:chOff x="0" y="0"/>
            <a:chExt cx="12192000" cy="914400"/>
          </a:xfrm>
        </p:grpSpPr>
        <p:sp>
          <p:nvSpPr>
            <p:cNvPr id="125" name="rect"/>
            <p:cNvSpPr/>
            <p:nvPr/>
          </p:nvSpPr>
          <p:spPr>
            <a:xfrm>
              <a:off x="0" y="0"/>
              <a:ext cx="12192000" cy="914400"/>
            </a:xfrm>
            <a:prstGeom prst="rect">
              <a:avLst/>
            </a:prstGeom>
            <a:solidFill>
              <a:srgbClr val="D9ECFE">
                <a:alpha val="100000"/>
              </a:srgbClr>
            </a:solidFill>
            <a:ln cap="flat">
              <a:noFill/>
              <a:prstDash val="solid"/>
              <a:miter lim="0"/>
            </a:ln>
          </p:spPr>
          <p:txBody>
            <a:bodyPr rtlCol="0"/>
            <a:lstStyle/>
            <a:p>
              <a:pPr algn="ctr"/>
              <a:endParaRPr lang="zh-CN" altLang="en-US"/>
            </a:p>
          </p:txBody>
        </p:sp>
        <p:sp>
          <p:nvSpPr>
            <p:cNvPr id="126" name="textbox 126"/>
            <p:cNvSpPr/>
            <p:nvPr/>
          </p:nvSpPr>
          <p:spPr>
            <a:xfrm>
              <a:off x="674801" y="239994"/>
              <a:ext cx="2210435" cy="474344"/>
            </a:xfrm>
            <a:prstGeom prst="rect">
              <a:avLst/>
            </a:prstGeom>
          </p:spPr>
          <p:txBody>
            <a:bodyPr vert="horz" wrap="square" lIns="0" tIns="0" rIns="0" bIns="0"/>
            <a:lstStyle/>
            <a:p>
              <a:pPr algn="l" rtl="0" eaLnBrk="0">
                <a:lnSpc>
                  <a:spcPct val="82000"/>
                </a:lnSpc>
              </a:pPr>
              <a:endParaRPr lang="en-US" altLang="en-US" sz="100" dirty="0"/>
            </a:p>
            <a:p>
              <a:pPr indent="12700" algn="l" rtl="0" eaLnBrk="0">
                <a:lnSpc>
                  <a:spcPct val="92000"/>
                </a:lnSpc>
              </a:pPr>
              <a:r>
                <a:rPr sz="3200" b="1" spc="0" dirty="0">
                  <a:solidFill>
                    <a:srgbClr val="000000">
                      <a:alpha val="100000"/>
                    </a:srgbClr>
                  </a:solidFill>
                  <a:latin typeface="Arial" panose="020B0604020202020204"/>
                  <a:ea typeface="Arial" panose="020B0604020202020204"/>
                  <a:cs typeface="Arial" panose="020B0604020202020204"/>
                </a:rPr>
                <a:t>4</a:t>
              </a:r>
              <a:r>
                <a:rPr sz="3200" spc="-25" dirty="0">
                  <a:solidFill>
                    <a:srgbClr val="000000">
                      <a:alpha val="100000"/>
                    </a:srgbClr>
                  </a:solidFill>
                  <a:latin typeface="Arial" panose="020B0604020202020204"/>
                  <a:ea typeface="Arial" panose="020B0604020202020204"/>
                  <a:cs typeface="Arial" panose="020B0604020202020204"/>
                </a:rPr>
                <a:t> </a:t>
              </a:r>
              <a:r>
                <a:rPr sz="3200" b="1" spc="0" dirty="0">
                  <a:solidFill>
                    <a:srgbClr val="000000">
                      <a:alpha val="100000"/>
                    </a:srgbClr>
                  </a:solidFill>
                  <a:latin typeface="Arial" panose="020B0604020202020204"/>
                  <a:ea typeface="Arial" panose="020B0604020202020204"/>
                  <a:cs typeface="Arial" panose="020B0604020202020204"/>
                </a:rPr>
                <a:t>.</a:t>
              </a:r>
              <a:r>
                <a:rPr sz="3200" spc="-20" dirty="0">
                  <a:solidFill>
                    <a:srgbClr val="000000">
                      <a:alpha val="100000"/>
                    </a:srgbClr>
                  </a:solidFill>
                  <a:latin typeface="Arial" panose="020B0604020202020204"/>
                  <a:ea typeface="Arial" panose="020B0604020202020204"/>
                  <a:cs typeface="Arial" panose="020B0604020202020204"/>
                </a:rPr>
                <a:t> </a:t>
              </a:r>
              <a:r>
                <a:rPr sz="3200" spc="0" dirty="0">
                  <a:ln w="9525" cap="flat" cmpd="sng">
                    <a:solidFill>
                      <a:srgbClr val="000000">
                        <a:alpha val="100000"/>
                      </a:srgbClr>
                    </a:solidFill>
                    <a:prstDash val="solid"/>
                    <a:miter lim="0"/>
                  </a:ln>
                  <a:solidFill>
                    <a:srgbClr val="000000">
                      <a:alpha val="100000"/>
                    </a:srgbClr>
                  </a:solidFill>
                  <a:latin typeface="微软雅黑" panose="020B0503020204020204" charset="-122"/>
                  <a:ea typeface="微软雅黑" panose="020B0503020204020204" charset="-122"/>
                  <a:cs typeface="微软雅黑" panose="020B0503020204020204" charset="-122"/>
                </a:rPr>
                <a:t>热点文章</a:t>
              </a:r>
              <a:endParaRPr lang="en-US" altLang="en-US" sz="3200" dirty="0"/>
            </a:p>
          </p:txBody>
        </p:sp>
        <p:pic>
          <p:nvPicPr>
            <p:cNvPr id="127" name="picture 127" descr="E:\资质\星鸟测评logo.png星鸟测评logo"/>
            <p:cNvPicPr>
              <a:picLocks noChangeAspect="1"/>
            </p:cNvPicPr>
            <p:nvPr/>
          </p:nvPicPr>
          <p:blipFill>
            <a:blip r:embed="rId2"/>
            <a:srcRect/>
            <a:stretch>
              <a:fillRect/>
            </a:stretch>
          </p:blipFill>
          <p:spPr>
            <a:xfrm rot="21600000">
              <a:off x="10527792" y="223519"/>
              <a:ext cx="1548383" cy="467360"/>
            </a:xfrm>
            <a:prstGeom prst="rect">
              <a:avLst/>
            </a:prstGeom>
          </p:spPr>
        </p:pic>
      </p:grpSp>
      <p:pic>
        <p:nvPicPr>
          <p:cNvPr id="141" name="picture 141"/>
          <p:cNvPicPr>
            <a:picLocks noChangeAspect="1"/>
          </p:cNvPicPr>
          <p:nvPr/>
        </p:nvPicPr>
        <p:blipFill>
          <a:blip r:embed="rId3"/>
          <a:stretch>
            <a:fillRect/>
          </a:stretch>
        </p:blipFill>
        <p:spPr>
          <a:xfrm rot="21600000">
            <a:off x="0" y="6376415"/>
            <a:ext cx="720852" cy="481584"/>
          </a:xfrm>
          <a:prstGeom prst="rect">
            <a:avLst/>
          </a:prstGeom>
        </p:spPr>
      </p:pic>
      <p:pic>
        <p:nvPicPr>
          <p:cNvPr id="142" name="picture 142"/>
          <p:cNvPicPr>
            <a:picLocks noChangeAspect="1"/>
          </p:cNvPicPr>
          <p:nvPr/>
        </p:nvPicPr>
        <p:blipFill>
          <a:blip r:embed="rId4"/>
          <a:stretch>
            <a:fillRect/>
          </a:stretch>
        </p:blipFill>
        <p:spPr>
          <a:xfrm rot="21600000">
            <a:off x="11472671" y="6376415"/>
            <a:ext cx="719328" cy="481584"/>
          </a:xfrm>
          <a:prstGeom prst="rect">
            <a:avLst/>
          </a:prstGeom>
        </p:spPr>
      </p:pic>
      <p:sp>
        <p:nvSpPr>
          <p:cNvPr id="91" name="object 3"/>
          <p:cNvSpPr txBox="1"/>
          <p:nvPr/>
        </p:nvSpPr>
        <p:spPr>
          <a:xfrm>
            <a:off x="565150" y="1043305"/>
            <a:ext cx="11045190" cy="751205"/>
          </a:xfrm>
          <a:prstGeom prst="rect">
            <a:avLst/>
          </a:prstGeom>
        </p:spPr>
        <p:txBody>
          <a:bodyPr vert="horz" wrap="square" lIns="0" tIns="12700" rIns="0" bIns="0" rtlCol="0">
            <a:spAutoFit/>
          </a:bodyPr>
          <a:p>
            <a:pPr marR="5080" indent="406400" algn="just" fontAlgn="auto">
              <a:lnSpc>
                <a:spcPct val="150000"/>
              </a:lnSpc>
              <a:spcBef>
                <a:spcPts val="100"/>
              </a:spcBef>
              <a:extLst>
                <a:ext uri="{35155182-B16C-46BC-9424-99874614C6A1}">
                  <wpsdc:indentchars xmlns:wpsdc="http://www.wps.cn/officeDocument/2017/drawingmlCustomData" val="200" checksum="1740828767"/>
                </a:ext>
              </a:extLst>
            </a:pPr>
            <a:r>
              <a:rPr sz="1600" dirty="0">
                <a:latin typeface="微软雅黑" panose="020B0503020204020204" charset="-122"/>
                <a:ea typeface="微软雅黑" panose="020B0503020204020204" charset="-122"/>
                <a:cs typeface="微软雅黑" panose="020B0503020204020204" charset="-122"/>
              </a:rPr>
              <a:t>当月</a:t>
            </a:r>
            <a:r>
              <a:rPr lang="zh-CN" sz="1600" dirty="0">
                <a:latin typeface="微软雅黑" panose="020B0503020204020204" charset="-122"/>
                <a:ea typeface="微软雅黑" panose="020B0503020204020204" charset="-122"/>
                <a:cs typeface="微软雅黑" panose="020B0503020204020204" charset="-122"/>
              </a:rPr>
              <a:t>，</a:t>
            </a:r>
            <a:r>
              <a:rPr sz="1600" dirty="0">
                <a:latin typeface="微软雅黑" panose="020B0503020204020204" charset="-122"/>
                <a:ea typeface="微软雅黑" panose="020B0503020204020204" charset="-122"/>
                <a:cs typeface="微软雅黑" panose="020B0503020204020204" charset="-122"/>
              </a:rPr>
              <a:t>有</a:t>
            </a:r>
            <a:r>
              <a:rPr lang="en-US" sz="1600" dirty="0">
                <a:latin typeface="微软雅黑" panose="020B0503020204020204" charset="-122"/>
                <a:ea typeface="微软雅黑" panose="020B0503020204020204" charset="-122"/>
                <a:cs typeface="微软雅黑" panose="020B0503020204020204" charset="-122"/>
              </a:rPr>
              <a:t>47</a:t>
            </a:r>
            <a:r>
              <a:rPr sz="1600" dirty="0">
                <a:latin typeface="微软雅黑" panose="020B0503020204020204" charset="-122"/>
                <a:ea typeface="微软雅黑" panose="020B0503020204020204" charset="-122"/>
                <a:cs typeface="微软雅黑" panose="020B0503020204020204" charset="-122"/>
              </a:rPr>
              <a:t>个部委微信</a:t>
            </a:r>
            <a:r>
              <a:rPr lang="zh-CN" sz="1600" dirty="0">
                <a:latin typeface="微软雅黑" panose="020B0503020204020204" charset="-122"/>
                <a:ea typeface="微软雅黑" panose="020B0503020204020204" charset="-122"/>
                <a:cs typeface="微软雅黑" panose="020B0503020204020204" charset="-122"/>
              </a:rPr>
              <a:t>发布</a:t>
            </a:r>
            <a:r>
              <a:rPr lang="en-US" sz="1600" dirty="0">
                <a:latin typeface="微软雅黑" panose="020B0503020204020204" charset="-122"/>
                <a:ea typeface="微软雅黑" panose="020B0503020204020204" charset="-122"/>
                <a:cs typeface="微软雅黑" panose="020B0503020204020204" charset="-122"/>
              </a:rPr>
              <a:t>3789</a:t>
            </a:r>
            <a:r>
              <a:rPr sz="1600" dirty="0">
                <a:latin typeface="微软雅黑" panose="020B0503020204020204" charset="-122"/>
                <a:ea typeface="微软雅黑" panose="020B0503020204020204" charset="-122"/>
                <a:cs typeface="微软雅黑" panose="020B0503020204020204" charset="-122"/>
              </a:rPr>
              <a:t>篇文章</a:t>
            </a:r>
            <a:r>
              <a:rPr lang="zh-CN" sz="1600" dirty="0">
                <a:latin typeface="微软雅黑" panose="020B0503020204020204" charset="-122"/>
                <a:ea typeface="微软雅黑" panose="020B0503020204020204" charset="-122"/>
                <a:cs typeface="微软雅黑" panose="020B0503020204020204" charset="-122"/>
              </a:rPr>
              <a:t>，</a:t>
            </a:r>
            <a:r>
              <a:rPr sz="1600" dirty="0">
                <a:latin typeface="微软雅黑" panose="020B0503020204020204" charset="-122"/>
                <a:ea typeface="微软雅黑" panose="020B0503020204020204" charset="-122"/>
                <a:cs typeface="微软雅黑" panose="020B0503020204020204" charset="-122"/>
              </a:rPr>
              <a:t>阅读数超过</a:t>
            </a:r>
            <a:r>
              <a:rPr lang="en-US" sz="1600" dirty="0">
                <a:latin typeface="微软雅黑" panose="020B0503020204020204" charset="-122"/>
                <a:ea typeface="微软雅黑" panose="020B0503020204020204" charset="-122"/>
                <a:cs typeface="微软雅黑" panose="020B0503020204020204" charset="-122"/>
              </a:rPr>
              <a:t>3786</a:t>
            </a:r>
            <a:r>
              <a:rPr sz="1600" dirty="0">
                <a:latin typeface="微软雅黑" panose="020B0503020204020204" charset="-122"/>
                <a:ea typeface="微软雅黑" panose="020B0503020204020204" charset="-122"/>
                <a:cs typeface="微软雅黑" panose="020B0503020204020204" charset="-122"/>
              </a:rPr>
              <a:t>万</a:t>
            </a:r>
            <a:r>
              <a:rPr lang="zh-CN" sz="1600" dirty="0">
                <a:latin typeface="微软雅黑" panose="020B0503020204020204" charset="-122"/>
                <a:ea typeface="微软雅黑" panose="020B0503020204020204" charset="-122"/>
                <a:cs typeface="微软雅黑" panose="020B0503020204020204" charset="-122"/>
              </a:rPr>
              <a:t>，</a:t>
            </a:r>
            <a:r>
              <a:rPr sz="1600" dirty="0">
                <a:latin typeface="微软雅黑" panose="020B0503020204020204" charset="-122"/>
                <a:ea typeface="微软雅黑" panose="020B0503020204020204" charset="-122"/>
                <a:cs typeface="微软雅黑" panose="020B0503020204020204" charset="-122"/>
              </a:rPr>
              <a:t>有</a:t>
            </a:r>
            <a:r>
              <a:rPr lang="en-US" sz="1600" b="1" dirty="0">
                <a:solidFill>
                  <a:srgbClr val="F7860C"/>
                </a:solidFill>
                <a:latin typeface="微软雅黑" panose="020B0503020204020204" charset="-122"/>
                <a:ea typeface="微软雅黑" panose="020B0503020204020204" charset="-122"/>
                <a:cs typeface="微软雅黑" panose="020B0503020204020204" charset="-122"/>
              </a:rPr>
              <a:t>13</a:t>
            </a:r>
            <a:r>
              <a:rPr lang="zh-CN" sz="1600" b="1" dirty="0">
                <a:solidFill>
                  <a:srgbClr val="F7860C"/>
                </a:solidFill>
                <a:latin typeface="微软雅黑" panose="020B0503020204020204" charset="-122"/>
                <a:ea typeface="微软雅黑" panose="020B0503020204020204" charset="-122"/>
                <a:cs typeface="微软雅黑" panose="020B0503020204020204" charset="-122"/>
              </a:rPr>
              <a:t>个部委微信发布阅读数</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10W+</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的文章共</a:t>
            </a:r>
            <a:r>
              <a:rPr lang="en-US" altLang="zh-CN" sz="1600" b="1" dirty="0">
                <a:solidFill>
                  <a:srgbClr val="F7860C"/>
                </a:solidFill>
                <a:latin typeface="微软雅黑" panose="020B0503020204020204" charset="-122"/>
                <a:ea typeface="微软雅黑" panose="020B0503020204020204" charset="-122"/>
                <a:cs typeface="微软雅黑" panose="020B0503020204020204" charset="-122"/>
              </a:rPr>
              <a:t>47</a:t>
            </a:r>
            <a:r>
              <a:rPr lang="zh-CN" altLang="en-US" sz="1600" b="1" dirty="0">
                <a:solidFill>
                  <a:srgbClr val="F7860C"/>
                </a:solidFill>
                <a:latin typeface="微软雅黑" panose="020B0503020204020204" charset="-122"/>
                <a:ea typeface="微软雅黑" panose="020B0503020204020204" charset="-122"/>
                <a:cs typeface="微软雅黑" panose="020B0503020204020204" charset="-122"/>
              </a:rPr>
              <a:t>篇</a:t>
            </a:r>
            <a:r>
              <a:rPr sz="1600" dirty="0">
                <a:latin typeface="微软雅黑" panose="020B0503020204020204" charset="-122"/>
                <a:ea typeface="微软雅黑" panose="020B0503020204020204" charset="-122"/>
                <a:cs typeface="微软雅黑" panose="020B0503020204020204" charset="-122"/>
              </a:rPr>
              <a:t>，其中“ </a:t>
            </a:r>
            <a:r>
              <a:rPr lang="zh-CN" sz="1600" b="1" dirty="0">
                <a:solidFill>
                  <a:srgbClr val="F7860C"/>
                </a:solidFill>
                <a:latin typeface="微软雅黑" panose="020B0503020204020204" charset="-122"/>
                <a:ea typeface="微软雅黑" panose="020B0503020204020204" charset="-122"/>
                <a:cs typeface="微软雅黑" panose="020B0503020204020204" charset="-122"/>
              </a:rPr>
              <a:t>中华人民共和国应急管理部</a:t>
            </a:r>
            <a:r>
              <a:rPr sz="1600" dirty="0">
                <a:latin typeface="微软雅黑" panose="020B0503020204020204" charset="-122"/>
                <a:ea typeface="微软雅黑" panose="020B0503020204020204" charset="-122"/>
                <a:cs typeface="微软雅黑" panose="020B0503020204020204" charset="-122"/>
              </a:rPr>
              <a:t>”热门文章数最多（</a:t>
            </a:r>
            <a:r>
              <a:rPr lang="zh-CN" sz="1600" dirty="0">
                <a:latin typeface="微软雅黑" panose="020B0503020204020204" charset="-122"/>
                <a:ea typeface="微软雅黑" panose="020B0503020204020204" charset="-122"/>
                <a:cs typeface="微软雅黑" panose="020B0503020204020204" charset="-122"/>
              </a:rPr>
              <a:t>共</a:t>
            </a:r>
            <a:r>
              <a:rPr lang="en-US" altLang="zh-CN" sz="1600" dirty="0">
                <a:latin typeface="微软雅黑" panose="020B0503020204020204" charset="-122"/>
                <a:ea typeface="微软雅黑" panose="020B0503020204020204" charset="-122"/>
                <a:cs typeface="微软雅黑" panose="020B0503020204020204" charset="-122"/>
              </a:rPr>
              <a:t>14</a:t>
            </a:r>
            <a:r>
              <a:rPr sz="1600" dirty="0">
                <a:latin typeface="微软雅黑" panose="020B0503020204020204" charset="-122"/>
                <a:ea typeface="微软雅黑" panose="020B0503020204020204" charset="-122"/>
                <a:cs typeface="微软雅黑" panose="020B0503020204020204" charset="-122"/>
              </a:rPr>
              <a:t>篇</a:t>
            </a:r>
            <a:r>
              <a:rPr lang="zh-CN" sz="1600" dirty="0">
                <a:latin typeface="微软雅黑" panose="020B0503020204020204" charset="-122"/>
                <a:ea typeface="微软雅黑" panose="020B0503020204020204" charset="-122"/>
                <a:cs typeface="微软雅黑" panose="020B0503020204020204" charset="-122"/>
              </a:rPr>
              <a:t>，</a:t>
            </a:r>
            <a:r>
              <a:rPr sz="1600" dirty="0">
                <a:latin typeface="微软雅黑" panose="020B0503020204020204" charset="-122"/>
                <a:ea typeface="微软雅黑" panose="020B0503020204020204" charset="-122"/>
                <a:cs typeface="微软雅黑" panose="020B0503020204020204" charset="-122"/>
              </a:rPr>
              <a:t>占比</a:t>
            </a:r>
            <a:r>
              <a:rPr lang="en-US" sz="1600" dirty="0">
                <a:latin typeface="微软雅黑" panose="020B0503020204020204" charset="-122"/>
                <a:ea typeface="微软雅黑" panose="020B0503020204020204" charset="-122"/>
                <a:cs typeface="微软雅黑" panose="020B0503020204020204" charset="-122"/>
              </a:rPr>
              <a:t>29.7</a:t>
            </a:r>
            <a:r>
              <a:rPr sz="1600" dirty="0">
                <a:latin typeface="微软雅黑" panose="020B0503020204020204" charset="-122"/>
                <a:ea typeface="微软雅黑" panose="020B0503020204020204" charset="-122"/>
                <a:cs typeface="微软雅黑" panose="020B0503020204020204" charset="-122"/>
              </a:rPr>
              <a:t>%）</a:t>
            </a:r>
            <a:r>
              <a:rPr lang="zh-CN" sz="1600" dirty="0">
                <a:latin typeface="微软雅黑" panose="020B0503020204020204" charset="-122"/>
                <a:ea typeface="微软雅黑" panose="020B0503020204020204" charset="-122"/>
                <a:cs typeface="微软雅黑" panose="020B0503020204020204" charset="-122"/>
              </a:rPr>
              <a:t>。</a:t>
            </a:r>
            <a:r>
              <a:rPr sz="1600" dirty="0">
                <a:latin typeface="微软雅黑" panose="020B0503020204020204" charset="-122"/>
                <a:ea typeface="微软雅黑" panose="020B0503020204020204" charset="-122"/>
                <a:cs typeface="微软雅黑" panose="020B0503020204020204" charset="-122"/>
              </a:rPr>
              <a:t>网民重点关注公示公告、时事新闻等信息。</a:t>
            </a:r>
            <a:endParaRPr sz="1600" dirty="0">
              <a:latin typeface="微软雅黑" panose="020B0503020204020204" charset="-122"/>
              <a:ea typeface="微软雅黑" panose="020B0503020204020204" charset="-122"/>
              <a:cs typeface="微软雅黑" panose="020B0503020204020204" charset="-122"/>
            </a:endParaRPr>
          </a:p>
        </p:txBody>
      </p:sp>
      <p:graphicFrame>
        <p:nvGraphicFramePr>
          <p:cNvPr id="6" name="表格 5"/>
          <p:cNvGraphicFramePr/>
          <p:nvPr>
            <p:custDataLst>
              <p:tags r:id="rId5"/>
            </p:custDataLst>
          </p:nvPr>
        </p:nvGraphicFramePr>
        <p:xfrm>
          <a:off x="720408" y="2032635"/>
          <a:ext cx="6315075" cy="4467600"/>
        </p:xfrm>
        <a:graphic>
          <a:graphicData uri="http://schemas.openxmlformats.org/drawingml/2006/table">
            <a:tbl>
              <a:tblPr firstRow="1" bandRow="1">
                <a:tableStyleId>{69012ECD-51FC-41F1-AA8D-1B2483CD663E}</a:tableStyleId>
              </a:tblPr>
              <a:tblGrid>
                <a:gridCol w="409575"/>
                <a:gridCol w="1152525"/>
                <a:gridCol w="3150235"/>
                <a:gridCol w="891540"/>
                <a:gridCol w="711200"/>
              </a:tblGrid>
              <a:tr h="468000">
                <a:tc gridSpan="5">
                  <a:txBody>
                    <a:bodyPr/>
                    <a:p>
                      <a:pPr indent="0" algn="ctr" fontAlgn="auto">
                        <a:buNone/>
                      </a:pPr>
                      <a:r>
                        <a:rPr lang="zh-CN" sz="1400">
                          <a:latin typeface="微软雅黑" panose="020B0503020204020204" charset="-122"/>
                          <a:ea typeface="微软雅黑" panose="020B0503020204020204" charset="-122"/>
                          <a:cs typeface="微软雅黑" panose="020B0503020204020204" charset="-122"/>
                        </a:rPr>
                        <a:t>当月阅读数10w+热门文章top10</a:t>
                      </a:r>
                      <a:endParaRPr lang="zh-CN" sz="1400">
                        <a:latin typeface="微软雅黑" panose="020B0503020204020204" charset="-122"/>
                        <a:ea typeface="微软雅黑" panose="020B0503020204020204" charset="-122"/>
                        <a:cs typeface="微软雅黑" panose="020B0503020204020204" charset="-122"/>
                      </a:endParaRPr>
                    </a:p>
                  </a:txBody>
                  <a:tcPr marL="12700" marR="12700" marT="71755" vert="horz" anchor="ctr" anchorCtr="0"/>
                </a:tc>
                <a:tc hMerge="1">
                  <a:tcPr/>
                </a:tc>
                <a:tc hMerge="1">
                  <a:tcPr/>
                </a:tc>
                <a:tc hMerge="1">
                  <a:tcPr/>
                </a:tc>
                <a:tc hMerge="1">
                  <a:tcPr/>
                </a:tc>
              </a:tr>
              <a:tr h="363600">
                <a:tc>
                  <a:txBody>
                    <a:bodyPr/>
                    <a:p>
                      <a:pPr indent="0" algn="ctr">
                        <a:buNone/>
                      </a:pPr>
                      <a:r>
                        <a:rPr lang="zh-CN" sz="1100" b="1">
                          <a:solidFill>
                            <a:schemeClr val="tx1"/>
                          </a:solidFill>
                          <a:latin typeface="微软雅黑" panose="020B0503020204020204" charset="-122"/>
                          <a:ea typeface="微软雅黑" panose="020B0503020204020204" charset="-122"/>
                        </a:rPr>
                        <a:t>序号</a:t>
                      </a:r>
                      <a:endParaRPr lang="zh-CN" altLang="en-US" sz="1100" b="1">
                        <a:solidFill>
                          <a:schemeClr val="tx1"/>
                        </a:solidFill>
                        <a:latin typeface="微软雅黑" panose="020B0503020204020204" charset="-122"/>
                        <a:ea typeface="微软雅黑" panose="020B0503020204020204" charset="-122"/>
                      </a:endParaRPr>
                    </a:p>
                  </a:txBody>
                  <a:tcPr marL="12700" marR="12700" marT="71755" marB="71755" vert="horz" anchor="ctr" anchorCtr="1"/>
                </a:tc>
                <a:tc>
                  <a:txBody>
                    <a:bodyPr/>
                    <a:p>
                      <a:pPr indent="0" algn="ctr">
                        <a:buNone/>
                      </a:pPr>
                      <a:r>
                        <a:rPr lang="zh-CN" sz="1100" b="1">
                          <a:solidFill>
                            <a:schemeClr val="tx1"/>
                          </a:solidFill>
                          <a:latin typeface="微软雅黑" panose="020B0503020204020204" charset="-122"/>
                          <a:ea typeface="微软雅黑" panose="020B0503020204020204" charset="-122"/>
                        </a:rPr>
                        <a:t>公众号</a:t>
                      </a:r>
                      <a:endParaRPr lang="zh-CN" altLang="en-US" sz="1100" b="1">
                        <a:solidFill>
                          <a:schemeClr val="tx1"/>
                        </a:solidFill>
                        <a:latin typeface="微软雅黑" panose="020B0503020204020204" charset="-122"/>
                        <a:ea typeface="微软雅黑" panose="020B0503020204020204" charset="-122"/>
                      </a:endParaRPr>
                    </a:p>
                  </a:txBody>
                  <a:tcPr marL="12700" marR="12700" marT="71755" marB="71755" vert="horz" anchor="ctr" anchorCtr="1"/>
                </a:tc>
                <a:tc>
                  <a:txBody>
                    <a:bodyPr/>
                    <a:p>
                      <a:pPr algn="ctr">
                        <a:buClrTx/>
                        <a:buSzTx/>
                        <a:buFontTx/>
                        <a:buNone/>
                      </a:pPr>
                      <a:r>
                        <a:rPr lang="zh-CN" sz="1100" b="1">
                          <a:solidFill>
                            <a:schemeClr val="tx1"/>
                          </a:solidFill>
                          <a:latin typeface="微软雅黑" panose="020B0503020204020204" charset="-122"/>
                          <a:ea typeface="微软雅黑" panose="020B0503020204020204" charset="-122"/>
                        </a:rPr>
                        <a:t>文章标题</a:t>
                      </a:r>
                      <a:endParaRPr lang="zh-CN" sz="1100" b="1">
                        <a:solidFill>
                          <a:schemeClr val="tx1"/>
                        </a:solidFill>
                        <a:latin typeface="微软雅黑" panose="020B0503020204020204" charset="-122"/>
                        <a:ea typeface="微软雅黑" panose="020B0503020204020204" charset="-122"/>
                      </a:endParaRPr>
                    </a:p>
                  </a:txBody>
                  <a:tcPr marL="12700" marR="12700" marT="36195" marB="36195" vert="horz" anchor="ctr" anchorCtr="1"/>
                </a:tc>
                <a:tc>
                  <a:txBody>
                    <a:bodyPr/>
                    <a:p>
                      <a:pPr indent="0" algn="ctr">
                        <a:buNone/>
                      </a:pPr>
                      <a:r>
                        <a:rPr lang="zh-CN" sz="1100" b="1">
                          <a:solidFill>
                            <a:schemeClr val="tx1"/>
                          </a:solidFill>
                          <a:latin typeface="微软雅黑" panose="020B0503020204020204" charset="-122"/>
                          <a:ea typeface="微软雅黑" panose="020B0503020204020204" charset="-122"/>
                          <a:cs typeface="微软雅黑" panose="020B0503020204020204" charset="-122"/>
                        </a:rPr>
                        <a:t>在看数↓</a:t>
                      </a:r>
                      <a:endParaRPr lang="zh-CN" altLang="en-US" sz="1100" b="1">
                        <a:solidFill>
                          <a:schemeClr val="tx1"/>
                        </a:solidFill>
                        <a:latin typeface="微软雅黑" panose="020B0503020204020204" charset="-122"/>
                        <a:ea typeface="微软雅黑" panose="020B0503020204020204" charset="-122"/>
                        <a:cs typeface="微软雅黑" panose="020B0503020204020204" charset="-122"/>
                      </a:endParaRPr>
                    </a:p>
                  </a:txBody>
                  <a:tcPr marL="12700" marR="12700" marT="71755" marB="71755" vert="horz" anchor="ctr" anchorCtr="1"/>
                </a:tc>
                <a:tc>
                  <a:txBody>
                    <a:bodyPr/>
                    <a:p>
                      <a:pPr indent="0" algn="ctr">
                        <a:buNone/>
                      </a:pPr>
                      <a:r>
                        <a:rPr lang="zh-CN" sz="1100" b="1">
                          <a:solidFill>
                            <a:schemeClr val="tx1"/>
                          </a:solidFill>
                          <a:latin typeface="微软雅黑" panose="020B0503020204020204" charset="-122"/>
                          <a:ea typeface="微软雅黑" panose="020B0503020204020204" charset="-122"/>
                          <a:cs typeface="微软雅黑" panose="020B0503020204020204" charset="-122"/>
                        </a:rPr>
                        <a:t>在看率%</a:t>
                      </a:r>
                      <a:endParaRPr lang="zh-CN" altLang="en-US" sz="1100" b="1">
                        <a:solidFill>
                          <a:schemeClr val="tx1"/>
                        </a:solidFill>
                        <a:latin typeface="微软雅黑" panose="020B0503020204020204" charset="-122"/>
                        <a:ea typeface="微软雅黑" panose="020B0503020204020204" charset="-122"/>
                        <a:cs typeface="微软雅黑" panose="020B0503020204020204" charset="-122"/>
                      </a:endParaRPr>
                    </a:p>
                  </a:txBody>
                  <a:tcPr marL="12700" marR="12700" marT="71755" marB="71755" vert="horz" anchor="ctr" anchorCtr="1"/>
                </a:tc>
              </a:tr>
              <a:tr h="363600">
                <a:tc>
                  <a:txBody>
                    <a:bodyPr/>
                    <a:p>
                      <a:pPr algn="ctr">
                        <a:buClrTx/>
                        <a:buSzTx/>
                        <a:buFontTx/>
                        <a:buNone/>
                      </a:pPr>
                      <a:r>
                        <a:rPr lang="en-US" sz="1000" b="1">
                          <a:latin typeface="微软雅黑" panose="020B0503020204020204" charset="-122"/>
                          <a:ea typeface="微软雅黑" panose="020B0503020204020204" charset="-122"/>
                        </a:rPr>
                        <a:t>1</a:t>
                      </a:r>
                      <a:endParaRPr lang="en-US" sz="1000" b="1">
                        <a:latin typeface="微软雅黑" panose="020B0503020204020204" charset="-122"/>
                        <a:ea typeface="微软雅黑" panose="020B0503020204020204" charset="-122"/>
                      </a:endParaRPr>
                    </a:p>
                  </a:txBody>
                  <a:tcPr marL="12700" marR="12700" marT="12700" vert="horz" anchor="ctr" anchorCtr="0"/>
                </a:tc>
                <a:tc>
                  <a:txBody>
                    <a:bodyPr/>
                    <a:p>
                      <a:pPr algn="ctr" fontAlgn="ctr">
                        <a:buClrTx/>
                        <a:buSzTx/>
                        <a:buFontTx/>
                      </a:pPr>
                      <a:r>
                        <a:rPr lang="zh-CN" altLang="en-US" sz="1000" b="1" i="0">
                          <a:solidFill>
                            <a:srgbClr val="000000"/>
                          </a:solidFill>
                          <a:latin typeface="微软雅黑" panose="020B0503020204020204" charset="-122"/>
                          <a:ea typeface="微软雅黑" panose="020B0503020204020204" charset="-122"/>
                        </a:rPr>
                        <a:t>国家移民管理局</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心在祈盼，人在救援——移民管理机构全力投入吉隆口岸抢险救援</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2691</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2.69</a:t>
                      </a:r>
                      <a:endParaRPr lang="en-US" sz="1000" b="0" i="0">
                        <a:latin typeface="微软雅黑" panose="020B0503020204020204" charset="-122"/>
                        <a:ea typeface="微软雅黑" panose="020B0503020204020204" charset="-122"/>
                      </a:endParaRPr>
                    </a:p>
                  </a:txBody>
                  <a:tcPr marL="9842" marR="9842" marT="9842" marB="0" anchor="ctr" anchorCtr="0"/>
                </a:tc>
              </a:tr>
              <a:tr h="363600">
                <a:tc>
                  <a:txBody>
                    <a:bodyPr/>
                    <a:p>
                      <a:pPr algn="ctr">
                        <a:buClrTx/>
                        <a:buSzTx/>
                        <a:buFontTx/>
                        <a:buNone/>
                      </a:pPr>
                      <a:r>
                        <a:rPr lang="en-US" sz="1000" b="1">
                          <a:latin typeface="微软雅黑" panose="020B0503020204020204" charset="-122"/>
                          <a:ea typeface="微软雅黑" panose="020B0503020204020204" charset="-122"/>
                        </a:rPr>
                        <a:t>2</a:t>
                      </a:r>
                      <a:endParaRPr lang="en-US" sz="1000" b="1">
                        <a:latin typeface="微软雅黑" panose="020B0503020204020204" charset="-122"/>
                        <a:ea typeface="微软雅黑" panose="020B0503020204020204" charset="-122"/>
                      </a:endParaRPr>
                    </a:p>
                  </a:txBody>
                  <a:tcPr marL="12700" marR="12700" marT="12700" vert="horz" anchor="ctr" anchorCtr="0"/>
                </a:tc>
                <a:tc>
                  <a:txBody>
                    <a:bodyPr/>
                    <a:p>
                      <a:pPr algn="ctr" fontAlgn="ctr">
                        <a:buClrTx/>
                        <a:buSzTx/>
                        <a:buFontTx/>
                      </a:pPr>
                      <a:r>
                        <a:rPr lang="zh-CN" altLang="en-US" sz="1000" b="1" i="0">
                          <a:solidFill>
                            <a:srgbClr val="000000"/>
                          </a:solidFill>
                          <a:latin typeface="微软雅黑" panose="020B0503020204020204" charset="-122"/>
                          <a:ea typeface="微软雅黑" panose="020B0503020204020204" charset="-122"/>
                        </a:rPr>
                        <a:t>中国人民银行</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中国人民银行定于2026年8月17日起陆续发行江泽民诞辰100周年纪念币</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1452</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1.45</a:t>
                      </a:r>
                      <a:endParaRPr lang="en-US" sz="1000" b="0" i="0">
                        <a:latin typeface="微软雅黑" panose="020B0503020204020204" charset="-122"/>
                        <a:ea typeface="微软雅黑" panose="020B0503020204020204" charset="-122"/>
                      </a:endParaRPr>
                    </a:p>
                  </a:txBody>
                  <a:tcPr marL="9842" marR="9842" marT="9842" marB="0" anchor="ctr" anchorCtr="0"/>
                </a:tc>
              </a:tr>
              <a:tr h="363600">
                <a:tc>
                  <a:txBody>
                    <a:bodyPr/>
                    <a:p>
                      <a:pPr algn="ctr">
                        <a:buClrTx/>
                        <a:buSzTx/>
                        <a:buFontTx/>
                        <a:buNone/>
                      </a:pPr>
                      <a:r>
                        <a:rPr lang="en-US" sz="1000" b="1">
                          <a:latin typeface="微软雅黑" panose="020B0503020204020204" charset="-122"/>
                          <a:ea typeface="微软雅黑" panose="020B0503020204020204" charset="-122"/>
                        </a:rPr>
                        <a:t>3</a:t>
                      </a:r>
                      <a:endParaRPr lang="en-US" sz="1000" b="1">
                        <a:latin typeface="微软雅黑" panose="020B0503020204020204" charset="-122"/>
                        <a:ea typeface="微软雅黑" panose="020B0503020204020204" charset="-122"/>
                      </a:endParaRPr>
                    </a:p>
                  </a:txBody>
                  <a:tcPr marL="12700" marR="12700" marT="12700" vert="horz" anchor="ctr" anchorCtr="0"/>
                </a:tc>
                <a:tc>
                  <a:txBody>
                    <a:bodyPr/>
                    <a:p>
                      <a:pPr algn="ctr" fontAlgn="ctr">
                        <a:buClrTx/>
                        <a:buSzTx/>
                        <a:buFontTx/>
                      </a:pPr>
                      <a:r>
                        <a:rPr lang="zh-CN" altLang="en-US" sz="1000" b="1" i="0">
                          <a:solidFill>
                            <a:srgbClr val="000000"/>
                          </a:solidFill>
                          <a:latin typeface="微软雅黑" panose="020B0503020204020204" charset="-122"/>
                          <a:ea typeface="微软雅黑" panose="020B0503020204020204" charset="-122"/>
                        </a:rPr>
                        <a:t>国家信访局</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中央社会工作部副部长、国家信访局局长李文章：以落实责任制推动信访工作高质量发展</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1289</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1.29</a:t>
                      </a:r>
                      <a:endParaRPr lang="en-US" sz="1000" b="0" i="0">
                        <a:latin typeface="微软雅黑" panose="020B0503020204020204" charset="-122"/>
                        <a:ea typeface="微软雅黑" panose="020B0503020204020204" charset="-122"/>
                      </a:endParaRPr>
                    </a:p>
                  </a:txBody>
                  <a:tcPr marL="9842" marR="9842" marT="9842" marB="0" anchor="ctr" anchorCtr="0"/>
                </a:tc>
              </a:tr>
              <a:tr h="363600">
                <a:tc>
                  <a:txBody>
                    <a:bodyPr/>
                    <a:p>
                      <a:pPr algn="ctr">
                        <a:buClrTx/>
                        <a:buSzTx/>
                        <a:buFontTx/>
                        <a:buNone/>
                      </a:pPr>
                      <a:r>
                        <a:rPr lang="en-US" sz="1000" b="1">
                          <a:latin typeface="微软雅黑" panose="020B0503020204020204" charset="-122"/>
                          <a:ea typeface="微软雅黑" panose="020B0503020204020204" charset="-122"/>
                        </a:rPr>
                        <a:t>4</a:t>
                      </a:r>
                      <a:endParaRPr lang="en-US" sz="1000" b="1">
                        <a:latin typeface="微软雅黑" panose="020B0503020204020204" charset="-122"/>
                        <a:ea typeface="微软雅黑" panose="020B0503020204020204" charset="-122"/>
                      </a:endParaRPr>
                    </a:p>
                  </a:txBody>
                  <a:tcPr marL="12700" marR="12700" marT="12700" vert="horz" anchor="ctr" anchorCtr="0"/>
                </a:tc>
                <a:tc>
                  <a:txBody>
                    <a:bodyPr/>
                    <a:p>
                      <a:pPr algn="ctr" fontAlgn="ctr">
                        <a:buClrTx/>
                        <a:buSzTx/>
                        <a:buFontTx/>
                      </a:pPr>
                      <a:r>
                        <a:rPr lang="zh-CN" altLang="en-US" sz="1000" b="1" i="0">
                          <a:solidFill>
                            <a:srgbClr val="000000"/>
                          </a:solidFill>
                          <a:latin typeface="微软雅黑" panose="020B0503020204020204" charset="-122"/>
                          <a:ea typeface="微软雅黑" panose="020B0503020204020204" charset="-122"/>
                        </a:rPr>
                        <a:t>微言教育</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2026年秋季开学，教育部明确这些要求</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1027</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1.03</a:t>
                      </a:r>
                      <a:endParaRPr lang="en-US" sz="1000" b="0" i="0">
                        <a:latin typeface="微软雅黑" panose="020B0503020204020204" charset="-122"/>
                        <a:ea typeface="微软雅黑" panose="020B0503020204020204" charset="-122"/>
                      </a:endParaRPr>
                    </a:p>
                  </a:txBody>
                  <a:tcPr marL="9842" marR="9842" marT="9842" marB="0" anchor="ctr" anchorCtr="0"/>
                </a:tc>
              </a:tr>
              <a:tr h="363600">
                <a:tc>
                  <a:txBody>
                    <a:bodyPr/>
                    <a:p>
                      <a:pPr algn="ctr">
                        <a:buClrTx/>
                        <a:buSzTx/>
                        <a:buFontTx/>
                        <a:buNone/>
                      </a:pPr>
                      <a:r>
                        <a:rPr lang="en-US" sz="1000" b="1">
                          <a:latin typeface="微软雅黑" panose="020B0503020204020204" charset="-122"/>
                          <a:ea typeface="微软雅黑" panose="020B0503020204020204" charset="-122"/>
                        </a:rPr>
                        <a:t>5</a:t>
                      </a:r>
                      <a:endParaRPr lang="en-US" sz="1000" b="1">
                        <a:latin typeface="微软雅黑" panose="020B0503020204020204" charset="-122"/>
                        <a:ea typeface="微软雅黑" panose="020B0503020204020204" charset="-122"/>
                      </a:endParaRPr>
                    </a:p>
                  </a:txBody>
                  <a:tcPr marL="12700" marR="12700" marT="12700" vert="horz" anchor="ctr" anchorCtr="0"/>
                </a:tc>
                <a:tc>
                  <a:txBody>
                    <a:bodyPr/>
                    <a:p>
                      <a:pPr algn="ctr" fontAlgn="ctr">
                        <a:buClrTx/>
                        <a:buSzTx/>
                        <a:buFontTx/>
                      </a:pPr>
                      <a:r>
                        <a:rPr lang="zh-CN" altLang="en-US" sz="1000" b="1" i="0">
                          <a:solidFill>
                            <a:srgbClr val="000000"/>
                          </a:solidFill>
                          <a:latin typeface="微软雅黑" panose="020B0503020204020204" charset="-122"/>
                          <a:ea typeface="微软雅黑" panose="020B0503020204020204" charset="-122"/>
                        </a:rPr>
                        <a:t>国家广播电视总局</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文献纪录片《江泽民》今晚开始播出</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1018</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r>
                        <a:rPr lang="en-US" sz="1000" b="0" i="0">
                          <a:latin typeface="微软雅黑" panose="020B0503020204020204" charset="-122"/>
                          <a:ea typeface="微软雅黑" panose="020B0503020204020204" charset="-122"/>
                        </a:rPr>
                        <a:t>1.02</a:t>
                      </a:r>
                      <a:endParaRPr lang="en-US" sz="1000" b="0" i="0">
                        <a:latin typeface="微软雅黑" panose="020B0503020204020204" charset="-122"/>
                        <a:ea typeface="微软雅黑" panose="020B0503020204020204" charset="-122"/>
                      </a:endParaRPr>
                    </a:p>
                  </a:txBody>
                  <a:tcPr marL="9842" marR="9842" marT="9842" marB="0" anchor="ctr" anchorCtr="0"/>
                </a:tc>
              </a:tr>
              <a:tr h="363600">
                <a:tc>
                  <a:txBody>
                    <a:bodyPr/>
                    <a:p>
                      <a:pPr algn="ctr">
                        <a:buClrTx/>
                        <a:buSzTx/>
                        <a:buFontTx/>
                        <a:buNone/>
                      </a:pPr>
                      <a:r>
                        <a:rPr lang="en-US" sz="1000" b="1">
                          <a:latin typeface="微软雅黑" panose="020B0503020204020204" charset="-122"/>
                          <a:ea typeface="微软雅黑" panose="020B0503020204020204" charset="-122"/>
                        </a:rPr>
                        <a:t>6</a:t>
                      </a:r>
                      <a:endParaRPr lang="en-US" sz="1000" b="1">
                        <a:latin typeface="微软雅黑" panose="020B0503020204020204" charset="-122"/>
                        <a:ea typeface="微软雅黑" panose="020B0503020204020204" charset="-122"/>
                      </a:endParaRPr>
                    </a:p>
                  </a:txBody>
                  <a:tcPr marL="12700" marR="12700" marT="12700" vert="horz" anchor="ctr" anchorCtr="0"/>
                </a:tc>
                <a:tc>
                  <a:txBody>
                    <a:bodyPr/>
                    <a:p>
                      <a:pPr algn="ctr" fontAlgn="ctr">
                        <a:buClrTx/>
                        <a:buSzTx/>
                        <a:buFontTx/>
                      </a:pPr>
                      <a:r>
                        <a:rPr lang="zh-CN" altLang="en-US" sz="1000" b="1" i="0">
                          <a:solidFill>
                            <a:srgbClr val="000000"/>
                          </a:solidFill>
                          <a:latin typeface="微软雅黑" panose="020B0503020204020204" charset="-122"/>
                          <a:ea typeface="微软雅黑" panose="020B0503020204020204" charset="-122"/>
                        </a:rPr>
                        <a:t>中国人民银行</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中国人民银行有关部门负责人就《关于改革完善房地产信贷管理推动加快构建房地产发展新模式的意见》答记者问</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860</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0.86</a:t>
                      </a:r>
                      <a:endParaRPr lang="en-US" sz="1000" b="0" i="0">
                        <a:latin typeface="微软雅黑" panose="020B0503020204020204" charset="-122"/>
                        <a:ea typeface="微软雅黑" panose="020B0503020204020204" charset="-122"/>
                      </a:endParaRPr>
                    </a:p>
                  </a:txBody>
                  <a:tcPr marL="9842" marR="9842" marT="9842" marB="0" anchor="ctr" anchorCtr="0"/>
                </a:tc>
              </a:tr>
              <a:tr h="363600">
                <a:tc>
                  <a:txBody>
                    <a:bodyPr/>
                    <a:p>
                      <a:pPr algn="ctr">
                        <a:buClrTx/>
                        <a:buSzTx/>
                        <a:buFontTx/>
                        <a:buNone/>
                      </a:pPr>
                      <a:r>
                        <a:rPr lang="en-US" sz="1000" b="1">
                          <a:latin typeface="微软雅黑" panose="020B0503020204020204" charset="-122"/>
                          <a:ea typeface="微软雅黑" panose="020B0503020204020204" charset="-122"/>
                        </a:rPr>
                        <a:t>7</a:t>
                      </a:r>
                      <a:endParaRPr lang="en-US" sz="1000" b="1">
                        <a:latin typeface="微软雅黑" panose="020B0503020204020204" charset="-122"/>
                        <a:ea typeface="微软雅黑" panose="020B0503020204020204" charset="-122"/>
                      </a:endParaRPr>
                    </a:p>
                  </a:txBody>
                  <a:tcPr marL="12700" marR="12700" marT="12700" vert="horz" anchor="ctr" anchorCtr="0"/>
                </a:tc>
                <a:tc>
                  <a:txBody>
                    <a:bodyPr/>
                    <a:p>
                      <a:pPr algn="ctr" fontAlgn="ctr">
                        <a:buClrTx/>
                        <a:buSzTx/>
                        <a:buFontTx/>
                      </a:pPr>
                      <a:r>
                        <a:rPr lang="zh-CN" altLang="en-US" sz="1000" b="1" i="0">
                          <a:solidFill>
                            <a:srgbClr val="000000"/>
                          </a:solidFill>
                          <a:latin typeface="微软雅黑" panose="020B0503020204020204" charset="-122"/>
                          <a:ea typeface="微软雅黑" panose="020B0503020204020204" charset="-122"/>
                        </a:rPr>
                        <a:t>生态环境部</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生态环境部关于废止部分规范性文件的公告</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856</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0.86</a:t>
                      </a:r>
                      <a:endParaRPr lang="en-US" sz="1000" b="0" i="0">
                        <a:latin typeface="微软雅黑" panose="020B0503020204020204" charset="-122"/>
                        <a:ea typeface="微软雅黑" panose="020B0503020204020204" charset="-122"/>
                      </a:endParaRPr>
                    </a:p>
                  </a:txBody>
                  <a:tcPr marL="9842" marR="9842" marT="9842" marB="0" anchor="ctr" anchorCtr="0"/>
                </a:tc>
              </a:tr>
              <a:tr h="363600">
                <a:tc>
                  <a:txBody>
                    <a:bodyPr/>
                    <a:p>
                      <a:pPr algn="ctr">
                        <a:buClrTx/>
                        <a:buSzTx/>
                        <a:buFontTx/>
                        <a:buNone/>
                      </a:pPr>
                      <a:r>
                        <a:rPr lang="en-US" sz="1000" b="1">
                          <a:latin typeface="微软雅黑" panose="020B0503020204020204" charset="-122"/>
                          <a:ea typeface="微软雅黑" panose="020B0503020204020204" charset="-122"/>
                        </a:rPr>
                        <a:t>8</a:t>
                      </a:r>
                      <a:endParaRPr lang="en-US" sz="1000" b="1">
                        <a:latin typeface="微软雅黑" panose="020B0503020204020204" charset="-122"/>
                        <a:ea typeface="微软雅黑" panose="020B0503020204020204" charset="-122"/>
                      </a:endParaRPr>
                    </a:p>
                  </a:txBody>
                  <a:tcPr marL="12700" marR="12700" marT="12700" vert="horz" anchor="ctr" anchorCtr="0"/>
                </a:tc>
                <a:tc>
                  <a:txBody>
                    <a:bodyPr/>
                    <a:p>
                      <a:pPr algn="ctr" fontAlgn="ctr">
                        <a:buClrTx/>
                        <a:buSzTx/>
                        <a:buFontTx/>
                      </a:pPr>
                      <a:r>
                        <a:rPr lang="zh-CN" altLang="en-US" sz="1000" b="1" i="0">
                          <a:solidFill>
                            <a:srgbClr val="000000"/>
                          </a:solidFill>
                          <a:latin typeface="微软雅黑" panose="020B0503020204020204" charset="-122"/>
                          <a:ea typeface="微软雅黑" panose="020B0503020204020204" charset="-122"/>
                        </a:rPr>
                        <a:t>微言教育</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庆祝第42个教师节，教育部通知来了</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779</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0.78</a:t>
                      </a:r>
                      <a:endParaRPr lang="en-US" sz="1000" b="0" i="0">
                        <a:latin typeface="微软雅黑" panose="020B0503020204020204" charset="-122"/>
                        <a:ea typeface="微软雅黑" panose="020B0503020204020204" charset="-122"/>
                      </a:endParaRPr>
                    </a:p>
                  </a:txBody>
                  <a:tcPr marL="9842" marR="9842" marT="9842" marB="0" anchor="ctr" anchorCtr="0"/>
                </a:tc>
              </a:tr>
              <a:tr h="363600">
                <a:tc>
                  <a:txBody>
                    <a:bodyPr/>
                    <a:p>
                      <a:pPr algn="ctr">
                        <a:buClrTx/>
                        <a:buSzTx/>
                        <a:buFontTx/>
                        <a:buNone/>
                      </a:pPr>
                      <a:r>
                        <a:rPr lang="en-US" sz="1000" b="1">
                          <a:latin typeface="微软雅黑" panose="020B0503020204020204" charset="-122"/>
                          <a:ea typeface="微软雅黑" panose="020B0503020204020204" charset="-122"/>
                        </a:rPr>
                        <a:t>9</a:t>
                      </a:r>
                      <a:endParaRPr lang="en-US" sz="1000" b="1">
                        <a:latin typeface="微软雅黑" panose="020B0503020204020204" charset="-122"/>
                        <a:ea typeface="微软雅黑" panose="020B0503020204020204" charset="-122"/>
                      </a:endParaRPr>
                    </a:p>
                  </a:txBody>
                  <a:tcPr marL="12700" marR="12700" marT="12700" vert="horz" anchor="ctr" anchorCtr="0"/>
                </a:tc>
                <a:tc>
                  <a:txBody>
                    <a:bodyPr/>
                    <a:p>
                      <a:pPr algn="ctr" fontAlgn="ctr">
                        <a:buClrTx/>
                        <a:buSzTx/>
                        <a:buFontTx/>
                      </a:pPr>
                      <a:r>
                        <a:rPr lang="zh-CN" altLang="en-US" sz="1000" b="1" i="0">
                          <a:solidFill>
                            <a:srgbClr val="000000"/>
                          </a:solidFill>
                          <a:latin typeface="微软雅黑" panose="020B0503020204020204" charset="-122"/>
                          <a:ea typeface="微软雅黑" panose="020B0503020204020204" charset="-122"/>
                        </a:rPr>
                        <a:t>中国人民银行</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2026年8月20日贷款市场报价利率（LPR）</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766</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0.77</a:t>
                      </a:r>
                      <a:endParaRPr lang="en-US" sz="1000" b="0" i="0">
                        <a:latin typeface="微软雅黑" panose="020B0503020204020204" charset="-122"/>
                        <a:ea typeface="微软雅黑" panose="020B0503020204020204" charset="-122"/>
                      </a:endParaRPr>
                    </a:p>
                  </a:txBody>
                  <a:tcPr marL="9842" marR="9842" marT="9842" marB="0" anchor="ctr" anchorCtr="0"/>
                </a:tc>
              </a:tr>
              <a:tr h="363600">
                <a:tc>
                  <a:txBody>
                    <a:bodyPr/>
                    <a:p>
                      <a:pPr algn="ctr">
                        <a:buClrTx/>
                        <a:buSzTx/>
                        <a:buFontTx/>
                        <a:buNone/>
                      </a:pPr>
                      <a:r>
                        <a:rPr lang="en-US" sz="1000" b="1">
                          <a:latin typeface="微软雅黑" panose="020B0503020204020204" charset="-122"/>
                          <a:ea typeface="微软雅黑" panose="020B0503020204020204" charset="-122"/>
                        </a:rPr>
                        <a:t>10</a:t>
                      </a:r>
                      <a:endParaRPr lang="en-US" sz="1000" b="1">
                        <a:latin typeface="微软雅黑" panose="020B0503020204020204" charset="-122"/>
                        <a:ea typeface="微软雅黑" panose="020B0503020204020204" charset="-122"/>
                      </a:endParaRPr>
                    </a:p>
                  </a:txBody>
                  <a:tcPr marL="12700" marR="12700" marT="12700" vert="horz" anchor="ctr" anchorCtr="0"/>
                </a:tc>
                <a:tc>
                  <a:txBody>
                    <a:bodyPr/>
                    <a:p>
                      <a:pPr algn="ctr" fontAlgn="ctr">
                        <a:buClrTx/>
                        <a:buSzTx/>
                        <a:buFontTx/>
                      </a:pPr>
                      <a:r>
                        <a:rPr lang="zh-CN" altLang="en-US" sz="1000" b="1" i="0">
                          <a:solidFill>
                            <a:srgbClr val="000000"/>
                          </a:solidFill>
                          <a:latin typeface="微软雅黑" panose="020B0503020204020204" charset="-122"/>
                          <a:ea typeface="微软雅黑" panose="020B0503020204020204" charset="-122"/>
                        </a:rPr>
                        <a:t>司法部</a:t>
                      </a:r>
                      <a:endParaRPr lang="zh-CN" altLang="en-US" sz="1000" b="1" i="0">
                        <a:solidFill>
                          <a:srgbClr val="000000"/>
                        </a:solidFill>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2026年国家统一法律职业资格客观题考试模拟答题系统上线</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743</a:t>
                      </a:r>
                      <a:endParaRPr lang="en-US" sz="1000" b="0" i="0">
                        <a:latin typeface="微软雅黑" panose="020B0503020204020204" charset="-122"/>
                        <a:ea typeface="微软雅黑" panose="020B0503020204020204" charset="-122"/>
                      </a:endParaRPr>
                    </a:p>
                  </a:txBody>
                  <a:tcPr marL="9842" marR="9842" marT="9842" marB="0" anchor="ctr" anchorCtr="0"/>
                </a:tc>
                <a:tc>
                  <a:txBody>
                    <a:bodyPr/>
                    <a:p>
                      <a:pPr algn="ctr" fontAlgn="ctr">
                        <a:buClrTx/>
                        <a:buSzTx/>
                        <a:buFontTx/>
                      </a:pPr>
                      <a:r>
                        <a:rPr lang="en-US" sz="1000" b="0" i="0">
                          <a:latin typeface="微软雅黑" panose="020B0503020204020204" charset="-122"/>
                          <a:ea typeface="微软雅黑" panose="020B0503020204020204" charset="-122"/>
                        </a:rPr>
                        <a:t>0.74</a:t>
                      </a:r>
                      <a:endParaRPr lang="en-US" sz="1000" b="0" i="0">
                        <a:latin typeface="微软雅黑" panose="020B0503020204020204" charset="-122"/>
                        <a:ea typeface="微软雅黑" panose="020B0503020204020204" charset="-122"/>
                      </a:endParaRPr>
                    </a:p>
                  </a:txBody>
                  <a:tcPr marL="9842" marR="9842" marT="9842" marB="0" anchor="ctr" anchorCtr="0"/>
                </a:tc>
              </a:tr>
            </a:tbl>
          </a:graphicData>
        </a:graphic>
      </p:graphicFrame>
      <p:graphicFrame>
        <p:nvGraphicFramePr>
          <p:cNvPr id="4" name="图表 3"/>
          <p:cNvGraphicFramePr/>
          <p:nvPr/>
        </p:nvGraphicFramePr>
        <p:xfrm>
          <a:off x="7202170" y="2329815"/>
          <a:ext cx="4408170" cy="387350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 name="picture 150"/>
          <p:cNvPicPr>
            <a:picLocks noChangeAspect="1"/>
          </p:cNvPicPr>
          <p:nvPr/>
        </p:nvPicPr>
        <p:blipFill>
          <a:blip r:embed="rId1"/>
          <a:stretch>
            <a:fillRect/>
          </a:stretch>
        </p:blipFill>
        <p:spPr>
          <a:xfrm rot="21600000">
            <a:off x="0" y="1397507"/>
            <a:ext cx="2049779" cy="4064508"/>
          </a:xfrm>
          <a:prstGeom prst="rect">
            <a:avLst/>
          </a:prstGeom>
        </p:spPr>
      </p:pic>
      <p:pic>
        <p:nvPicPr>
          <p:cNvPr id="151" name="picture 151"/>
          <p:cNvPicPr>
            <a:picLocks noChangeAspect="1"/>
          </p:cNvPicPr>
          <p:nvPr/>
        </p:nvPicPr>
        <p:blipFill>
          <a:blip r:embed="rId2"/>
          <a:stretch>
            <a:fillRect/>
          </a:stretch>
        </p:blipFill>
        <p:spPr>
          <a:xfrm rot="21600000">
            <a:off x="10143744" y="1397507"/>
            <a:ext cx="2048255" cy="4064508"/>
          </a:xfrm>
          <a:prstGeom prst="rect">
            <a:avLst/>
          </a:prstGeom>
        </p:spPr>
      </p:pic>
      <p:sp>
        <p:nvSpPr>
          <p:cNvPr id="152" name="textbox 152"/>
          <p:cNvSpPr/>
          <p:nvPr/>
        </p:nvSpPr>
        <p:spPr>
          <a:xfrm>
            <a:off x="4411726" y="2734068"/>
            <a:ext cx="3408679" cy="1957704"/>
          </a:xfrm>
          <a:prstGeom prst="rect">
            <a:avLst/>
          </a:prstGeom>
        </p:spPr>
        <p:txBody>
          <a:bodyPr vert="horz" wrap="square" lIns="0" tIns="0" rIns="0" bIns="0"/>
          <a:lstStyle/>
          <a:p>
            <a:pPr algn="l" rtl="0" eaLnBrk="0">
              <a:lnSpc>
                <a:spcPct val="69000"/>
              </a:lnSpc>
            </a:pPr>
            <a:endParaRPr lang="en-US" altLang="en-US" sz="100" dirty="0"/>
          </a:p>
          <a:p>
            <a:pPr indent="12700" algn="l" rtl="0" eaLnBrk="0">
              <a:lnSpc>
                <a:spcPct val="97000"/>
              </a:lnSpc>
            </a:pPr>
            <a:r>
              <a:rPr sz="6500" spc="160" dirty="0">
                <a:solidFill>
                  <a:srgbClr val="84ADEB">
                    <a:alpha val="100000"/>
                  </a:srgbClr>
                </a:solidFill>
                <a:latin typeface="黑体" panose="02010609060101010101" charset="-122"/>
                <a:ea typeface="黑体" panose="02010609060101010101" charset="-122"/>
                <a:cs typeface="黑体" panose="02010609060101010101" charset="-122"/>
              </a:rPr>
              <a:t>谢谢观</a:t>
            </a:r>
            <a:r>
              <a:rPr sz="6500" spc="155" dirty="0">
                <a:solidFill>
                  <a:srgbClr val="84ADEB">
                    <a:alpha val="100000"/>
                  </a:srgbClr>
                </a:solidFill>
                <a:latin typeface="黑体" panose="02010609060101010101" charset="-122"/>
                <a:ea typeface="黑体" panose="02010609060101010101" charset="-122"/>
                <a:cs typeface="黑体" panose="02010609060101010101" charset="-122"/>
              </a:rPr>
              <a:t>看</a:t>
            </a:r>
            <a:endParaRPr lang="en-US" altLang="en-US" sz="6500" dirty="0"/>
          </a:p>
          <a:p>
            <a:pPr marL="524510" indent="-224790" algn="l" rtl="0" eaLnBrk="0">
              <a:lnSpc>
                <a:spcPct val="185000"/>
              </a:lnSpc>
              <a:spcBef>
                <a:spcPts val="120"/>
              </a:spcBef>
            </a:pPr>
            <a:r>
              <a:rPr sz="1700" spc="19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官网</a:t>
            </a:r>
            <a:r>
              <a:rPr sz="1700" spc="20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a:t>
            </a:r>
            <a:r>
              <a:rPr sz="1700" spc="14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www</a:t>
            </a:r>
            <a:r>
              <a:rPr sz="1700" spc="5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a:t>
            </a:r>
            <a:r>
              <a:rPr sz="1700" spc="6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j</a:t>
            </a:r>
            <a:r>
              <a:rPr sz="1700" spc="10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k</a:t>
            </a:r>
            <a:r>
              <a:rPr sz="1700" spc="8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t</a:t>
            </a:r>
            <a:r>
              <a:rPr sz="1700" spc="12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o</a:t>
            </a:r>
            <a:r>
              <a:rPr sz="1700" spc="11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n</a:t>
            </a:r>
            <a:r>
              <a:rPr sz="1700" spc="115"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g</a:t>
            </a:r>
            <a:r>
              <a:rPr lang="en-US" sz="1700" spc="115"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a:t>
            </a:r>
            <a:r>
              <a:rPr sz="1700" spc="9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c</a:t>
            </a:r>
            <a:r>
              <a:rPr sz="1700" spc="11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o</a:t>
            </a:r>
            <a:r>
              <a:rPr sz="1700" spc="16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m</a:t>
            </a:r>
            <a:r>
              <a:rPr sz="1700" spc="0" dirty="0">
                <a:solidFill>
                  <a:srgbClr val="78BDE6">
                    <a:alpha val="100000"/>
                  </a:srgbClr>
                </a:solidFill>
                <a:latin typeface="微软雅黑" panose="020B0503020204020204" charset="-122"/>
                <a:ea typeface="微软雅黑" panose="020B0503020204020204" charset="-122"/>
                <a:cs typeface="微软雅黑" panose="020B0503020204020204" charset="-122"/>
              </a:rPr>
              <a:t>     </a:t>
            </a:r>
            <a:r>
              <a:rPr sz="1700" spc="4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Te</a:t>
            </a:r>
            <a:r>
              <a:rPr sz="1700" spc="2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l</a:t>
            </a:r>
            <a:r>
              <a:rPr sz="1700" spc="7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a:t>
            </a:r>
            <a:r>
              <a:rPr sz="1700" spc="4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400</a:t>
            </a:r>
            <a:r>
              <a:rPr sz="1700" spc="30" dirty="0">
                <a:solidFill>
                  <a:srgbClr val="78BDE6">
                    <a:alpha val="100000"/>
                  </a:srgbClr>
                </a:solidFill>
                <a:latin typeface="微软雅黑" panose="020B0503020204020204" charset="-122"/>
                <a:ea typeface="微软雅黑" panose="020B0503020204020204" charset="-122"/>
                <a:cs typeface="微软雅黑" panose="020B0503020204020204" charset="-122"/>
              </a:rPr>
              <a:t> </a:t>
            </a:r>
            <a:r>
              <a:rPr sz="1700" spc="3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a:t>
            </a:r>
            <a:r>
              <a:rPr sz="1700" spc="30" dirty="0">
                <a:solidFill>
                  <a:srgbClr val="78BDE6">
                    <a:alpha val="100000"/>
                  </a:srgbClr>
                </a:solidFill>
                <a:latin typeface="微软雅黑" panose="020B0503020204020204" charset="-122"/>
                <a:ea typeface="微软雅黑" panose="020B0503020204020204" charset="-122"/>
                <a:cs typeface="微软雅黑" panose="020B0503020204020204" charset="-122"/>
              </a:rPr>
              <a:t> </a:t>
            </a:r>
            <a:r>
              <a:rPr sz="1700" spc="4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960</a:t>
            </a:r>
            <a:r>
              <a:rPr sz="1700" spc="30" dirty="0">
                <a:solidFill>
                  <a:srgbClr val="78BDE6">
                    <a:alpha val="100000"/>
                  </a:srgbClr>
                </a:solidFill>
                <a:latin typeface="微软雅黑" panose="020B0503020204020204" charset="-122"/>
                <a:ea typeface="微软雅黑" panose="020B0503020204020204" charset="-122"/>
                <a:cs typeface="微软雅黑" panose="020B0503020204020204" charset="-122"/>
              </a:rPr>
              <a:t> </a:t>
            </a:r>
            <a:r>
              <a:rPr sz="1700" spc="3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a:t>
            </a:r>
            <a:r>
              <a:rPr sz="1700" spc="30" dirty="0">
                <a:solidFill>
                  <a:srgbClr val="78BDE6">
                    <a:alpha val="100000"/>
                  </a:srgbClr>
                </a:solidFill>
                <a:latin typeface="微软雅黑" panose="020B0503020204020204" charset="-122"/>
                <a:ea typeface="微软雅黑" panose="020B0503020204020204" charset="-122"/>
                <a:cs typeface="微软雅黑" panose="020B0503020204020204" charset="-122"/>
              </a:rPr>
              <a:t> </a:t>
            </a:r>
            <a:r>
              <a:rPr sz="1700" spc="40"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055</a:t>
            </a:r>
            <a:r>
              <a:rPr sz="1700" spc="35" dirty="0">
                <a:ln w="3175" cap="flat" cmpd="sng">
                  <a:solidFill>
                    <a:srgbClr val="78BDE6">
                      <a:alpha val="100000"/>
                    </a:srgbClr>
                  </a:solidFill>
                  <a:prstDash val="solid"/>
                  <a:miter lim="0"/>
                </a:ln>
                <a:solidFill>
                  <a:srgbClr val="78BDE6">
                    <a:alpha val="100000"/>
                  </a:srgbClr>
                </a:solidFill>
                <a:latin typeface="微软雅黑" panose="020B0503020204020204" charset="-122"/>
                <a:ea typeface="微软雅黑" panose="020B0503020204020204" charset="-122"/>
                <a:cs typeface="微软雅黑" panose="020B0503020204020204" charset="-122"/>
              </a:rPr>
              <a:t>0</a:t>
            </a:r>
            <a:endParaRPr lang="en-US" altLang="en-US" sz="1700" dirty="0"/>
          </a:p>
        </p:txBody>
      </p:sp>
      <p:pic>
        <p:nvPicPr>
          <p:cNvPr id="153" name="picture 153" descr="E:\资质\星鸟测评logo.png星鸟测评logo"/>
          <p:cNvPicPr>
            <a:picLocks noChangeAspect="1"/>
          </p:cNvPicPr>
          <p:nvPr/>
        </p:nvPicPr>
        <p:blipFill>
          <a:blip r:embed="rId3"/>
          <a:srcRect/>
          <a:stretch>
            <a:fillRect/>
          </a:stretch>
        </p:blipFill>
        <p:spPr>
          <a:xfrm rot="21600000">
            <a:off x="10527792" y="223519"/>
            <a:ext cx="1548383" cy="467360"/>
          </a:xfrm>
          <a:prstGeom prst="rect">
            <a:avLst/>
          </a:prstGeom>
        </p:spPr>
      </p:pic>
      <p:sp>
        <p:nvSpPr>
          <p:cNvPr id="154" name="rect"/>
          <p:cNvSpPr/>
          <p:nvPr/>
        </p:nvSpPr>
        <p:spPr>
          <a:xfrm>
            <a:off x="9286875" y="2703512"/>
            <a:ext cx="76200" cy="1600200"/>
          </a:xfrm>
          <a:prstGeom prst="rect">
            <a:avLst/>
          </a:prstGeom>
          <a:solidFill>
            <a:srgbClr val="7CCBD5">
              <a:alpha val="100000"/>
            </a:srgbClr>
          </a:solidFill>
          <a:ln cap="flat">
            <a:noFill/>
            <a:prstDash val="solid"/>
            <a:miter lim="0"/>
          </a:ln>
        </p:spPr>
        <p:txBody>
          <a:bodyPr rtlCol="0"/>
          <a:lstStyle/>
          <a:p>
            <a:pPr algn="ctr"/>
            <a:endParaRPr lang="zh-CN" altLang="en-US"/>
          </a:p>
        </p:txBody>
      </p:sp>
      <p:sp>
        <p:nvSpPr>
          <p:cNvPr id="155" name="rect"/>
          <p:cNvSpPr/>
          <p:nvPr/>
        </p:nvSpPr>
        <p:spPr>
          <a:xfrm>
            <a:off x="2828925" y="2703512"/>
            <a:ext cx="76200" cy="1600200"/>
          </a:xfrm>
          <a:prstGeom prst="rect">
            <a:avLst/>
          </a:prstGeom>
          <a:solidFill>
            <a:srgbClr val="7CCBD5">
              <a:alpha val="100000"/>
            </a:srgbClr>
          </a:solidFill>
          <a:ln cap="flat">
            <a:noFill/>
            <a:prstDash val="solid"/>
            <a:miter lim="0"/>
          </a:ln>
        </p:spPr>
        <p:txBody>
          <a:bodyPr rtlCol="0"/>
          <a:lstStyle/>
          <a:p>
            <a:pPr algn="ctr"/>
            <a:endParaRPr lang="zh-CN" altLang="en-US"/>
          </a:p>
        </p:txBody>
      </p:sp>
    </p:spTree>
  </p:cSld>
  <p:clrMapOvr>
    <a:masterClrMapping/>
  </p:clrMapOvr>
</p:sld>
</file>

<file path=ppt/tags/tag1.xml><?xml version="1.0" encoding="utf-8"?>
<p:tagLst xmlns:p="http://schemas.openxmlformats.org/presentationml/2006/main">
  <p:tag name="KSO_WM_UNIT_ISCONTENTSTITLE" val="0"/>
  <p:tag name="KSO_WM_UNIT_ISNUMDGMTITLE" val="0"/>
  <p:tag name="KSO_WM_UNIT_NOCLEAR" val="0"/>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ID" val="custom20204422_1*a*1"/>
  <p:tag name="KSO_WM_TEMPLATE_CATEGORY" val="custom"/>
  <p:tag name="KSO_WM_TEMPLATE_INDEX" val="20204422"/>
  <p:tag name="KSO_WM_UNIT_LAYERLEVEL" val="1"/>
  <p:tag name="KSO_WM_TAG_VERSION" val="1.0"/>
  <p:tag name="KSO_WM_BEAUTIFY_FLAG" val="#wm#"/>
  <p:tag name="KSO_WM_UNIT_PRESET_TEXT" val="年终总结"/>
</p:tagLst>
</file>

<file path=ppt/tags/tag2.xml><?xml version="1.0" encoding="utf-8"?>
<p:tagLst xmlns:p="http://schemas.openxmlformats.org/presentationml/2006/main">
  <p:tag name="KSO_WM_UNIT_ISCONTENTSTITLE" val="0"/>
  <p:tag name="KSO_WM_UNIT_ISNUMDGMTITLE" val="0"/>
  <p:tag name="KSO_WM_UNIT_NOCLEAR" val="0"/>
  <p:tag name="KSO_WM_UNIT_VALUE" val="7"/>
  <p:tag name="KSO_WM_UNIT_HIGHLIGHT" val="0"/>
  <p:tag name="KSO_WM_UNIT_COMPATIBLE" val="0"/>
  <p:tag name="KSO_WM_UNIT_DIAGRAM_ISNUMVISUAL" val="0"/>
  <p:tag name="KSO_WM_UNIT_DIAGRAM_ISREFERUNIT" val="0"/>
  <p:tag name="KSO_WM_UNIT_TYPE" val="b"/>
  <p:tag name="KSO_WM_UNIT_INDEX" val="2"/>
  <p:tag name="KSO_WM_UNIT_ID" val="custom20204422_1*b*2"/>
  <p:tag name="KSO_WM_TEMPLATE_CATEGORY" val="custom"/>
  <p:tag name="KSO_WM_TEMPLATE_INDEX" val="20204422"/>
  <p:tag name="KSO_WM_UNIT_LAYERLEVEL" val="1"/>
  <p:tag name="KSO_WM_TAG_VERSION" val="1.0"/>
  <p:tag name="KSO_WM_BEAUTIFY_FLAG" val="#wm#"/>
  <p:tag name="KSO_WM_UNIT_PRESET_TEXT" val="汇报人姓名"/>
  <p:tag name="KSO_WM_UNIT_TEXT_FILL_FORE_SCHEMECOLOR_INDEX_BRIGHTNESS" val="0.25"/>
  <p:tag name="KSO_WM_UNIT_TEXT_FILL_FORE_SCHEMECOLOR_INDEX" val="13"/>
  <p:tag name="KSO_WM_UNIT_TEXT_FILL_TYPE" val="1"/>
</p:tagLst>
</file>

<file path=ppt/tags/tag3.xml><?xml version="1.0" encoding="utf-8"?>
<p:tagLst xmlns:p="http://schemas.openxmlformats.org/presentationml/2006/main">
  <p:tag name="KSO_WM_UNIT_TABLE_BEAUTIFY" val="smartTable{71e5a39b-52e5-49a0-b262-af75d7215a7a}"/>
  <p:tag name="TABLE_ENDDRAG_ORIGIN_RECT" val="813*28"/>
  <p:tag name="TABLE_ENDDRAG_RECT" val="73*111*813*28"/>
  <p:tag name="TABLE_EMPHASIZE_COLOR" val="3042485"/>
  <p:tag name="TABLE_EMPHASIZE_ROW" val="1"/>
  <p:tag name="TABLE_EMPHASIZE_ID" val="2"/>
</p:tagLst>
</file>

<file path=ppt/tags/tag4.xml><?xml version="1.0" encoding="utf-8"?>
<p:tagLst xmlns:p="http://schemas.openxmlformats.org/presentationml/2006/main">
  <p:tag name="TABLE_EMPHASIZE_UUID" val="smartTable{71e5a39b-52e5-49a0-b262-af75d7215a7a}"/>
  <p:tag name="TABLE_EMPHASIZE_TYPE" val="horizont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UNIT_TABLE_BEAUTIFY" val="smartTable{34eb1e72-69be-4f51-94e0-7f0263f980d5}"/>
</p:tagLst>
</file>

<file path=ppt/tags/tag7.xml><?xml version="1.0" encoding="utf-8"?>
<p:tagLst xmlns:p="http://schemas.openxmlformats.org/presentationml/2006/main">
  <p:tag name="COMMONDATA" val="eyJoZGlkIjoiNjNkNDg2NTQxNzczMmU2NWY1YTFlMWIwYzIzZTVjMWUifQ=="/>
</p:tagLst>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2285</Words>
  <Application>WPS 演示</Application>
  <PresentationFormat/>
  <Paragraphs>458</Paragraphs>
  <Slides>6</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6</vt:i4>
      </vt:variant>
    </vt:vector>
  </HeadingPairs>
  <TitlesOfParts>
    <vt:vector size="18" baseType="lpstr">
      <vt:lpstr>Arial</vt:lpstr>
      <vt:lpstr>宋体</vt:lpstr>
      <vt:lpstr>Wingdings</vt:lpstr>
      <vt:lpstr>Arial</vt:lpstr>
      <vt:lpstr>汉仪大隶书简</vt:lpstr>
      <vt:lpstr>汉仪旗黑-85S</vt:lpstr>
      <vt:lpstr>黑体</vt:lpstr>
      <vt:lpstr>汉仪中隶书简</vt:lpstr>
      <vt:lpstr>微软雅黑</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明灭会有因果</cp:lastModifiedBy>
  <cp:revision>344</cp:revision>
  <dcterms:created xsi:type="dcterms:W3CDTF">2022-01-21T00:47:00Z</dcterms:created>
  <dcterms:modified xsi:type="dcterms:W3CDTF">2026-09-09T01:24:35Z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wqlLaW5nc29mdCBQREYgdG8gV1BTIDc1</vt:lpwstr>
  </property>
  <property fmtid="{D5CDD505-2E9C-101B-9397-08002B2CF9AE}" pid="3" name="Created">
    <vt:filetime>2022-02-15T16:34:34Z</vt:filetime>
  </property>
  <property fmtid="{D5CDD505-2E9C-101B-9397-08002B2CF9AE}" pid="4" name="ICV">
    <vt:lpwstr>14D5236C7B6445A1B77F7AE899E6FBD7</vt:lpwstr>
  </property>
  <property fmtid="{D5CDD505-2E9C-101B-9397-08002B2CF9AE}" pid="5" name="KSOProductBuildVer">
    <vt:lpwstr>2052-12.1.0.28505</vt:lpwstr>
  </property>
</Properties>
</file>