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[部委微信草稿.xlsx]部委微信!$A$53:$A$56</c:f>
              <c:strCache>
                <c:ptCount val="4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[部委微信草稿.xlsx]部委微信!$B$53:$B$56</c:f>
              <c:numCache>
                <c:formatCode>General</c:formatCode>
                <c:ptCount val="4"/>
                <c:pt idx="0">
                  <c:v>10</c:v>
                </c:pt>
                <c:pt idx="1">
                  <c:v>19</c:v>
                </c:pt>
                <c:pt idx="2">
                  <c:v>16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8bdc2d0-8cfd-4b0f-b3d8-2e6e7e700cd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[部委微信草稿.xlsx]部委微信!$A$9:$A$11</c:f>
              <c:strCache>
                <c:ptCount val="3"/>
                <c:pt idx="0">
                  <c:v>100-200</c:v>
                </c:pt>
                <c:pt idx="1">
                  <c:v>50-100</c:v>
                </c:pt>
                <c:pt idx="2">
                  <c:v>50以下</c:v>
                </c:pt>
              </c:strCache>
            </c:strRef>
          </c:cat>
          <c:val>
            <c:numRef>
              <c:f>[部委微信草稿.xlsx]部委微信!$B$9:$B$11</c:f>
              <c:numCache>
                <c:formatCode>General</c:formatCode>
                <c:ptCount val="3"/>
                <c:pt idx="0">
                  <c:v>14</c:v>
                </c:pt>
                <c:pt idx="1">
                  <c:v>16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[部委微信草稿.xlsx]部委微信!$A$136:$A$145</c:f>
              <c:strCache>
                <c:ptCount val="10"/>
                <c:pt idx="0">
                  <c:v>生态环境部</c:v>
                </c:pt>
                <c:pt idx="1">
                  <c:v>中国人民银行</c:v>
                </c:pt>
                <c:pt idx="2">
                  <c:v>工信微报</c:v>
                </c:pt>
                <c:pt idx="3">
                  <c:v>国防部发布</c:v>
                </c:pt>
                <c:pt idx="4">
                  <c:v>国资小新</c:v>
                </c:pt>
                <c:pt idx="5">
                  <c:v>海关发布</c:v>
                </c:pt>
                <c:pt idx="6">
                  <c:v>交通运输部</c:v>
                </c:pt>
                <c:pt idx="7">
                  <c:v>锐科技</c:v>
                </c:pt>
                <c:pt idx="8">
                  <c:v>审计署</c:v>
                </c:pt>
                <c:pt idx="9">
                  <c:v>中国民政</c:v>
                </c:pt>
              </c:strCache>
            </c:strRef>
          </c:cat>
          <c:val>
            <c:numRef>
              <c:f>[部委微信草稿.xlsx]部委微信!$B$136:$B$145</c:f>
              <c:numCache>
                <c:formatCode>General</c:formatCode>
                <c:ptCount val="10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1d7edb8-69ba-48ec-acf5-c6b04403758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>
        <c:manualLayout>
          <c:xMode val="edge"/>
          <c:yMode val="edge"/>
          <c:x val="0.206676017125815"/>
          <c:y val="0.0074925074925074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05885588558856"/>
          <c:y val="0.199348645869044"/>
          <c:w val="0.567244224422442"/>
          <c:h val="0.707062050051423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[部委微信草稿.xlsx]部委微信!$A$173:$A$181</c:f>
              <c:strCache>
                <c:ptCount val="9"/>
                <c:pt idx="0">
                  <c:v>总书记</c:v>
                </c:pt>
                <c:pt idx="1">
                  <c:v>危险废物经营许可管理办法</c:v>
                </c:pt>
                <c:pt idx="2">
                  <c:v>中央八项规定精神学习教育</c:v>
                </c:pt>
                <c:pt idx="3">
                  <c:v>全国“两会”</c:v>
                </c:pt>
                <c:pt idx="4">
                  <c:v>习主席</c:v>
                </c:pt>
                <c:pt idx="5">
                  <c:v>全会的精神</c:v>
                </c:pt>
                <c:pt idx="6">
                  <c:v>中国特设</c:v>
                </c:pt>
                <c:pt idx="7">
                  <c:v>中央八项规定学习教育</c:v>
                </c:pt>
                <c:pt idx="8">
                  <c:v>重要讲话指示精神</c:v>
                </c:pt>
              </c:strCache>
            </c:strRef>
          </c:cat>
          <c:val>
            <c:numRef>
              <c:f>[部委微信草稿.xlsx]部委微信!$B$173:$B$181</c:f>
              <c:numCache>
                <c:formatCode>General</c:formatCode>
                <c:ptCount val="9"/>
                <c:pt idx="0">
                  <c:v>41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84713375796"/>
          <c:y val="0.111770365618987"/>
          <c:w val="0.3677016985138"/>
          <c:h val="0.82568954457985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</a:t>
            </a:r>
            <a:r>
              <a:rPr lang="en-US" altLang="zh-CN" b="1"/>
              <a:t>10W+</a:t>
            </a:r>
            <a:r>
              <a:rPr altLang="en-US" b="1"/>
              <a:t>热门文章分布情况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1627372052904"/>
          <c:y val="0.253681023806247"/>
          <c:w val="0.575330649798735"/>
          <c:h val="0.55070868308793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[部委微信草稿.xlsx]Sheet2!$E$21:$E$36</c:f>
              <c:strCache>
                <c:ptCount val="16"/>
                <c:pt idx="0">
                  <c:v>中华人民共和国应急管理部</c:v>
                </c:pt>
                <c:pt idx="1">
                  <c:v>国家税务总局</c:v>
                </c:pt>
                <c:pt idx="2">
                  <c:v>中国人民银行</c:v>
                </c:pt>
                <c:pt idx="3">
                  <c:v>国家移民管理局</c:v>
                </c:pt>
                <c:pt idx="4">
                  <c:v>微言教育</c:v>
                </c:pt>
                <c:pt idx="5">
                  <c:v>司法部</c:v>
                </c:pt>
                <c:pt idx="6">
                  <c:v>国资小新</c:v>
                </c:pt>
                <c:pt idx="7">
                  <c:v>健康中国</c:v>
                </c:pt>
                <c:pt idx="8">
                  <c:v>国防部发布</c:v>
                </c:pt>
                <c:pt idx="9">
                  <c:v>国家信访局</c:v>
                </c:pt>
                <c:pt idx="10">
                  <c:v>海关发布</c:v>
                </c:pt>
                <c:pt idx="11">
                  <c:v>审计署</c:v>
                </c:pt>
                <c:pt idx="12">
                  <c:v>生态环境部</c:v>
                </c:pt>
                <c:pt idx="13">
                  <c:v>统计微讯</c:v>
                </c:pt>
                <c:pt idx="14">
                  <c:v>外交部</c:v>
                </c:pt>
                <c:pt idx="15">
                  <c:v>中国气象局</c:v>
                </c:pt>
              </c:strCache>
            </c:strRef>
          </c:cat>
          <c:val>
            <c:numRef>
              <c:f>[部委微信草稿.xlsx]Sheet2!$F$21:$F$36</c:f>
              <c:numCache>
                <c:formatCode>General</c:formatCode>
                <c:ptCount val="16"/>
                <c:pt idx="0">
                  <c:v>19</c:v>
                </c:pt>
                <c:pt idx="1">
                  <c:v>13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48648648649"/>
          <c:y val="0.0780615231795408"/>
          <c:w val="0.339850488786659"/>
          <c:h val="0.8894572321682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0db8498-75f7-4cf4-bedc-0bb42051032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1086.99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1069.82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979.11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3677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司法部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744335" y="1376045"/>
          <a:ext cx="4728210" cy="25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025" y="3971290"/>
          <a:ext cx="4558665" cy="257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1086.99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652.59W+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23759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634.48W+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1973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1069.82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354.07W+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19204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346.63W+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979.11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359.89W+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4294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273.64W+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470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978.71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45.95W+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10837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45.95W+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81689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946.33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182.45W+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14351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182.12W+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3834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946.27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213.88W+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7084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213.72W+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940.3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310.79W+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7610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307.84W+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500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939.85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141.7W+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6036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141.7W+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680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927.19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56.2W+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56.2W+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919.45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219.18W+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10005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193.06W+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85957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3254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892.93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207.23W+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6913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199.67W+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78665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892.38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185.67W+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13048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153.49W+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健康中国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882.13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109.99W+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6892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109.99W+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871.19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76.21W+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1941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76.21W+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97385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市说新语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838.45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112.26W+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4183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108.69W+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85766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874395"/>
                <a:gridCol w="1146810"/>
                <a:gridCol w="991235"/>
                <a:gridCol w="12312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1086.99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652.59W+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23759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192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634.48W+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1973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生态环境部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7.2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危险废物经营许可管理办法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中央八项规定精神学习教育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5" name="图表 14"/>
          <p:cNvGraphicFramePr/>
          <p:nvPr/>
        </p:nvGraphicFramePr>
        <p:xfrm>
          <a:off x="537210" y="2549525"/>
          <a:ext cx="5714365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6917690" y="2584450"/>
          <a:ext cx="4785360" cy="3959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3677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4160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32635"/>
          <a:ext cx="6315075" cy="4467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468000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2026年全国教育工作会议召开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3834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3.83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收藏学习！2026年1月1日开始实施的税费政策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安全不放松！寒假安全提示师生家长来了解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2320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2.32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收藏学习！一图了解增值税法知识点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2066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2.07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全国税务工作会议在北京召开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1995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1.99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3.2万余项国家标准免费公开！如何查询下载？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1.97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应急管理大学成立大会举行张国清出席并讲话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1613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1.61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这份寒假安全指南，转给师生家长！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1518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国家税务总局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人民日报：“开票经济”为何要严查？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1446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审计署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全国审计工作会议在北京召开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1421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34250" y="2055813"/>
          <a:ext cx="4417060" cy="461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b5132142-456a-4ab9-97f5-8559b360e452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b5132142-456a-4ab9-97f5-8559b360e452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e604226e-e0f0-4586-b506-6b6b45f2d69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306</cp:revision>
  <dcterms:created xsi:type="dcterms:W3CDTF">2022-01-21T00:47:00Z</dcterms:created>
  <dcterms:modified xsi:type="dcterms:W3CDTF">2026-02-03T08:55:00Z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2022-02-11T16:34:34Z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2052-12.1.0.24657</vt:lpwstr>
  </property>
</Properties>
</file>