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[部委微信草稿.xlsx]省级微信!$A$1:$A$5</c:f>
              <c:strCache>
                <c:ptCount val="5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300-500</c:v>
                </c:pt>
                <c:pt idx="4">
                  <c:v>100-300</c:v>
                </c:pt>
              </c:strCache>
            </c:strRef>
          </c:cat>
          <c:val>
            <c:numRef>
              <c:f>[部委微信草稿.xlsx]省级微信!$B$1:$B$5</c:f>
              <c:numCache>
                <c:formatCode>General</c:formatCode>
                <c:ptCount val="5"/>
                <c:pt idx="0">
                  <c:v>2</c:v>
                </c:pt>
                <c:pt idx="1">
                  <c:v>12</c:v>
                </c:pt>
                <c:pt idx="2">
                  <c:v>14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  <c:max val="16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  <c:majorUnit val="4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6d1873c-b9e3-4b8a-bcf5-6293f37f19d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[部委微信草稿.xlsx]省级微信!$A$38:$A$41</c:f>
              <c:strCache>
                <c:ptCount val="4"/>
                <c:pt idx="0">
                  <c:v>200-500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[部委微信草稿.xlsx]省级微信!$B$38:$B$41</c:f>
              <c:numCache>
                <c:formatCode>General</c:formatCode>
                <c:ptCount val="4"/>
                <c:pt idx="0">
                  <c:v>12</c:v>
                </c:pt>
                <c:pt idx="1">
                  <c:v>10</c:v>
                </c:pt>
                <c:pt idx="2">
                  <c:v>6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63055555555556"/>
          <c:y val="0.3526620370370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e6ef1cc7-4641-4cca-842d-66fc35d46651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[部委微信草稿.xlsx]省级微信!$A$134:$A$143</c:f>
              <c:strCache>
                <c:ptCount val="10"/>
                <c:pt idx="0">
                  <c:v>上海发布</c:v>
                </c:pt>
                <c:pt idx="1">
                  <c:v>云南省人民政府</c:v>
                </c:pt>
                <c:pt idx="2">
                  <c:v>四川发布</c:v>
                </c:pt>
                <c:pt idx="3">
                  <c:v>安徽省人民政府网</c:v>
                </c:pt>
                <c:pt idx="4">
                  <c:v>陕西发布</c:v>
                </c:pt>
                <c:pt idx="5">
                  <c:v>浙江发布</c:v>
                </c:pt>
                <c:pt idx="6">
                  <c:v>湖南省人民政府网</c:v>
                </c:pt>
                <c:pt idx="7">
                  <c:v>宁夏政府网</c:v>
                </c:pt>
                <c:pt idx="8">
                  <c:v>西藏发布</c:v>
                </c:pt>
                <c:pt idx="9">
                  <c:v>北京发布</c:v>
                </c:pt>
              </c:strCache>
            </c:strRef>
          </c:cat>
          <c:val>
            <c:numRef>
              <c:f>[部委微信草稿.xlsx]省级微信!$B$134:$B$143</c:f>
              <c:numCache>
                <c:formatCode>General</c:formatCode>
                <c:ptCount val="10"/>
                <c:pt idx="0">
                  <c:v>78</c:v>
                </c:pt>
                <c:pt idx="1">
                  <c:v>8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241771"/>
        <c:axId val="623378636"/>
      </c:barChart>
      <c:catAx>
        <c:axId val="3442417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3378636"/>
        <c:crosses val="autoZero"/>
        <c:auto val="1"/>
        <c:lblAlgn val="ctr"/>
        <c:lblOffset val="100"/>
        <c:noMultiLvlLbl val="0"/>
      </c:catAx>
      <c:valAx>
        <c:axId val="6233786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2417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90edf4a-763b-473b-8ea9-58da1c8c41a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>
        <c:manualLayout>
          <c:xMode val="edge"/>
          <c:yMode val="edge"/>
          <c:x val="0.230994676671823"/>
          <c:y val="0.015397864194005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84856038888196"/>
          <c:y val="0.159336359367663"/>
          <c:w val="0.596659603639536"/>
          <c:h val="0.749256534668962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42857142857143"/>
                      <c:h val="0.0863845300364558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705528568123988"/>
                      <c:h val="0.055258795358261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[部委微信草稿.xlsx]省级微信!$A$161:$A$170</c:f>
              <c:strCache>
                <c:ptCount val="10"/>
                <c:pt idx="0">
                  <c:v>文化旅游局</c:v>
                </c:pt>
                <c:pt idx="1">
                  <c:v>总书记</c:v>
                </c:pt>
                <c:pt idx="2">
                  <c:v>习近平总书记有关重要讲话精神</c:v>
                </c:pt>
                <c:pt idx="3">
                  <c:v>重要讲话指示精神</c:v>
                </c:pt>
                <c:pt idx="4">
                  <c:v>不忘初心 牢记使命</c:v>
                </c:pt>
                <c:pt idx="5">
                  <c:v>发展改革委员会</c:v>
                </c:pt>
                <c:pt idx="6">
                  <c:v>贯通落实</c:v>
                </c:pt>
                <c:pt idx="7">
                  <c:v>树牢和践行正确政绩观</c:v>
                </c:pt>
                <c:pt idx="8">
                  <c:v>习近平总书记重要讲话指示批示</c:v>
                </c:pt>
                <c:pt idx="9">
                  <c:v>习近平总书记关于统计工作重要讲话和指示批示精神</c:v>
                </c:pt>
              </c:strCache>
            </c:strRef>
          </c:cat>
          <c:val>
            <c:numRef>
              <c:f>[部委微信草稿.xlsx]省级微信!$B$161:$B$170</c:f>
              <c:numCache>
                <c:formatCode>General</c:formatCode>
                <c:ptCount val="10"/>
                <c:pt idx="0">
                  <c:v>78</c:v>
                </c:pt>
                <c:pt idx="1">
                  <c:v>15</c:v>
                </c:pt>
                <c:pt idx="2">
                  <c:v>12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63218247538327"/>
          <c:y val="0.137423696979183"/>
          <c:w val="0.333042502804437"/>
          <c:h val="0.821411801533886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92aef8d-e34b-4cb5-b9f2-ca8371f75cd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[部委微信草稿.xlsx]Sheet5!$B$15:$B$19</c:f>
              <c:strCache>
                <c:ptCount val="5"/>
                <c:pt idx="0">
                  <c:v>上海发布</c:v>
                </c:pt>
                <c:pt idx="1">
                  <c:v>北京发布</c:v>
                </c:pt>
                <c:pt idx="2">
                  <c:v>浙江发布</c:v>
                </c:pt>
                <c:pt idx="3">
                  <c:v>江西省人民政府</c:v>
                </c:pt>
                <c:pt idx="4">
                  <c:v>四川发布</c:v>
                </c:pt>
              </c:strCache>
            </c:strRef>
          </c:cat>
          <c:val>
            <c:numRef>
              <c:f>[部委微信草稿.xlsx]Sheet5!$C$15:$C$19</c:f>
              <c:numCache>
                <c:formatCode>General</c:formatCode>
                <c:ptCount val="5"/>
                <c:pt idx="0">
                  <c:v>69</c:v>
                </c:pt>
                <c:pt idx="1">
                  <c:v>7</c:v>
                </c:pt>
                <c:pt idx="2">
                  <c:v>6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7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648ced7-918c-4f0e-8a4f-129fb8b9df9b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1149.94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1017.80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923.85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5620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437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天津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417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江苏政务服务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16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11" name="图表 10"/>
          <p:cNvGraphicFramePr/>
          <p:nvPr/>
        </p:nvGraphicFramePr>
        <p:xfrm>
          <a:off x="6821805" y="13023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/>
        </p:nvGraphicFramePr>
        <p:xfrm>
          <a:off x="962660" y="385000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175" y="1143000"/>
          <a:ext cx="10153015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35965"/>
                <a:gridCol w="2192020"/>
                <a:gridCol w="1106805"/>
                <a:gridCol w="970915"/>
                <a:gridCol w="970915"/>
                <a:gridCol w="971550"/>
                <a:gridCol w="970280"/>
                <a:gridCol w="1117600"/>
                <a:gridCol w="1116965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1149.94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1438.73W+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30015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437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1022.48W+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1634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1017.8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817.26W+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16498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789.93W+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923.85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218.97W+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881.83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433.68W+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433.29W+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91739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867.51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258.58W+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244.43W+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99656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855.24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133.56W+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133.31W+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853.78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144.68W+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36056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144.68W+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35829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819.41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174.27W+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171.7W+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辽宁发布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748.34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129.63W+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127.14W+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63022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745.8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98.49W+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98.49W+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49919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741.96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121.31W+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117.71W+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51620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727.99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95.33W+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86.2W+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59871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718.54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97.26W+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97.26W+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85783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716.6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82.69W+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82.2W+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60375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山西省人民政府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692.87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60.33W+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59.86W+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63260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828675"/>
                <a:gridCol w="1182370"/>
                <a:gridCol w="932180"/>
                <a:gridCol w="138239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1149.94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1438.73W+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30015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437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1022.48W+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1634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7348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131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78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59.5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文化旅游局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习近平总书记有关重要讲话精神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重要讲话指示精神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3" name="图表 2"/>
          <p:cNvGraphicFramePr/>
          <p:nvPr/>
        </p:nvGraphicFramePr>
        <p:xfrm>
          <a:off x="664210" y="2476500"/>
          <a:ext cx="5432425" cy="4102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8" name="图表 17"/>
          <p:cNvGraphicFramePr/>
          <p:nvPr/>
        </p:nvGraphicFramePr>
        <p:xfrm>
          <a:off x="6432868" y="2476183"/>
          <a:ext cx="5094605" cy="4057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5092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有5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84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137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82.1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674688" y="2322195"/>
          <a:ext cx="6315075" cy="43107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035050"/>
                <a:gridCol w="3362960"/>
                <a:gridCol w="806450"/>
                <a:gridCol w="701040"/>
              </a:tblGrid>
              <a:tr h="3600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上海将承办2028年奥运会资格系列赛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1634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1.63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上海傍晚的二十分钟！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934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0.93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北京天空出现超大双彩虹！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906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0.91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“中国扇”，上海大歌剧院来了！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360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上海市市政府领导工作分工最新公布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359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上海藏了个“学霸古镇”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357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上海玩水的快乐回来了！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340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第一站，上海！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333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第31届上海电视节白玉兰奖入围名单（全类别）公布，你看过几部？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329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绣球花已“就位”，附赏花地图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327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387590" y="2758440"/>
          <a:ext cx="4140200" cy="3618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8ec3756e-6859-4909-b489-00fa4897b62c}"/>
  <p:tag name="TABLE_ENDDRAG_ORIGIN_RECT" val="799*369"/>
  <p:tag name="TABLE_ENDDRAG_RECT" val="80*90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8ec3756e-6859-4909-b489-00fa4897b62c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9b6a374f-1ba4-4f5b-9979-5f54827aba28}"/>
</p:tagLst>
</file>

<file path=ppt/tags/tag6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2123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357</cp:revision>
  <dcterms:created xsi:type="dcterms:W3CDTF">2022-01-21T00:47:00Z</dcterms:created>
  <dcterms:modified xsi:type="dcterms:W3CDTF">2026-06-12T08:30:01Z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2022-02-12T00:34:34Z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2052-12.1.0.26895</vt:lpwstr>
  </property>
</Properties>
</file>