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6&#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6&#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6&#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6&#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6&#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rgbClr val="4472C4"/>
              </a:solidFill>
              <a:ln>
                <a:noFill/>
              </a:ln>
              <a:effectLst/>
            </c:spPr>
          </c:dPt>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[部委微信草稿.xlsx]部委微信!$A$53:$A$56</c:f>
              <c:strCache>
                <c:ptCount val="4"/>
                <c:pt idx="0">
                  <c:v>900以上</c:v>
                </c:pt>
                <c:pt idx="1">
                  <c:v>700-900</c:v>
                </c:pt>
                <c:pt idx="2">
                  <c:v>500-700</c:v>
                </c:pt>
                <c:pt idx="3">
                  <c:v>300-500</c:v>
                </c:pt>
              </c:strCache>
            </c:strRef>
          </c:cat>
          <c:val>
            <c:numRef>
              <c:f>[部委微信草稿.xlsx]部委微信!$B$53:$B$56</c:f>
              <c:numCache>
                <c:formatCode>General</c:formatCode>
                <c:ptCount val="4"/>
                <c:pt idx="0">
                  <c:v>11</c:v>
                </c:pt>
                <c:pt idx="1">
                  <c:v>15</c:v>
                </c:pt>
                <c:pt idx="2">
                  <c:v>17</c:v>
                </c:pt>
                <c:pt idx="3">
                  <c:v>4</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d8bdc2d0-8cfd-4b0f-b3d8-2e6e7e700cde}"/>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rgbClr val="4472C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rgbClr val="FFC000"/>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2</c:v>
                </c:pt>
                <c:pt idx="1">
                  <c:v>18</c:v>
                </c:pt>
                <c:pt idx="2">
                  <c:v>10</c:v>
                </c:pt>
                <c:pt idx="3">
                  <c:v>17</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[部委微信草稿.xlsx]部委微信!$A$136:$A$145</c:f>
              <c:strCache>
                <c:ptCount val="10"/>
                <c:pt idx="0">
                  <c:v>国防部发布</c:v>
                </c:pt>
                <c:pt idx="1">
                  <c:v>中国人民银行</c:v>
                </c:pt>
                <c:pt idx="2">
                  <c:v>工信微报</c:v>
                </c:pt>
                <c:pt idx="3">
                  <c:v>国家发展改革委</c:v>
                </c:pt>
                <c:pt idx="4">
                  <c:v>司法部</c:v>
                </c:pt>
                <c:pt idx="5">
                  <c:v>自然资源部</c:v>
                </c:pt>
                <c:pt idx="6">
                  <c:v>财政部</c:v>
                </c:pt>
                <c:pt idx="7">
                  <c:v>国家档案局</c:v>
                </c:pt>
                <c:pt idx="8">
                  <c:v>国家民委</c:v>
                </c:pt>
                <c:pt idx="9">
                  <c:v>健康中国</c:v>
                </c:pt>
              </c:strCache>
            </c:strRef>
          </c:cat>
          <c:val>
            <c:numRef>
              <c:f>[部委微信草稿.xlsx]部委微信!$B$136:$B$145</c:f>
              <c:numCache>
                <c:formatCode>General</c:formatCode>
                <c:ptCount val="10"/>
                <c:pt idx="0">
                  <c:v>20</c:v>
                </c:pt>
                <c:pt idx="1">
                  <c:v>6</c:v>
                </c:pt>
                <c:pt idx="2">
                  <c:v>2</c:v>
                </c:pt>
                <c:pt idx="3">
                  <c:v>2</c:v>
                </c:pt>
                <c:pt idx="4">
                  <c:v>2</c:v>
                </c:pt>
                <c:pt idx="5">
                  <c:v>2</c:v>
                </c:pt>
                <c:pt idx="6">
                  <c:v>1</c:v>
                </c:pt>
                <c:pt idx="7">
                  <c:v>1</c:v>
                </c:pt>
                <c:pt idx="8">
                  <c:v>1</c:v>
                </c:pt>
                <c:pt idx="9">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max val="21"/>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majorUnit val="7"/>
      </c:valAx>
      <c:spPr>
        <a:noFill/>
        <a:ln>
          <a:noFill/>
        </a:ln>
        <a:effectLst/>
      </c:spPr>
    </c:plotArea>
    <c:plotVisOnly val="1"/>
    <c:dispBlanksAs val="gap"/>
    <c:showDLblsOverMax val="0"/>
    <c:extLst>
      <c:ext uri="{0b15fc19-7d7d-44ad-8c2d-2c3a37ce22c3}">
        <chartProps xmlns="https://web.wps.cn/et/2018/main" chartId="{d1d7edb8-69ba-48ec-acf5-c6b04403758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06676017125815"/>
          <c:y val="0.00749250749250749"/>
        </c:manualLayout>
      </c:layout>
      <c:overlay val="0"/>
      <c:spPr>
        <a:noFill/>
        <a:ln>
          <a:noFill/>
        </a:ln>
        <a:effectLst/>
      </c:spPr>
    </c:title>
    <c:autoTitleDeleted val="0"/>
    <c:plotArea>
      <c:layout>
        <c:manualLayout>
          <c:layoutTarget val="inner"/>
          <c:xMode val="edge"/>
          <c:yMode val="edge"/>
          <c:x val="0.0105885588558856"/>
          <c:y val="0.199348645869044"/>
          <c:w val="0.567244224422442"/>
          <c:h val="0.707062050051423"/>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[部委微信草稿.xlsx]部委微信!$A$173:$A$184</c:f>
              <c:strCache>
                <c:ptCount val="12"/>
                <c:pt idx="0">
                  <c:v>习主席</c:v>
                </c:pt>
                <c:pt idx="1">
                  <c:v>全国“两会”</c:v>
                </c:pt>
                <c:pt idx="2">
                  <c:v>习近平总书记关于树立和践行正确政绩观的重要讲话和重要指示精神</c:v>
                </c:pt>
                <c:pt idx="3">
                  <c:v>中央八项规定精神学习教育</c:v>
                </c:pt>
                <c:pt idx="4">
                  <c:v>贯通学习</c:v>
                </c:pt>
                <c:pt idx="5">
                  <c:v>国家机关机关</c:v>
                </c:pt>
                <c:pt idx="6">
                  <c:v>落实中央八项规定及其实施细则</c:v>
                </c:pt>
                <c:pt idx="7">
                  <c:v>怒江僳僳族自治州</c:v>
                </c:pt>
                <c:pt idx="8">
                  <c:v>深入贯彻落实</c:v>
                </c:pt>
                <c:pt idx="9">
                  <c:v>新疆自治区</c:v>
                </c:pt>
                <c:pt idx="10">
                  <c:v>以中国式现代化推进中华民族伟大复兴</c:v>
                </c:pt>
                <c:pt idx="11">
                  <c:v>重要讲话指示精神</c:v>
                </c:pt>
              </c:strCache>
            </c:strRef>
          </c:cat>
          <c:val>
            <c:numRef>
              <c:f>[部委微信草稿.xlsx]部委微信!$B$173:$B$184</c:f>
              <c:numCache>
                <c:formatCode>General</c:formatCode>
                <c:ptCount val="12"/>
                <c:pt idx="0">
                  <c:v>22</c:v>
                </c:pt>
                <c:pt idx="1">
                  <c:v>13</c:v>
                </c:pt>
                <c:pt idx="2">
                  <c:v>2</c:v>
                </c:pt>
                <c:pt idx="3">
                  <c:v>2</c:v>
                </c:pt>
                <c:pt idx="4">
                  <c:v>1</c:v>
                </c:pt>
                <c:pt idx="5">
                  <c:v>1</c:v>
                </c:pt>
                <c:pt idx="6">
                  <c:v>1</c:v>
                </c:pt>
                <c:pt idx="7">
                  <c:v>1</c:v>
                </c:pt>
                <c:pt idx="8">
                  <c:v>1</c:v>
                </c:pt>
                <c:pt idx="9">
                  <c:v>1</c:v>
                </c:pt>
                <c:pt idx="10">
                  <c:v>1</c:v>
                </c:pt>
                <c:pt idx="11">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8221027972992"/>
          <c:y val="0.103502434427517"/>
          <c:w val="0.367645032382527"/>
          <c:h val="0.880948641432386"/>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200" b="1"/>
              <a:t>部委微信点赞数</a:t>
            </a:r>
            <a:r>
              <a:rPr lang="en-US" altLang="zh-CN" sz="1200" b="1"/>
              <a:t>10W</a:t>
            </a:r>
            <a:r>
              <a:rPr sz="1200" b="1"/>
              <a:t>+热门文章分布情况（前</a:t>
            </a:r>
            <a:r>
              <a:rPr lang="en-US" altLang="zh-CN" sz="1200" b="1"/>
              <a:t>10</a:t>
            </a:r>
            <a:r>
              <a:rPr altLang="en-US" sz="1200" b="1"/>
              <a:t>）</a:t>
            </a:r>
            <a:endParaRPr altLang="en-US" sz="1200" b="1"/>
          </a:p>
        </c:rich>
      </c:tx>
      <c:layout/>
      <c:overlay val="0"/>
      <c:spPr>
        <a:noFill/>
        <a:ln>
          <a:noFill/>
        </a:ln>
        <a:effectLst/>
      </c:spPr>
    </c:title>
    <c:autoTitleDeleted val="0"/>
    <c:plotArea>
      <c:layout/>
      <c:barChart>
        <c:barDir val="col"/>
        <c:grouping val="clustered"/>
        <c:varyColors val="0"/>
        <c:ser>
          <c:idx val="0"/>
          <c:order val="0"/>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[部委微信草稿.xlsx]Sheet2!$D$47:$D$56</c:f>
              <c:strCache>
                <c:ptCount val="10"/>
                <c:pt idx="0">
                  <c:v>中华人民共和
国应急管理部</c:v>
                </c:pt>
                <c:pt idx="1">
                  <c:v>国家税务总局</c:v>
                </c:pt>
                <c:pt idx="2">
                  <c:v>微言教育</c:v>
                </c:pt>
                <c:pt idx="3">
                  <c:v>中国人民银行</c:v>
                </c:pt>
                <c:pt idx="4">
                  <c:v>国家移民管理局</c:v>
                </c:pt>
                <c:pt idx="5">
                  <c:v>海关发布</c:v>
                </c:pt>
                <c:pt idx="6">
                  <c:v>司法部</c:v>
                </c:pt>
                <c:pt idx="7">
                  <c:v>退役军人事务部</c:v>
                </c:pt>
                <c:pt idx="8">
                  <c:v>生态环境部</c:v>
                </c:pt>
                <c:pt idx="9">
                  <c:v>证监会发布</c:v>
                </c:pt>
              </c:strCache>
            </c:strRef>
          </c:cat>
          <c:val>
            <c:numRef>
              <c:f>[部委微信草稿.xlsx]Sheet2!$E$47:$E$56</c:f>
              <c:numCache>
                <c:formatCode>General</c:formatCode>
                <c:ptCount val="10"/>
                <c:pt idx="0">
                  <c:v>23</c:v>
                </c:pt>
                <c:pt idx="1">
                  <c:v>7</c:v>
                </c:pt>
                <c:pt idx="2">
                  <c:v>6</c:v>
                </c:pt>
                <c:pt idx="3">
                  <c:v>4</c:v>
                </c:pt>
                <c:pt idx="4">
                  <c:v>3</c:v>
                </c:pt>
                <c:pt idx="5">
                  <c:v>3</c:v>
                </c:pt>
                <c:pt idx="6">
                  <c:v>3</c:v>
                </c:pt>
                <c:pt idx="7">
                  <c:v>3</c:v>
                </c:pt>
                <c:pt idx="8">
                  <c:v>2</c:v>
                </c:pt>
                <c:pt idx="9">
                  <c:v>2</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25"/>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5"/>
        <c:minorUnit val="5"/>
      </c:valAx>
      <c:spPr>
        <a:noFill/>
        <a:ln>
          <a:noFill/>
        </a:ln>
        <a:effectLst/>
      </c:spPr>
    </c:plotArea>
    <c:plotVisOnly val="1"/>
    <c:dispBlanksAs val="gap"/>
    <c:showDLblsOverMax val="0"/>
    <c:extLst>
      <c:ext uri="{0b15fc19-7d7d-44ad-8c2d-2c3a37ce22c3}">
        <chartProps xmlns="https://web.wps.cn/et/2018/main" chartId="{153bf7de-65a6-4406-8a6b-5ac82309d0a6}"/>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5</a:t>
            </a:r>
            <a:r>
              <a:rPr lang="en-US" sz="1600" spc="35" dirty="0">
                <a:latin typeface="微软雅黑" panose="020B0503020204020204" charset="-122"/>
                <a:ea typeface="微软雅黑" panose="020B0503020204020204" charset="-122"/>
                <a:cs typeface="微软雅黑" panose="020B0503020204020204" charset="-122"/>
              </a:rPr>
              <a:t>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11</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1071.09</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退役军人事务部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1018.71</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1014.82</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6</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3</a:t>
            </a:r>
            <a:r>
              <a:rPr lang="zh-CN" altLang="en-US" sz="1600" spc="35" dirty="0">
                <a:latin typeface="微软雅黑" panose="020B0503020204020204" charset="-122"/>
                <a:ea typeface="微软雅黑" panose="020B0503020204020204" charset="-122"/>
                <a:cs typeface="微软雅黑" panose="020B0503020204020204" charset="-122"/>
                <a:sym typeface="+mn-ea"/>
              </a:rPr>
              <a:t>月</a:t>
            </a:r>
            <a:r>
              <a:rPr sz="1600" spc="35" dirty="0">
                <a:latin typeface="微软雅黑" panose="020B0503020204020204" charset="-122"/>
                <a:ea typeface="微软雅黑" panose="020B0503020204020204" charset="-122"/>
                <a:cs typeface="微软雅黑" panose="020B0503020204020204" charset="-122"/>
                <a:sym typeface="+mn-ea"/>
              </a:rPr>
              <a:t>，部委微信发稿总量达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3979</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85</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228</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人力资源和社会保障部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213</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182</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665595" y="137604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1128395" y="4003358"/>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ea typeface="宋体" panose="02010600030101010101" pitchFamily="2" charset="-122"/>
                        </a:rPr>
                        <a:t>中华人民共和国应急管理部</a:t>
                      </a:r>
                      <a:endParaRPr lang="zh-CN" sz="1130" b="1">
                        <a:ln>
                          <a:noFill/>
                        </a:ln>
                        <a:solidFill>
                          <a:srgbClr val="004A7E"/>
                        </a:solidFill>
                        <a:ea typeface="宋体" panose="02010600030101010101" pitchFamily="2" charset="-122"/>
                      </a:endParaRPr>
                    </a:p>
                  </a:txBody>
                  <a:tcPr marL="12700" marR="12700" marT="12700" vert="horz" anchor="ctr" anchorCtr="0"/>
                </a:tc>
                <a:tc>
                  <a:txBody>
                    <a:bodyPr/>
                    <a:p>
                      <a:pPr indent="0" algn="ctr">
                        <a:buNone/>
                      </a:pPr>
                      <a:r>
                        <a:rPr lang="en-US" sz="900">
                          <a:ln>
                            <a:noFill/>
                          </a:ln>
                          <a:solidFill>
                            <a:srgbClr val="004A7E"/>
                          </a:solidFill>
                        </a:rPr>
                        <a:t>1071.09</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606.38W+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20563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182</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602.96W+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757</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1018.71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265.07W+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17339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255.42W+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7750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1014.82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17475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71.78W+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2340</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1009.03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252.33W+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24930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206.73W+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85352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20819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957.38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292.18W+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14522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292.18W+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821</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920.42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226.72W+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6709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224.35W+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269</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912.65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123.13W+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5362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123.13W+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986</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144.88W+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142.56W+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909.61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268.03W+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5388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267.64W+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164</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909.14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64.99W+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6304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64.99W+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556</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903.55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143.03W+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8249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137.32W+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781</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891.48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8435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139.63W+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95254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587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884.41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240.15W+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7512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217.5W+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244</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生态环境部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853.81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120.52W+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7989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112.63W+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2480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证监会发布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852.41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1865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474</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874395"/>
                <a:gridCol w="1146810"/>
                <a:gridCol w="991235"/>
                <a:gridCol w="123126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altLang="en-US" sz="1130" b="1">
                          <a:ln>
                            <a:noFill/>
                          </a:ln>
                          <a:solidFill>
                            <a:srgbClr val="FFFFFF"/>
                          </a:solidFill>
                        </a:rPr>
                        <a:t>中华人民共和国应急管理部</a:t>
                      </a:r>
                      <a:endParaRPr lang="zh-CN" alt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1071.09</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606.38W+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20563</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182</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602.96W+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757</a:t>
                      </a:r>
                      <a:endParaRPr lang="en-US" altLang="zh-CN" sz="1130" b="1">
                        <a:ln>
                          <a:noFill/>
                        </a:ln>
                        <a:solidFill>
                          <a:srgbClr val="FFFFFF"/>
                        </a:solidFill>
                      </a:endParaRPr>
                    </a:p>
                  </a:txBody>
                  <a:tcPr marL="12700" marR="12700" marT="14605"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19</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47</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国防部发布</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20</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42.5</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altLang="en-US" sz="1600" dirty="0">
                <a:latin typeface="微软雅黑" panose="020B0503020204020204" charset="-122"/>
                <a:ea typeface="微软雅黑" panose="020B0503020204020204" charset="-122"/>
                <a:cs typeface="微软雅黑" panose="020B0503020204020204" charset="-122"/>
                <a:sym typeface="+mn-ea"/>
              </a:rPr>
              <a:t>习主席</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全国“两会”</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习近平总书记关于树立和践行正确政绩观的重要讲话和重要指示精神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中央八项规定精神学习教育</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5" name="图表 14"/>
          <p:cNvGraphicFramePr/>
          <p:nvPr/>
        </p:nvGraphicFramePr>
        <p:xfrm>
          <a:off x="537210" y="2573020"/>
          <a:ext cx="5425440" cy="393636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6608445" y="2628900"/>
          <a:ext cx="5094605" cy="400177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a:t>
            </a:r>
            <a:r>
              <a:rPr lang="zh-CN" sz="1600" dirty="0">
                <a:latin typeface="微软雅黑" panose="020B0503020204020204" charset="-122"/>
                <a:ea typeface="微软雅黑" panose="020B0503020204020204" charset="-122"/>
                <a:cs typeface="微软雅黑" panose="020B0503020204020204" charset="-122"/>
              </a:rPr>
              <a:t>发布</a:t>
            </a:r>
            <a:r>
              <a:rPr lang="en-US" sz="1600" dirty="0">
                <a:latin typeface="微软雅黑" panose="020B0503020204020204" charset="-122"/>
                <a:ea typeface="微软雅黑" panose="020B0503020204020204" charset="-122"/>
                <a:cs typeface="微软雅黑" panose="020B0503020204020204" charset="-122"/>
              </a:rPr>
              <a:t>3979</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4060</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18</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64</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 </a:t>
            </a:r>
            <a:r>
              <a:rPr sz="1600" dirty="0">
                <a:latin typeface="微软雅黑" panose="020B0503020204020204" charset="-122"/>
                <a:ea typeface="微软雅黑" panose="020B0503020204020204" charset="-122"/>
                <a:cs typeface="微软雅黑" panose="020B0503020204020204" charset="-122"/>
              </a:rPr>
              <a:t>”热门文章数最多（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23</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35.9</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032635"/>
          <a:ext cx="6315075" cy="4467600"/>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468000">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收藏！2026最新增值税税率表来了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7750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7.75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国家民委</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中华人民共和国民族团结进步促进法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2631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2.63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生态环境部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中华人民共和国生态环境法典</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2480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2.48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裴金佳：全面提升退役军人服务保障效能</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2340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2.34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政府工作报告里提到了这些退役军人工作</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2178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2.18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打着退役军人旗号捏造情节、摆拍虚假视频，3人被查处</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1596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2025年度综合所得个税汇算3月1日起办理！手机App操作指南来了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1225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生态环境部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生态环境部召开安全生产工作领导小组2026年第一次全体（扩大）会议</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1027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自然资源部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自然资源部国家林业和草原局关于进一步做好自然资源要素保障的通知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1009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中国人民银行</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2026年3月20日贷款市场报价利率（LPR）</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986</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0.99</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352665" y="2415540"/>
          <a:ext cx="4119880" cy="370205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a576aefa-2be6-4444-ae97-551b1263480b}"/>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a576aefa-2be6-4444-ae97-551b1263480b}"/>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4869d146-f2dd-4c97-ae05-43d6cb201572}"/>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2271</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明灭会有因果</cp:lastModifiedBy>
  <cp:revision>321</cp:revision>
  <dcterms:created xsi:type="dcterms:W3CDTF">2022-01-21T00:47:00Z</dcterms:created>
  <dcterms:modified xsi:type="dcterms:W3CDTF">2026-04-08T01:48:26Z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2022-02-13T00:34:34Z</vt:filetime>
  </property>
  <property fmtid="{D5CDD505-2E9C-101B-9397-08002B2CF9AE}" pid="4" name="ICV">
    <vt:lpwstr>14D5236C7B6445A1B77F7AE899E6FBD7</vt:lpwstr>
  </property>
  <property fmtid="{D5CDD505-2E9C-101B-9397-08002B2CF9AE}" pid="5" name="KSOProductBuildVer">
    <vt:lpwstr>2052-12.1.0.25835</vt:lpwstr>
  </property>
</Properties>
</file>