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当月部委政务微信发稿量分布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4472C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[部委微信草稿.xlsx]部委微信!$A$8:$A$11</c:f>
              <c:strCache>
                <c:ptCount val="4"/>
                <c:pt idx="0">
                  <c:v>200-300</c:v>
                </c:pt>
                <c:pt idx="1">
                  <c:v>100-200</c:v>
                </c:pt>
                <c:pt idx="2">
                  <c:v>50-100</c:v>
                </c:pt>
                <c:pt idx="3">
                  <c:v>50以下</c:v>
                </c:pt>
              </c:strCache>
            </c:strRef>
          </c:cat>
          <c:val>
            <c:numRef>
              <c:f>[部委微信草稿.xlsx]部委微信!$B$8:$B$11</c:f>
              <c:numCache>
                <c:formatCode>General</c:formatCode>
                <c:ptCount val="4"/>
                <c:pt idx="0">
                  <c:v>1</c:v>
                </c:pt>
                <c:pt idx="1">
                  <c:v>12</c:v>
                </c:pt>
                <c:pt idx="2">
                  <c:v>18</c:v>
                </c:pt>
                <c:pt idx="3">
                  <c:v>16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ee03590-9491-4f1f-bff9-f93057ad0ed4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[部委微信草稿.xlsx]部委微信!$A$53:$A$56</c:f>
              <c:strCache>
                <c:ptCount val="4"/>
                <c:pt idx="0">
                  <c:v>900以上</c:v>
                </c:pt>
                <c:pt idx="1">
                  <c:v>700-900</c:v>
                </c:pt>
                <c:pt idx="2">
                  <c:v>500-700</c:v>
                </c:pt>
                <c:pt idx="3">
                  <c:v>300-500</c:v>
                </c:pt>
              </c:strCache>
            </c:strRef>
          </c:cat>
          <c:val>
            <c:numRef>
              <c:f>[部委微信草稿.xlsx]部委微信!$B$53:$B$56</c:f>
              <c:numCache>
                <c:formatCode>General</c:formatCode>
                <c:ptCount val="4"/>
                <c:pt idx="0">
                  <c:v>8</c:v>
                </c:pt>
                <c:pt idx="1">
                  <c:v>18</c:v>
                </c:pt>
                <c:pt idx="2">
                  <c:v>18</c:v>
                </c:pt>
                <c:pt idx="3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22913975"/>
        <c:axId val="743732155"/>
      </c:barChart>
      <c:catAx>
        <c:axId val="422913975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43732155"/>
        <c:crosses val="autoZero"/>
        <c:auto val="1"/>
        <c:lblAlgn val="ctr"/>
        <c:lblOffset val="100"/>
        <c:noMultiLvlLbl val="0"/>
      </c:catAx>
      <c:valAx>
        <c:axId val="7437321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22913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8bdc2d0-8cfd-4b0f-b3d8-2e6e7e700cde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部委微信严重表述不规范分布情况（前</a:t>
            </a:r>
            <a:r>
              <a:rPr lang="en-US" altLang="zh-CN" b="1"/>
              <a:t>10</a:t>
            </a:r>
            <a:r>
              <a:rPr altLang="en-US" b="1"/>
              <a:t>）</a:t>
            </a:r>
            <a:endParaRPr alt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[部委微信草稿.xlsx]部委微信!$A$136:$A$145</c:f>
              <c:strCache>
                <c:ptCount val="10"/>
                <c:pt idx="0">
                  <c:v>生态环境部</c:v>
                </c:pt>
                <c:pt idx="1">
                  <c:v>中华人民共和国应急管理部</c:v>
                </c:pt>
                <c:pt idx="2">
                  <c:v>国家核安全局</c:v>
                </c:pt>
                <c:pt idx="3">
                  <c:v>国家文物局</c:v>
                </c:pt>
                <c:pt idx="4">
                  <c:v>国家信访局</c:v>
                </c:pt>
                <c:pt idx="5">
                  <c:v>国资小新</c:v>
                </c:pt>
                <c:pt idx="6">
                  <c:v>审计署</c:v>
                </c:pt>
                <c:pt idx="7">
                  <c:v>自然资源部</c:v>
                </c:pt>
                <c:pt idx="8">
                  <c:v>财政部</c:v>
                </c:pt>
                <c:pt idx="9">
                  <c:v>国家档案局</c:v>
                </c:pt>
              </c:strCache>
            </c:strRef>
          </c:cat>
          <c:val>
            <c:numRef>
              <c:f>[部委微信草稿.xlsx]部委微信!$B$136:$B$145</c:f>
              <c:numCache>
                <c:formatCode>General</c:formatCode>
                <c:ptCount val="10"/>
                <c:pt idx="0">
                  <c:v>5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604901129"/>
        <c:axId val="625475268"/>
      </c:barChart>
      <c:catAx>
        <c:axId val="604901129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5475268"/>
        <c:crosses val="autoZero"/>
        <c:auto val="1"/>
        <c:lblAlgn val="ctr"/>
        <c:lblOffset val="100"/>
        <c:noMultiLvlLbl val="0"/>
      </c:catAx>
      <c:valAx>
        <c:axId val="625475268"/>
        <c:scaling>
          <c:orientation val="minMax"/>
          <c:max val="6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04901129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1d7edb8-69ba-48ec-acf5-c6b04403758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当月严重表述不规范典型错误（前</a:t>
            </a:r>
            <a:r>
              <a:rPr lang="en-US" altLang="zh-CN" b="1"/>
              <a:t>10</a:t>
            </a:r>
            <a:r>
              <a:rPr altLang="en-US" b="1"/>
              <a:t>）</a:t>
            </a:r>
            <a:endParaRPr altLang="en-US" b="1"/>
          </a:p>
        </c:rich>
      </c:tx>
      <c:layout>
        <c:manualLayout>
          <c:xMode val="edge"/>
          <c:yMode val="edge"/>
          <c:x val="0.188239006691577"/>
          <c:y val="0.018871493351120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169534422341723"/>
          <c:y val="0.216818956171597"/>
          <c:w val="0.540661976352642"/>
          <c:h val="0.689454965663257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2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515364475678656"/>
                      <c:h val="0.0556966311156255"/>
                    </c:manualLayout>
                  </c15:layout>
                </c:ext>
              </c:extLst>
            </c:dLbl>
            <c:dLbl>
              <c:idx val="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41910060268892"/>
                      <c:h val="0.047906316536550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[部委微信草稿.xlsx]部委微信!$A$208:$A$217</c:f>
              <c:strCache>
                <c:ptCount val="10"/>
                <c:pt idx="0">
                  <c:v>不忘初心，牢记使命</c:v>
                </c:pt>
                <c:pt idx="1">
                  <c:v>全国人大第</c:v>
                </c:pt>
                <c:pt idx="2">
                  <c:v>不忘初心 牢记使命</c:v>
                </c:pt>
                <c:pt idx="3">
                  <c:v>二十届四中全会精神</c:v>
                </c:pt>
                <c:pt idx="4">
                  <c:v>贯通落实</c:v>
                </c:pt>
                <c:pt idx="5">
                  <c:v>贯通学习</c:v>
                </c:pt>
                <c:pt idx="6">
                  <c:v>广西自治区</c:v>
                </c:pt>
                <c:pt idx="7">
                  <c:v>林业草原局</c:v>
                </c:pt>
                <c:pt idx="8">
                  <c:v>全国“两会”</c:v>
                </c:pt>
                <c:pt idx="9">
                  <c:v>生态文明思想</c:v>
                </c:pt>
              </c:strCache>
            </c:strRef>
          </c:cat>
          <c:val>
            <c:numRef>
              <c:f>[部委微信草稿.xlsx]部委微信!$B$208:$B$217</c:f>
              <c:numCache>
                <c:formatCode>General</c:formatCode>
                <c:ptCount val="10"/>
                <c:pt idx="0">
                  <c:v>7</c:v>
                </c:pt>
                <c:pt idx="1">
                  <c:v>6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8127277143551"/>
          <c:y val="0.19343348304166"/>
          <c:w val="0.367743502550401"/>
          <c:h val="0.741365959423881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ca71a99-20a4-4d72-8ef3-3daf2ea9d043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200" b="1"/>
              <a:t>部委微信点赞数</a:t>
            </a:r>
            <a:r>
              <a:rPr lang="en-US" altLang="zh-CN" sz="1200" b="1"/>
              <a:t>10W</a:t>
            </a:r>
            <a:r>
              <a:rPr sz="1200" b="1"/>
              <a:t>+热门文章分布情况</a:t>
            </a:r>
            <a:endParaRPr altLang="en-US" sz="1200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[部委微信草稿.xlsx]Sheet2!$D$71:$D$82</c:f>
              <c:strCache>
                <c:ptCount val="12"/>
                <c:pt idx="0">
                  <c:v>中华人民共和
国应急管理部</c:v>
                </c:pt>
                <c:pt idx="1">
                  <c:v>国家税务总局</c:v>
                </c:pt>
                <c:pt idx="2">
                  <c:v>司法部</c:v>
                </c:pt>
                <c:pt idx="3">
                  <c:v>工信微报</c:v>
                </c:pt>
                <c:pt idx="4">
                  <c:v>微言教育</c:v>
                </c:pt>
                <c:pt idx="5">
                  <c:v>国资小新</c:v>
                </c:pt>
                <c:pt idx="6">
                  <c:v>财政部</c:v>
                </c:pt>
                <c:pt idx="7">
                  <c:v>国家能源局</c:v>
                </c:pt>
                <c:pt idx="8">
                  <c:v>国家移民管理局</c:v>
                </c:pt>
                <c:pt idx="9">
                  <c:v>退役军人事务部</c:v>
                </c:pt>
                <c:pt idx="10">
                  <c:v>外交部</c:v>
                </c:pt>
                <c:pt idx="11">
                  <c:v>中国人民银行</c:v>
                </c:pt>
              </c:strCache>
            </c:strRef>
          </c:cat>
          <c:val>
            <c:numRef>
              <c:f>[部委微信草稿.xlsx]Sheet2!$E$71:$E$82</c:f>
              <c:numCache>
                <c:formatCode>General</c:formatCode>
                <c:ptCount val="12"/>
                <c:pt idx="0">
                  <c:v>25</c:v>
                </c:pt>
                <c:pt idx="1">
                  <c:v>6</c:v>
                </c:pt>
                <c:pt idx="2">
                  <c:v>5</c:v>
                </c:pt>
                <c:pt idx="3">
                  <c:v>4</c:v>
                </c:pt>
                <c:pt idx="4">
                  <c:v>4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3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5"/>
        <c:minorUnit val="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53bf7de-65a6-4406-8a6b-5ac82309d0a6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126355" cy="259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的部委微信公众号共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根据监测数据统计结果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，综合影响力指数得分在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00之间的公众号数量较多，共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个部委微信综合影响力指数在900以上。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1093.69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退役军人事务部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国家税务总局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1005.48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991.82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，部委微信发稿总量达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3870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中华人民共和国应急管理部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240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人力资源和社会保障部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海关发布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176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个部委微信月发稿量在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5篇以下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12" name="图表 11"/>
          <p:cNvGraphicFramePr/>
          <p:nvPr/>
        </p:nvGraphicFramePr>
        <p:xfrm>
          <a:off x="962025" y="4124008"/>
          <a:ext cx="4239260" cy="23729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4" name="图表 3"/>
          <p:cNvGraphicFramePr/>
          <p:nvPr/>
        </p:nvGraphicFramePr>
        <p:xfrm>
          <a:off x="6665595" y="1376045"/>
          <a:ext cx="4728210" cy="2595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5976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  <a:ea typeface="宋体" panose="02010600030101010101" pitchFamily="2" charset="-122"/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1093.69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798.07W+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25238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240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786.97W+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1147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退役军人事务部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1005.48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50.63W+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7953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50.36W+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1776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国家税务总局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991.82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228.32W+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9675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225.49W+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1198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国资小新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980.42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304.43W+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6572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210.94W+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2446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微言教育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951.47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237.39W+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12014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237.39W+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2556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工信微报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928.64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200.08W+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6205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198.24W+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466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中国人民银行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914.14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106.62W+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4760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106.62W+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887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人力资源和社会保障部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903.85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241.53W+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7712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188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215.68W+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95913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307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司法部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892.58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184.37W+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10058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150.74W+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988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国家移民管理局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891.75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142.51W+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5353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142.39W+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297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国家发展改革委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885.17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118.83W+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4785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107.27W+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67638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269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证监会发布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873.66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52.25W+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1929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52.25W+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85499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493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外交部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860.68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99.68W+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8595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99.68W+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321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海关发布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850.24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194.06W+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5078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190.7W+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63640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国家信访局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845.03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49.15W+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5140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49.15W+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27270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287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936625" y="1397000"/>
          <a:ext cx="1033399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63905"/>
                <a:gridCol w="2228215"/>
                <a:gridCol w="1124585"/>
                <a:gridCol w="986155"/>
                <a:gridCol w="987425"/>
                <a:gridCol w="874395"/>
                <a:gridCol w="1146810"/>
                <a:gridCol w="991235"/>
                <a:gridCol w="123126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</a:t>
                      </a:r>
                      <a:endParaRPr lang="en-US" alt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中华人民共和国应急管理部</a:t>
                      </a:r>
                      <a:endParaRPr lang="zh-CN" alt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1093.69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798.07W+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25238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240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786.97W+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10W+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1147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-13335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537210" y="1205230"/>
            <a:ext cx="1116584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indent="406400" algn="just" rtl="0" fontAlgn="auto" hangingPunct="0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，出现问题数最多的是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生态环境部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16.6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，如“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不忘初心，牢记使命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全国人大第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二十届四中全会精神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广西自治区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834255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3" name="图表 2"/>
          <p:cNvGraphicFramePr/>
          <p:nvPr/>
        </p:nvGraphicFramePr>
        <p:xfrm>
          <a:off x="537210" y="2629535"/>
          <a:ext cx="5558155" cy="3886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4" name="图表 3"/>
          <p:cNvGraphicFramePr/>
          <p:nvPr/>
        </p:nvGraphicFramePr>
        <p:xfrm>
          <a:off x="6474460" y="2629218"/>
          <a:ext cx="5228590" cy="4100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565150" y="1043305"/>
            <a:ext cx="1104519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3870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阅读数超过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3916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个部委微信发布阅读数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的文章共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52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”热门文章数最多（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网民重点关注公示公告、时事新闻等信息。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032635"/>
          <a:ext cx="6315075" cy="44676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468000">
                <a:tc gridSpan="5">
                  <a:txBody>
                    <a:bodyPr/>
                    <a:p>
                      <a:pPr indent="0" algn="ctr" fontAlgn="auto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《教育发展“十五五”规划》，全文来了！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2556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2.56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退役军人事务部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李强签署国务院令公布《退役军人就业创业促进条例》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1776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1.78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税务总局在成品油零售领域全面推广“交易即开票”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1198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国家能源局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国家发展改革委国家能源局关于印发《新型能源体系建设“十五五”规划》的通知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1167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1.17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真实案例！带你“吃透”这项重大隐患判定标准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1147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1.15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你好，安全生产月！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988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0.99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中国人民银行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2026年6月22日贷款市场报价利率（LPR）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887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0.89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招录消防员17000名！应急管理部公告→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874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0.87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司法部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2026年国家统一法律职业资格考试将于6月15日起报名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819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0.82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司法部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全国律协：坚决拥护中国共产党领导、拥护我国社会主义法治，努力做党和人民满意的好律师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759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0.76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4" name="图表 3"/>
          <p:cNvGraphicFramePr/>
          <p:nvPr/>
        </p:nvGraphicFramePr>
        <p:xfrm>
          <a:off x="7136765" y="2329815"/>
          <a:ext cx="4335780" cy="3873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57825f3f-54f2-44de-9e3a-cce06c8e8ba6}"/>
  <p:tag name="TABLE_ENDDRAG_ORIGIN_RECT" val="813*28"/>
  <p:tag name="TABLE_ENDDRAG_RECT" val="73*111*813*28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57825f3f-54f2-44de-9e3a-cce06c8e8ba6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077b3338-75fa-4466-8425-e6847c3ca6f3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2265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8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明灭会有因果</cp:lastModifiedBy>
  <cp:revision>333</cp:revision>
  <dcterms:created xsi:type="dcterms:W3CDTF">2022-01-21T00:47:00Z</dcterms:created>
  <dcterms:modified xsi:type="dcterms:W3CDTF">2026-07-17T02:19:21Z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2022-02-15T00:34:34Z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2052-12.1.0.26895</vt:lpwstr>
  </property>
</Properties>
</file>