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PC\Desktop\@&#24037;&#20316;\1011&#27036;&#21333;ppt&#65288;9&#26376;&#20221;&#65289;\Excel\&#37096;&#22996;&#24494;&#21338;&#65288;9&#26376;&#65289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Users\PC\Desktop\@&#24037;&#20316;\1011&#27036;&#21333;ppt&#65288;9&#26376;&#20221;&#65289;\Excel\&#37096;&#22996;&#24494;&#21338;&#65288;9&#26376;&#65289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C:\Users\PC\Desktop\@&#24037;&#20316;\1011&#27036;&#21333;ppt&#65288;9&#26376;&#20221;&#65289;\Excel\%5b&#30465;&#32423;&#24494;&#21338;%5d&#24494;&#21338;&#38169;&#21035;&#23383;&#30417;&#27979;&#25968;&#25454;(2022-09-01----2022-09-30)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C:\Users\PC\Desktop\@&#24037;&#20316;\1011&#27036;&#21333;ppt&#65288;9&#26376;&#20221;&#65289;\Excel\%5b&#30465;&#32423;&#24494;&#21338;%5d&#24494;&#21338;&#38169;&#21035;&#23383;&#30417;&#27979;&#25968;&#25454;(2022-09-01----2022-09-30)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C:\Users\PC\Desktop\@&#24037;&#20316;\1011&#27036;&#21333;ppt&#65288;9&#26376;&#20221;&#65289;\Excel\%5b&#30465;&#32423;&#24494;&#21338;%5d&#24494;&#21338;&#28909;&#28857;&#30417;&#27979;&#25968;&#25454;(2022-09-01----2022-09-30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[部委微博（9月）.xlsx]省级微博!数据透视表4</c:name>
    <c:fmtId val="-1"/>
  </c:pivotSource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省级政务微博综合影响力得分分布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'[部委微博（9月）.xlsx]省级微博'!$N$1</c:f>
              <c:strCache>
                <c:ptCount val="1"/>
                <c:pt idx="0">
                  <c:v>汇总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'[部委微博（9月）.xlsx]省级微博'!$M$2:$M$7</c:f>
              <c:strCache>
                <c:ptCount val="5"/>
                <c:pt idx="0">
                  <c:v>1300以上</c:v>
                </c:pt>
                <c:pt idx="1">
                  <c:v>1000-1300</c:v>
                </c:pt>
                <c:pt idx="2">
                  <c:v>500-1000</c:v>
                </c:pt>
                <c:pt idx="3">
                  <c:v>300-500</c:v>
                </c:pt>
                <c:pt idx="4">
                  <c:v>300以下</c:v>
                </c:pt>
              </c:strCache>
            </c:strRef>
          </c:cat>
          <c:val>
            <c:numRef>
              <c:f>'[部委微博（9月）.xlsx]省级微博'!$N$2:$N$7</c:f>
              <c:numCache>
                <c:formatCode>General</c:formatCode>
                <c:ptCount val="5"/>
                <c:pt idx="0">
                  <c:v>3</c:v>
                </c:pt>
                <c:pt idx="1">
                  <c:v>6</c:v>
                </c:pt>
                <c:pt idx="2">
                  <c:v>15</c:v>
                </c:pt>
                <c:pt idx="3">
                  <c:v>5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0"/>
        <c:axId val="368781663"/>
        <c:axId val="153721332"/>
      </c:barChart>
      <c:catAx>
        <c:axId val="368781663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53721332"/>
        <c:crosses val="autoZero"/>
        <c:auto val="1"/>
        <c:lblAlgn val="ctr"/>
        <c:lblOffset val="100"/>
        <c:noMultiLvlLbl val="0"/>
      </c:catAx>
      <c:valAx>
        <c:axId val="1537213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68781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[部委微博（9月）.xlsx]省级微博!数据透视表5</c:name>
    <c:fmtId val="-1"/>
  </c:pivotSource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当月政务微博文章原创率分布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'[部委微博（9月）.xlsx]省级微博'!$N$10</c:f>
              <c:strCache>
                <c:ptCount val="1"/>
                <c:pt idx="0">
                  <c:v>汇总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'[部委微博（9月）.xlsx]省级微博'!$M$11:$M$16</c:f>
              <c:strCache>
                <c:ptCount val="5"/>
                <c:pt idx="0">
                  <c:v>50%以下</c:v>
                </c:pt>
                <c:pt idx="1">
                  <c:v>50%-90%</c:v>
                </c:pt>
                <c:pt idx="2">
                  <c:v>90%-95%</c:v>
                </c:pt>
                <c:pt idx="3">
                  <c:v>95%-100%</c:v>
                </c:pt>
                <c:pt idx="4">
                  <c:v>100%</c:v>
                </c:pt>
              </c:strCache>
            </c:strRef>
          </c:cat>
          <c:val>
            <c:numRef>
              <c:f>'[部委微博（9月）.xlsx]省级微博'!$N$11:$N$16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10</c:v>
                </c:pt>
                <c:pt idx="4">
                  <c:v>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各省微博严重表述不规范分布情况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'[(省级微博)微博错别字监测数据(2022-09-01----2022-09-30).xls]筛选分析-微博名称 (计数)'!$B$1</c:f>
              <c:strCache>
                <c:ptCount val="1"/>
                <c:pt idx="0">
                  <c:v>微博名称 (计数)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'[(省级微博)微博错别字监测数据(2022-09-01----2022-09-30).xls]筛选分析-微博名称 (计数)'!$A$2:$A$4</c:f>
              <c:strCache>
                <c:ptCount val="3"/>
                <c:pt idx="0">
                  <c:v>陕西发布</c:v>
                </c:pt>
                <c:pt idx="1">
                  <c:v>上海发布</c:v>
                </c:pt>
                <c:pt idx="2">
                  <c:v>新疆政府网</c:v>
                </c:pt>
              </c:strCache>
            </c:strRef>
          </c:cat>
          <c:val>
            <c:numRef>
              <c:f>'[(省级微博)微博错别字监测数据(2022-09-01----2022-09-30).xls]筛选分析-微博名称 (计数)'!$B$2:$B$4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1"/>
          <c:showBubbleSize val="1"/>
        </c:dLbls>
        <c:gapWidth val="150"/>
        <c:overlap val="0"/>
        <c:axId val="922000107"/>
        <c:axId val="451136042"/>
      </c:barChart>
      <c:catAx>
        <c:axId val="922000107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51136042"/>
        <c:crosses val="autoZero"/>
        <c:auto val="1"/>
        <c:lblAlgn val="ctr"/>
        <c:lblOffset val="100"/>
        <c:noMultiLvlLbl val="0"/>
      </c:catAx>
      <c:valAx>
        <c:axId val="45113604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22000107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当月严重表述不规范典型错误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'[(省级微博)微博错别字监测数据(2022-09-01----2022-09-30).xls]筛选分析-错别字 (计数)'!$B$1</c:f>
              <c:strCache>
                <c:ptCount val="1"/>
                <c:pt idx="0">
                  <c:v>错别字 (计数)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'[(省级微博)微博错别字监测数据(2022-09-01----2022-09-30).xls]筛选分析-错别字 (计数)'!$A$2:$A$5</c:f>
              <c:strCache>
                <c:ptCount val="4"/>
                <c:pt idx="0">
                  <c:v>祖国</c:v>
                </c:pt>
                <c:pt idx="1">
                  <c:v>“一带一路”国家战略</c:v>
                </c:pt>
                <c:pt idx="2">
                  <c:v>中中央</c:v>
                </c:pt>
                <c:pt idx="3">
                  <c:v>习近平总书记关于坚持和完善人民代表大会制度重要思想</c:v>
                </c:pt>
              </c:strCache>
            </c:strRef>
          </c:cat>
          <c:val>
            <c:numRef>
              <c:f>'[(省级微博)微博错别字监测数据(2022-09-01----2022-09-30).xls]筛选分析-错别字 (计数)'!$B$2:$B$5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1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各省微博热门文章超1k+分布情况</a:t>
            </a:r>
            <a:endParaRPr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'[(省级微博)微博热点监测数据(2022-09-01----2022-09-30).xls]筛选分析-微博名称 (计数)'!$B$1</c:f>
              <c:strCache>
                <c:ptCount val="1"/>
                <c:pt idx="0">
                  <c:v>微博名称 (计数)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'[(省级微博)微博热点监测数据(2022-09-01----2022-09-30).xls]筛选分析-微博名称 (计数)'!$A$2:$A$5</c:f>
              <c:strCache>
                <c:ptCount val="4"/>
                <c:pt idx="0">
                  <c:v>[新浪]四川发布</c:v>
                </c:pt>
                <c:pt idx="1">
                  <c:v>[新浪]北京发布</c:v>
                </c:pt>
                <c:pt idx="2">
                  <c:v>[新浪]云南发布</c:v>
                </c:pt>
                <c:pt idx="3">
                  <c:v>[新浪]吉林发布</c:v>
                </c:pt>
              </c:strCache>
            </c:strRef>
          </c:cat>
          <c:val>
            <c:numRef>
              <c:f>'[(省级微博)微博热点监测数据(2022-09-01----2022-09-30).xls]筛选分析-微博名称 (计数)'!$B$2:$B$5</c:f>
              <c:numCache>
                <c:formatCode>General</c:formatCode>
                <c:ptCount val="4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1"/>
          <c:showBubbleSize val="1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hyperlink" Target="https://weibo.com/1905843503/M4GWTooOL?from=page_1001061905843503_profile&amp;wvr=6&amp;mod=weibotime" TargetMode="External"/><Relationship Id="rId8" Type="http://schemas.openxmlformats.org/officeDocument/2006/relationships/hyperlink" Target="https://weibo.com/1905843503/M548IwdHW?from=page_1001061905843503_profile&amp;wvr=6&amp;mod=weibotime" TargetMode="External"/><Relationship Id="rId7" Type="http://schemas.openxmlformats.org/officeDocument/2006/relationships/hyperlink" Target="https://weibo.com/2418724427/M4BE4bybr?from=page_1001062418724427_profile&amp;wvr=6&amp;mod=weibotime" TargetMode="External"/><Relationship Id="rId6" Type="http://schemas.openxmlformats.org/officeDocument/2006/relationships/hyperlink" Target="https://weibo.com/1905843503/M4HEtEKSo?from=page_1001061905843503_profile&amp;wvr=6&amp;mod=weibotime" TargetMode="Externa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4" Type="http://schemas.openxmlformats.org/officeDocument/2006/relationships/slideLayout" Target="../slideLayouts/slideLayout1.xml"/><Relationship Id="rId13" Type="http://schemas.openxmlformats.org/officeDocument/2006/relationships/hyperlink" Target="https://weibo.com/3229450293/M3RhQBLk6?from=page_1001063229450293_profile&amp;wvr=6&amp;mod=weibotime" TargetMode="External"/><Relationship Id="rId12" Type="http://schemas.openxmlformats.org/officeDocument/2006/relationships/hyperlink" Target="https://weibo.com/1662558237/M4kOvuytO?from=page_1001061662558237_profile&amp;wvr=6&amp;mod=weibotime" TargetMode="External"/><Relationship Id="rId11" Type="http://schemas.openxmlformats.org/officeDocument/2006/relationships/hyperlink" Target="https://weibo.com/1905843503/M4d9XDC9L?from=page_1001061905843503_profile&amp;wvr=6&amp;mod=weibotime" TargetMode="External"/><Relationship Id="rId10" Type="http://schemas.openxmlformats.org/officeDocument/2006/relationships/hyperlink" Target="https://weibo.com/2418724427/M740Cq3mf?from=page_1001062418724427_profile&amp;wvr=6&amp;mod=weibotime" TargetMode="External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四川发布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1479.66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1421.25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1373.69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2022年9月，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平均原创率为89.15%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11个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；10个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微博原创率在95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%至100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%之间；3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6685915" y="1146810"/>
          <a:ext cx="5090160" cy="2771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1198880" y="35242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1592.04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9740677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436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74519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0" marB="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1421.25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8766185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93.99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85.63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69.38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70566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上海发布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1373.69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9757243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616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89.45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21403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1151.68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1532379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1207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57.08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34.63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3753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1099.31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5205982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99.78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46.02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11.25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7273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1053.43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890884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48.71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27.44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1043.63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2423391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94.24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67.95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31.29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1421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1022.64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2683840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19.56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17.68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1416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1000.82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2943193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98.8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85.26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36.25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937.57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1978685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55.43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55.43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1117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930.3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204643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230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90.43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31.3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890.62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898735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399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99.75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94.74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10.53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890.46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2033355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57.32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40.24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881.83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339695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89.97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49.32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19.24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846.7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3352106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66.87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36.81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698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  上海发布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1592.04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9740677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436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74519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93775" y="1337945"/>
            <a:ext cx="10478770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个省级微博存在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处严重表述不规范问题</a:t>
            </a:r>
            <a:r>
              <a:rPr sz="1600" spc="0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出现严重表述错误问题主要集中在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单位名称表述不规范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等，如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“一带一路”国家战略”、“习近平总书记关于坚持和完善人民代表大会制度重要思想”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/>
        </p:nvGraphicFramePr>
        <p:xfrm>
          <a:off x="993775" y="264541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723380" y="264541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014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分别为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四川发布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新冠疫情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393315"/>
          <a:ext cx="6315075" cy="41579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[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新浪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]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四川发布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6"/>
                        </a:rPr>
                        <a:t>【四川公布部分”9·5“泸定地震抗震救灾捐赠单位和个人名单】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140895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1575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[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新浪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]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北京发布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7"/>
                        </a:rPr>
                        <a:t>【#北京发布国庆节放假安排#！】北京市人民政府办公厅9月7日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59445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8703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[新浪]四川发布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8"/>
                        </a:rPr>
                        <a:t>【中共成都市委成都市人民政府致全体市民的一封信】（成都发布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4451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671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[新浪]四川发布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9"/>
                        </a:rPr>
                        <a:t>#这些温暖让我们心安#一直在雨中工作到凌晨四点！四川新时代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2448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366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[新浪]北京发布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0"/>
                        </a:rPr>
                        <a:t>【#北京卫健委提醒出现症状的隔离人员不要自行服药#】北京市卫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2447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100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[新浪]四川发布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1"/>
                        </a:rPr>
                        <a:t>丁真教你公共场所有哪些防疫注意事项？（素材来源：甘孜州委宣传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2442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272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[新浪]云南发布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2"/>
                        </a:rPr>
                        <a:t>小调查：#大学生未来结婚意愿高于预期#登上热搜，你的结婚意愿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1196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[新浪]吉林发布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3"/>
                        </a:rPr>
                        <a:t>【吉林省卫生健康委关于新型冠状病毒肺炎疫情情况通报（2022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1028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194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7260590" y="282448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5df38cc8-6dbe-4ba3-84dc-47e587cf7bb3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5df38cc8-6dbe-4ba3-84dc-47e587cf7bb3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9c5c675f-c4f5-4126-b743-cdb0d68c1ff7}"/>
</p:tagLst>
</file>

<file path=ppt/tags/tag6.xml><?xml version="1.0" encoding="utf-8"?>
<p:tagLst xmlns:p="http://schemas.openxmlformats.org/presentationml/2006/main">
  <p:tag name="COMMONDATA" val="eyJoZGlkIjoiZGY0OTg1Y2JiZWQzZDY3NGMyMzhjYmVjMWEzYzZjYmE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1918</Words>
  <Application>WPS 演示</Application>
  <PresentationFormat/>
  <Paragraphs>438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隶书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想想妳</cp:lastModifiedBy>
  <cp:revision>91</cp:revision>
  <dcterms:created xsi:type="dcterms:W3CDTF">2022-01-21T00:48:00Z</dcterms:created>
  <dcterms:modified xsi:type="dcterms:W3CDTF">2022-10-11T07:31:30Z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2022-01-26T16:34:34Z</vt:filetime>
  </property>
  <property fmtid="{D5CDD505-2E9C-101B-9397-08002B2CF9AE}" pid="4" name="ICV">
    <vt:lpwstr>2003571A694A42F8895361D1A4396610</vt:lpwstr>
  </property>
  <property fmtid="{D5CDD505-2E9C-101B-9397-08002B2CF9AE}" pid="5" name="KSOProductBuildVer">
    <vt:lpwstr>2052-11.1.0.12358</vt:lpwstr>
  </property>
</Properties>
</file>