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004A7E"/>
    <a:srgbClr val="EB6E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54346D1-3658-4338-A1C7-7CB307C7CAEF}" styleName="{5e54ee44-2122-4b89-9784-b75a85ec0aa5}">
    <a:wholeTbl>
      <a:tcTxStyle>
        <a:fontRef idx="none">
          <a:prstClr val="black"/>
        </a:fontRef>
      </a:tcTxStyle>
      <a:tcStyle>
        <a:tcBdr>
          <a:top>
            <a:ln w="38100" cmpd="sng">
              <a:solidFill>
                <a:srgbClr val="2E6CB5"/>
              </a:solidFill>
            </a:ln>
          </a:top>
          <a:bottom>
            <a:ln w="38100" cmpd="sng">
              <a:solidFill>
                <a:srgbClr val="2E6CB5"/>
              </a:solidFill>
            </a:ln>
          </a:bottom>
        </a:tcBdr>
        <a:fill>
          <a:solidFill>
            <a:srgbClr val="FFFFFF"/>
          </a:solidFill>
        </a:fill>
      </a:tcStyle>
    </a:wholeTbl>
    <a:band1H>
      <a:tcTxStyle>
        <a:fontRef idx="none">
          <a:prstClr val="black"/>
        </a:fontRef>
      </a:tcTxStyle>
      <a:tcStyle>
        <a:tcBdr/>
        <a:fill>
          <a:solidFill>
            <a:srgbClr val="C8DBF1"/>
          </a:solidFill>
        </a:fill>
      </a:tcStyle>
    </a:band1H>
    <a:band2H>
      <a:tcTxStyle>
        <a:fontRef idx="none">
          <a:prstClr val="black"/>
        </a:fontRef>
      </a:tcTxStyle>
      <a:tcStyle>
        <a:tcBdr/>
        <a:fill>
          <a:solidFill>
            <a:srgbClr val="FFFFFF"/>
          </a:solidFill>
        </a:fill>
      </a:tcStyle>
    </a:band2H>
    <a:firstRow>
      <a:tcTxStyle>
        <a:fontRef idx="none">
          <a:prstClr val="black"/>
        </a:fontRef>
      </a:tcTxStyle>
      <a:tcStyle>
        <a:tcBdr>
          <a:top>
            <a:ln w="38100" cmpd="sng">
              <a:solidFill>
                <a:srgbClr val="2E6CB5"/>
              </a:solidFill>
            </a:ln>
          </a:top>
          <a:bottom>
            <a:ln w="38100" cmpd="sng">
              <a:solidFill>
                <a:srgbClr val="2E6CB5"/>
              </a:solidFill>
            </a:ln>
          </a:bottom>
        </a:tcBdr>
        <a:fill>
          <a:solidFill>
            <a:srgbClr val="FFFFFF"/>
          </a:solidFill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gs" Target="tags/tag5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省级政务微博综合影响力得分分布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4472C4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[部委微信草稿.xlsx]省级微博!$A$27:$A$30</c:f>
              <c:strCache>
                <c:ptCount val="4"/>
                <c:pt idx="0">
                  <c:v>1000-1300</c:v>
                </c:pt>
                <c:pt idx="1">
                  <c:v>500-1000</c:v>
                </c:pt>
                <c:pt idx="2">
                  <c:v>300-500</c:v>
                </c:pt>
                <c:pt idx="3">
                  <c:v>300以下</c:v>
                </c:pt>
              </c:strCache>
            </c:strRef>
          </c:cat>
          <c:val>
            <c:numRef>
              <c:f>[部委微信草稿.xlsx]省级微博!$B$27:$B$30</c:f>
              <c:numCache>
                <c:formatCode>General</c:formatCode>
                <c:ptCount val="4"/>
                <c:pt idx="0">
                  <c:v>4</c:v>
                </c:pt>
                <c:pt idx="1">
                  <c:v>15</c:v>
                </c:pt>
                <c:pt idx="2">
                  <c:v>7</c:v>
                </c:pt>
                <c:pt idx="3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0"/>
        <c:axId val="939970207"/>
        <c:axId val="81502989"/>
      </c:barChart>
      <c:catAx>
        <c:axId val="939970207"/>
        <c:scaling>
          <c:orientation val="minMax"/>
        </c:scaling>
        <c:delete val="0"/>
        <c:axPos val="l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81502989"/>
        <c:crosses val="autoZero"/>
        <c:auto val="1"/>
        <c:lblAlgn val="ctr"/>
        <c:lblOffset val="100"/>
        <c:noMultiLvlLbl val="0"/>
      </c:catAx>
      <c:valAx>
        <c:axId val="8150298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939970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9ef09c0d-b6a4-46fe-8cad-542964b5af1a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t> </a:t>
            </a:r>
            <a:r>
              <a:rPr b="1"/>
              <a:t>当月政务微博文章原创率分布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[部委微信草稿.xlsx]省级微博!$A$60:$A$64</c:f>
              <c:strCache>
                <c:ptCount val="5"/>
                <c:pt idx="0" c:formatCode="0%">
                  <c:v>100%</c:v>
                </c:pt>
                <c:pt idx="1">
                  <c:v>95%-100%</c:v>
                </c:pt>
                <c:pt idx="2">
                  <c:v>90%-95%</c:v>
                </c:pt>
                <c:pt idx="3">
                  <c:v>50%-90%</c:v>
                </c:pt>
                <c:pt idx="4" c:formatCode="0%">
                  <c:v>50%以下</c:v>
                </c:pt>
              </c:strCache>
            </c:strRef>
          </c:cat>
          <c:val>
            <c:numRef>
              <c:f>[部委微信草稿.xlsx]省级微博!$B$60:$B$64</c:f>
              <c:numCache>
                <c:formatCode>General</c:formatCode>
                <c:ptCount val="5"/>
                <c:pt idx="0">
                  <c:v>13</c:v>
                </c:pt>
                <c:pt idx="1">
                  <c:v>10</c:v>
                </c:pt>
                <c:pt idx="2">
                  <c:v>2</c:v>
                </c:pt>
                <c:pt idx="3">
                  <c:v>3</c:v>
                </c:pt>
                <c:pt idx="4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b66f3cb7-958b-4b49-b228-431a492f6e2e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各省微博严重表述不规范分布情况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[部委微信草稿.xlsx]Sheet8!$A$7:$A$15</c:f>
              <c:strCache>
                <c:ptCount val="9"/>
                <c:pt idx="0">
                  <c:v>安徽省人民政府网</c:v>
                </c:pt>
                <c:pt idx="1">
                  <c:v>西藏自治区人民政府</c:v>
                </c:pt>
                <c:pt idx="2">
                  <c:v>上海发布</c:v>
                </c:pt>
                <c:pt idx="3">
                  <c:v>陕西发布</c:v>
                </c:pt>
                <c:pt idx="4">
                  <c:v>云南发布</c:v>
                </c:pt>
                <c:pt idx="5">
                  <c:v>广东发布</c:v>
                </c:pt>
                <c:pt idx="6">
                  <c:v>海南省人民政府网站</c:v>
                </c:pt>
                <c:pt idx="7">
                  <c:v>天津发布</c:v>
                </c:pt>
                <c:pt idx="8">
                  <c:v>浙江发布</c:v>
                </c:pt>
              </c:strCache>
            </c:strRef>
          </c:cat>
          <c:val>
            <c:numRef>
              <c:f>[部委微信草稿.xlsx]Sheet8!$B$7:$B$15</c:f>
              <c:numCache>
                <c:formatCode>General</c:formatCode>
                <c:ptCount val="9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0"/>
        <c:axId val="535922476"/>
        <c:axId val="23888995"/>
      </c:barChart>
      <c:catAx>
        <c:axId val="535922476"/>
        <c:scaling>
          <c:orientation val="minMax"/>
        </c:scaling>
        <c:delete val="0"/>
        <c:axPos val="l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23888995"/>
        <c:crosses val="autoZero"/>
        <c:auto val="1"/>
        <c:lblAlgn val="ctr"/>
        <c:lblOffset val="100"/>
        <c:noMultiLvlLbl val="0"/>
      </c:catAx>
      <c:valAx>
        <c:axId val="238889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5359224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ff7d23d4-ca26-43aa-8891-9af4c0f8137d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当月严重表述不规范典型错误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443743937924345"/>
          <c:y val="0.16593739481656"/>
          <c:w val="0.541100872938894"/>
          <c:h val="0.75109390777516"/>
        </c:manualLayout>
      </c:layout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[部委微信草稿.xlsx]Sheet8!$A$27:$A$38</c:f>
              <c:strCache>
                <c:ptCount val="12"/>
                <c:pt idx="0">
                  <c:v>文化旅游局</c:v>
                </c:pt>
                <c:pt idx="1">
                  <c:v>习近平总书记关于树立和践行正确政绩观的重要指示精神</c:v>
                </c:pt>
                <c:pt idx="2">
                  <c:v>贯通落实</c:v>
                </c:pt>
                <c:pt idx="3">
                  <c:v>习近平总书记关于防汛救灾的重要指示精神</c:v>
                </c:pt>
                <c:pt idx="4">
                  <c:v>习近平总书记重要讲话指示精神</c:v>
                </c:pt>
                <c:pt idx="5">
                  <c:v>总书记</c:v>
                </c:pt>
                <c:pt idx="6">
                  <c:v>党史教育</c:v>
                </c:pt>
                <c:pt idx="7">
                  <c:v>习近平总书记重要讲话和指示批示精神</c:v>
                </c:pt>
                <c:pt idx="8">
                  <c:v>习近平总书记重要讲话指示批示精神</c:v>
                </c:pt>
                <c:pt idx="9">
                  <c:v>中国共产党成立100年</c:v>
                </c:pt>
                <c:pt idx="10">
                  <c:v>重要讲话指示精神</c:v>
                </c:pt>
                <c:pt idx="11">
                  <c:v>总书记重要讲话精神</c:v>
                </c:pt>
              </c:strCache>
            </c:strRef>
          </c:cat>
          <c:val>
            <c:numRef>
              <c:f>[部委微信草稿.xlsx]Sheet8!$B$27:$B$38</c:f>
              <c:numCache>
                <c:formatCode>General</c:formatCode>
                <c:ptCount val="12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35429262394196"/>
          <c:y val="0.150281138183677"/>
          <c:w val="0.336638452237001"/>
          <c:h val="0.806440620207872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1a052324-7a8d-4de3-8367-ddb983d4dfdd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各省微博热门文章超1k+分布情况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[部委微信草稿.xlsx]Sheet8!$B$66:$B$68</c:f>
              <c:strCache>
                <c:ptCount val="3"/>
                <c:pt idx="0">
                  <c:v>上海发布</c:v>
                </c:pt>
                <c:pt idx="1">
                  <c:v>吉林发布</c:v>
                </c:pt>
                <c:pt idx="2">
                  <c:v>四川发布</c:v>
                </c:pt>
              </c:strCache>
            </c:strRef>
          </c:cat>
          <c:val>
            <c:numRef>
              <c:f>[部委微信草稿.xlsx]Sheet8!$C$66:$C$68</c:f>
              <c:numCache>
                <c:formatCode>General</c:formatCode>
                <c:ptCount val="3"/>
                <c:pt idx="0">
                  <c:v>15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9193900"/>
        <c:axId val="545439277"/>
      </c:barChart>
      <c:catAx>
        <c:axId val="17919390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545439277"/>
        <c:crosses val="autoZero"/>
        <c:auto val="1"/>
        <c:lblAlgn val="ctr"/>
        <c:lblOffset val="100"/>
        <c:noMultiLvlLbl val="0"/>
      </c:catAx>
      <c:valAx>
        <c:axId val="545439277"/>
        <c:scaling>
          <c:orientation val="minMax"/>
          <c:max val="16"/>
          <c:min val="0"/>
        </c:scaling>
        <c:delete val="0"/>
        <c:axPos val="l"/>
        <c:numFmt formatCode="@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79193900"/>
        <c:crosses val="autoZero"/>
        <c:crossBetween val="between"/>
        <c:majorUnit val="4"/>
        <c:minorUnit val="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ff92d4e2-7fdb-4889-8886-72010afa9b80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6" Type="http://schemas.openxmlformats.org/officeDocument/2006/relationships/image" Target="../media/image4.png"/><Relationship Id="rId5" Type="http://schemas.openxmlformats.org/officeDocument/2006/relationships/tags" Target="../tags/tag2.xml"/><Relationship Id="rId4" Type="http://schemas.openxmlformats.org/officeDocument/2006/relationships/tags" Target="../tags/tag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1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1397507"/>
            <a:ext cx="2049779" cy="40645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0143744" y="1397507"/>
            <a:ext cx="2048255" cy="4064508"/>
          </a:xfrm>
          <a:prstGeom prst="rect">
            <a:avLst/>
          </a:prstGeom>
        </p:spPr>
      </p:pic>
      <p:pic>
        <p:nvPicPr>
          <p:cNvPr id="7" name="picture 6" descr="E:\资质\星鸟测评logo.png星鸟测评logo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1600000">
            <a:off x="10527792" y="164083"/>
            <a:ext cx="1548383" cy="467360"/>
          </a:xfrm>
          <a:prstGeom prst="rect">
            <a:avLst/>
          </a:prstGeom>
        </p:spPr>
      </p:pic>
      <p:sp>
        <p:nvSpPr>
          <p:cNvPr id="8" name="textbox 7"/>
          <p:cNvSpPr/>
          <p:nvPr/>
        </p:nvSpPr>
        <p:spPr>
          <a:xfrm>
            <a:off x="83344" y="2017795"/>
            <a:ext cx="528955" cy="2190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indent="12700" algn="l" rtl="0" eaLnBrk="0">
              <a:lnSpc>
                <a:spcPct val="85000"/>
              </a:lnSpc>
            </a:pPr>
            <a:r>
              <a:rPr sz="1500" spc="16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202</a:t>
            </a:r>
            <a:r>
              <a:rPr sz="1500" spc="14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</a:t>
            </a:r>
            <a:endParaRPr lang="en-US" altLang="en-US" sz="1500" dirty="0"/>
          </a:p>
        </p:txBody>
      </p:sp>
      <p:sp>
        <p:nvSpPr>
          <p:cNvPr id="11" name="Title 1" descr="7b0a20202020227461726765744d6f64756c65223a202270726f636573734f6e6c696e65466f6e7473220a7d0a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3178810" y="2237105"/>
            <a:ext cx="6350000" cy="1779905"/>
          </a:xfrm>
          <a:prstGeom prst="rect">
            <a:avLst/>
          </a:prstGeom>
        </p:spPr>
        <p:txBody>
          <a:bodyPr vert="horz" wrap="square" lIns="90170" tIns="0" rIns="90170" bIns="0" rtlCol="0" anchor="b" anchorCtr="0">
            <a:noAutofit/>
          </a:bodyPr>
          <a:lstStyle>
            <a:lvl1pPr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lang="zh-CN" altLang="en-US" sz="7200" b="0" u="none" strike="noStrike" kern="1200" cap="none" spc="7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</a:defRPr>
            </a:lvl1pPr>
          </a:lstStyle>
          <a:p>
            <a:pPr algn="ctr"/>
            <a:r>
              <a:rPr lang="zh-CN" altLang="en-US" sz="5900" b="1">
                <a:solidFill>
                  <a:schemeClr val="tx1">
                    <a:lumMod val="85000"/>
                    <a:lumOff val="15000"/>
                  </a:schemeClr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中隶书简" panose="02010600000101010101" charset="-122"/>
              </a:rPr>
              <a:t>省级政务新媒体 影响力月榜</a:t>
            </a:r>
            <a:endParaRPr lang="zh-CN" altLang="en-US" sz="5900" b="1">
              <a:solidFill>
                <a:schemeClr val="tx1">
                  <a:lumMod val="85000"/>
                  <a:lumOff val="15000"/>
                </a:schemeClr>
              </a:solidFill>
              <a:latin typeface="汉仪大隶书简" panose="02010600000101010101" charset="-122"/>
              <a:ea typeface="汉仪大隶书简" panose="02010600000101010101" charset="-122"/>
              <a:cs typeface="汉仪大隶书简" panose="02010600000101010101" charset="-122"/>
              <a:sym typeface="汉仪中隶书简" panose="02010600000101010101" charset="-122"/>
            </a:endParaRPr>
          </a:p>
        </p:txBody>
      </p:sp>
      <p:sp>
        <p:nvSpPr>
          <p:cNvPr id="12" name="文本占位符 7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3432175" y="4486910"/>
            <a:ext cx="5842635" cy="873760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>
            <a:lvl1pPr marL="0" indent="0" algn="di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榜单日期：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2026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年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7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月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1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日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-2026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年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7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月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31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日</a:t>
            </a:r>
            <a:endParaRPr lang="zh-CN" altLang="en-US" sz="2000" b="1">
              <a:solidFill>
                <a:schemeClr val="accent2"/>
              </a:solidFill>
              <a:latin typeface="汉仪大隶书简" panose="02010600000101010101" charset="-122"/>
              <a:ea typeface="汉仪大隶书简" panose="02010600000101010101" charset="-122"/>
              <a:cs typeface="汉仪大隶书简" panose="02010600000101010101" charset="-122"/>
              <a:sym typeface="汉仪大隶书简" panose="02010600000101010101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368290" y="1226185"/>
            <a:ext cx="1662430" cy="650240"/>
            <a:chOff x="8455" y="1887"/>
            <a:chExt cx="2618" cy="1024"/>
          </a:xfrm>
        </p:grpSpPr>
        <p:sp>
          <p:nvSpPr>
            <p:cNvPr id="9" name="object 5"/>
            <p:cNvSpPr/>
            <p:nvPr/>
          </p:nvSpPr>
          <p:spPr>
            <a:xfrm>
              <a:off x="8455" y="1887"/>
              <a:ext cx="2357" cy="102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p/>
          </p:txBody>
        </p:sp>
        <p:sp>
          <p:nvSpPr>
            <p:cNvPr id="10" name="object 6"/>
            <p:cNvSpPr txBox="1"/>
            <p:nvPr/>
          </p:nvSpPr>
          <p:spPr>
            <a:xfrm>
              <a:off x="9463" y="2041"/>
              <a:ext cx="1610" cy="69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2800" spc="340" dirty="0">
                  <a:solidFill>
                    <a:srgbClr val="FFFFFF"/>
                  </a:solidFill>
                  <a:latin typeface="汉仪大隶书简" panose="02010600000101010101" charset="-122"/>
                  <a:ea typeface="汉仪大隶书简" panose="02010600000101010101" charset="-122"/>
                  <a:cs typeface="宋体" panose="02010600030101010101" pitchFamily="2" charset="-122"/>
                  <a:sym typeface="汉仪大隶书简" panose="02010600000101010101" charset="-122"/>
                </a:rPr>
                <a:t>微</a:t>
              </a:r>
              <a:r>
                <a:rPr lang="zh-CN" sz="2800" spc="340" dirty="0">
                  <a:solidFill>
                    <a:srgbClr val="FFFFFF"/>
                  </a:solidFill>
                  <a:latin typeface="汉仪大隶书简" panose="02010600000101010101" charset="-122"/>
                  <a:ea typeface="汉仪大隶书简" panose="02010600000101010101" charset="-122"/>
                  <a:cs typeface="宋体" panose="02010600030101010101" pitchFamily="2" charset="-122"/>
                  <a:sym typeface="汉仪大隶书简" panose="02010600000101010101" charset="-122"/>
                </a:rPr>
                <a:t>博</a:t>
              </a:r>
              <a:endParaRPr lang="zh-CN" sz="2800" spc="340" dirty="0">
                <a:solidFill>
                  <a:srgbClr val="FFFFFF"/>
                </a:solidFill>
                <a:latin typeface="汉仪大隶书简" panose="02010600000101010101" charset="-122"/>
                <a:ea typeface="汉仪大隶书简" panose="02010600000101010101" charset="-122"/>
                <a:cs typeface="宋体" panose="02010600030101010101" pitchFamily="2" charset="-122"/>
                <a:sym typeface="汉仪大隶书简" panose="02010600000101010101" charset="-122"/>
              </a:endParaRPr>
            </a:p>
          </p:txBody>
        </p:sp>
        <p:sp>
          <p:nvSpPr>
            <p:cNvPr id="13" name="object 7"/>
            <p:cNvSpPr/>
            <p:nvPr/>
          </p:nvSpPr>
          <p:spPr>
            <a:xfrm>
              <a:off x="8676" y="2182"/>
              <a:ext cx="528" cy="43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p/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21600000">
            <a:off x="0" y="0"/>
            <a:ext cx="12192000" cy="914400"/>
            <a:chOff x="0" y="0"/>
            <a:chExt cx="12192000" cy="914400"/>
          </a:xfrm>
        </p:grpSpPr>
        <p:sp>
          <p:nvSpPr>
            <p:cNvPr id="8" name="rect"/>
            <p:cNvSpPr/>
            <p:nvPr/>
          </p:nvSpPr>
          <p:spPr>
            <a:xfrm>
              <a:off x="0" y="0"/>
              <a:ext cx="12192000" cy="914400"/>
            </a:xfrm>
            <a:prstGeom prst="rect">
              <a:avLst/>
            </a:prstGeom>
            <a:solidFill>
              <a:srgbClr val="D9ECFE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" name="textbox 9"/>
            <p:cNvSpPr/>
            <p:nvPr/>
          </p:nvSpPr>
          <p:spPr>
            <a:xfrm>
              <a:off x="701665" y="241623"/>
              <a:ext cx="3273425" cy="47116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92000"/>
                </a:lnSpc>
              </a:pPr>
              <a:endParaRPr lang="en-US" altLang="en-US" sz="100" dirty="0"/>
            </a:p>
            <a:p>
              <a:pPr indent="12700" algn="l" rtl="0" eaLnBrk="0">
                <a:lnSpc>
                  <a:spcPct val="91000"/>
                </a:lnSpc>
              </a:pPr>
              <a:r>
                <a:rPr sz="3200" spc="-1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1.</a:t>
              </a:r>
              <a:r>
                <a:rPr sz="3200" spc="-27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3200" spc="-2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综合影响</a:t>
              </a:r>
              <a:r>
                <a:rPr sz="3200" spc="-1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力</a:t>
              </a:r>
              <a:r>
                <a:rPr sz="3200" spc="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概述</a:t>
              </a:r>
              <a:endParaRPr lang="en-US" altLang="en-US" sz="3200" dirty="0"/>
            </a:p>
          </p:txBody>
        </p:sp>
        <p:pic>
          <p:nvPicPr>
            <p:cNvPr id="10" name="picture 10" descr="E:\资质\星鸟测评logo.png星鸟测评logo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21600000">
              <a:off x="10527792" y="223519"/>
              <a:ext cx="1548383" cy="467360"/>
            </a:xfrm>
            <a:prstGeom prst="rect">
              <a:avLst/>
            </a:prstGeom>
          </p:spPr>
        </p:pic>
      </p:grpSp>
      <p:sp>
        <p:nvSpPr>
          <p:cNvPr id="11" name="textbox 11"/>
          <p:cNvSpPr/>
          <p:nvPr/>
        </p:nvSpPr>
        <p:spPr>
          <a:xfrm>
            <a:off x="1198880" y="914400"/>
            <a:ext cx="5361305" cy="275145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12700" algn="just" rtl="0" eaLnBrk="0">
              <a:lnSpc>
                <a:spcPct val="150000"/>
              </a:lnSpc>
            </a:pP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</a:t>
            </a:r>
            <a:r>
              <a:rPr lang="zh-CN"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</a:t>
            </a: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</a:t>
            </a:r>
            <a:r>
              <a:rPr lang="zh-CN"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名</a:t>
            </a: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lang="zh-CN"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省级政务</a:t>
            </a: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微博共</a:t>
            </a:r>
            <a:r>
              <a:rPr lang="en-US" sz="16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</a:t>
            </a: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个，根据监测数据统计结</a:t>
            </a:r>
            <a:r>
              <a:rPr sz="1600" spc="25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果</a:t>
            </a:r>
            <a:r>
              <a:rPr lang="zh-CN" sz="1600" spc="25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显示</a:t>
            </a: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综合影响力指数得分在</a:t>
            </a:r>
            <a:r>
              <a:rPr 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500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至1</a:t>
            </a:r>
            <a:r>
              <a:rPr 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00之间的微博数量较多</a:t>
            </a:r>
            <a:r>
              <a:rPr sz="160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</a:t>
            </a:r>
            <a:r>
              <a:rPr 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15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sz="160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有</a:t>
            </a:r>
            <a:r>
              <a:rPr 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zh-CN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省级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微博综合</a:t>
            </a:r>
            <a:r>
              <a:rPr lang="zh-CN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得分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</a:t>
            </a:r>
            <a:r>
              <a:rPr 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300</a:t>
            </a:r>
            <a:r>
              <a:rPr lang="zh-CN" alt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以下。</a:t>
            </a:r>
            <a:r>
              <a:rPr lang="zh-CN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其中，</a:t>
            </a:r>
            <a:r>
              <a:rPr lang="en-US" altLang="zh-CN" sz="1600" b="1" spc="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b="1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上海</a:t>
            </a:r>
            <a:r>
              <a:rPr lang="zh-CN" altLang="en-US" sz="1600" b="1" spc="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发布</a:t>
            </a:r>
            <a:r>
              <a:rPr lang="en-US" altLang="zh-CN" sz="1600" b="1" spc="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 b="1" spc="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排名第一</a:t>
            </a:r>
            <a:r>
              <a:rPr lang="zh-CN" alt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，综合得分为</a:t>
            </a:r>
            <a:r>
              <a:rPr lang="en-US" altLang="zh-CN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1279.49</a:t>
            </a:r>
            <a:r>
              <a:rPr lang="zh-CN" alt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r>
              <a:rPr lang="en-US" altLang="zh-CN" sz="1600" b="1" spc="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b="1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四川发布</a:t>
            </a:r>
            <a:r>
              <a:rPr lang="en-US" altLang="zh-CN" sz="1600" b="1" spc="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 b="1" spc="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en-US" altLang="zh-CN" sz="1600" b="1" spc="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b="1" spc="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吉林</a:t>
            </a:r>
            <a:r>
              <a:rPr lang="zh-CN" altLang="en-US" sz="1600" b="1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发布</a:t>
            </a:r>
            <a:r>
              <a:rPr lang="en-US" altLang="zh-CN" sz="1600" b="1" spc="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 b="1" spc="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分列第二、第三</a:t>
            </a:r>
            <a:r>
              <a:rPr lang="zh-CN" alt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，综合得分分别为</a:t>
            </a:r>
            <a:r>
              <a:rPr lang="en-US" altLang="zh-CN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1130.58</a:t>
            </a:r>
            <a:r>
              <a:rPr lang="zh-CN" alt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en-US" altLang="zh-CN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1104.26</a:t>
            </a:r>
            <a:r>
              <a:rPr lang="zh-CN" alt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zh-CN" sz="1600" spc="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1" name="picture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928141" y="1228140"/>
            <a:ext cx="110413" cy="109296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701890" y="1289672"/>
            <a:ext cx="249656" cy="259803"/>
          </a:xfrm>
          <a:prstGeom prst="rect">
            <a:avLst/>
          </a:prstGeom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6454584" y="4480331"/>
            <a:ext cx="103377" cy="98348"/>
          </a:xfrm>
          <a:prstGeom prst="rect">
            <a:avLst/>
          </a:prstGeom>
        </p:spPr>
      </p:pic>
      <p:pic>
        <p:nvPicPr>
          <p:cNvPr id="50" name="picture 5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6242735" y="4535703"/>
            <a:ext cx="233756" cy="233755"/>
          </a:xfrm>
          <a:prstGeom prst="rect">
            <a:avLst/>
          </a:prstGeom>
        </p:spPr>
      </p:pic>
      <p:pic>
        <p:nvPicPr>
          <p:cNvPr id="51" name="picture 5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737781" y="1302105"/>
            <a:ext cx="217093" cy="224091"/>
          </a:xfrm>
          <a:prstGeom prst="rect">
            <a:avLst/>
          </a:prstGeom>
        </p:spPr>
      </p:pic>
      <p:pic>
        <p:nvPicPr>
          <p:cNvPr id="52" name="picture 5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6276340" y="4546891"/>
            <a:ext cx="203276" cy="201612"/>
          </a:xfrm>
          <a:prstGeom prst="rect">
            <a:avLst/>
          </a:prstGeom>
        </p:spPr>
      </p:pic>
      <p:sp>
        <p:nvSpPr>
          <p:cNvPr id="59" name="textbox 11"/>
          <p:cNvSpPr/>
          <p:nvPr/>
        </p:nvSpPr>
        <p:spPr>
          <a:xfrm>
            <a:off x="6754495" y="4487545"/>
            <a:ext cx="4752975" cy="1501775"/>
          </a:xfrm>
          <a:prstGeom prst="rect">
            <a:avLst/>
          </a:prstGeom>
        </p:spPr>
        <p:txBody>
          <a:bodyPr vert="horz" wrap="square" lIns="0" tIns="0" rIns="0" bIns="0">
            <a:noAutofit/>
          </a:bodyPr>
          <a:lstStyle/>
          <a:p>
            <a:pPr lvl="0" algn="l" eaLnBrk="0">
              <a:lnSpc>
                <a:spcPct val="150000"/>
              </a:lnSpc>
              <a:buClrTx/>
              <a:buSzTx/>
              <a:buFontTx/>
            </a:pPr>
            <a:r>
              <a:rPr lang="en-US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2026年7月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，省级政务</a:t>
            </a:r>
            <a:r>
              <a:rPr lang="en-US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微博</a:t>
            </a:r>
            <a:r>
              <a:rPr lang="en-US" altLang="en-US" sz="16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平均原创率为90.86%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en-US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其中，</a:t>
            </a:r>
            <a:r>
              <a:rPr lang="en-US" altLang="en-US" sz="16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13个省级微博原创率高达100%</a:t>
            </a:r>
            <a:r>
              <a:rPr lang="en-US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；10个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省级</a:t>
            </a:r>
            <a:r>
              <a:rPr lang="en-US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微博原创率在95%至100%之间；</a:t>
            </a:r>
            <a:r>
              <a:rPr lang="en-US" altLang="en-US" sz="16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en-US" altLang="en-US" sz="16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省级</a:t>
            </a:r>
            <a:r>
              <a:rPr lang="en-US" altLang="en-US" sz="16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微博原创率低于50%</a:t>
            </a:r>
            <a:r>
              <a:rPr lang="en-US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en-US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3" name="图表 2"/>
          <p:cNvGraphicFramePr/>
          <p:nvPr/>
        </p:nvGraphicFramePr>
        <p:xfrm>
          <a:off x="6935470" y="1351915"/>
          <a:ext cx="4572000" cy="2698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6" name="图表 5"/>
          <p:cNvGraphicFramePr/>
          <p:nvPr/>
        </p:nvGraphicFramePr>
        <p:xfrm>
          <a:off x="1198880" y="363347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8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D9ECFE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lang="en-US" altLang="en-US" sz="1000" dirty="0"/>
          </a:p>
          <a:p>
            <a:pPr algn="l" rtl="0" eaLnBrk="0">
              <a:lnSpc>
                <a:spcPct val="6000"/>
              </a:lnSpc>
            </a:pPr>
            <a:endParaRPr lang="en-US" altLang="en-US" sz="100" dirty="0"/>
          </a:p>
          <a:p>
            <a:pPr indent="702945" algn="l" rtl="0" eaLnBrk="0">
              <a:lnSpc>
                <a:spcPts val="4225"/>
              </a:lnSpc>
            </a:pPr>
            <a:r>
              <a:rPr sz="3200" spc="-1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sz="3200" spc="-2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spc="-1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省级政务</a:t>
            </a:r>
            <a:r>
              <a:rPr sz="3200" spc="-1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</a:t>
            </a:r>
            <a:r>
              <a:rPr sz="3200" spc="-5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博</a:t>
            </a:r>
            <a:r>
              <a:rPr sz="3200" spc="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综合影响力top15</a:t>
            </a:r>
            <a:r>
              <a:rPr sz="32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   </a:t>
            </a:r>
            <a:endParaRPr lang="en-US" altLang="en-US" sz="3200" dirty="0"/>
          </a:p>
        </p:txBody>
      </p:sp>
      <p:pic>
        <p:nvPicPr>
          <p:cNvPr id="59" name="picture 59" descr="E:\资质\星鸟测评logo.png星鸟测评logo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rot="21600000">
            <a:off x="10527792" y="223519"/>
            <a:ext cx="1548383" cy="467360"/>
          </a:xfrm>
          <a:prstGeom prst="rect">
            <a:avLst/>
          </a:prstGeom>
        </p:spPr>
      </p:pic>
      <p:pic>
        <p:nvPicPr>
          <p:cNvPr id="64" name="pictur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65" name="picture 6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graphicFrame>
        <p:nvGraphicFramePr>
          <p:cNvPr id="10" name="表格 9"/>
          <p:cNvGraphicFramePr/>
          <p:nvPr>
            <p:custDataLst>
              <p:tags r:id="rId4"/>
            </p:custDataLst>
          </p:nvPr>
        </p:nvGraphicFramePr>
        <p:xfrm>
          <a:off x="1019810" y="1143000"/>
          <a:ext cx="10152380" cy="4697730"/>
        </p:xfrm>
        <a:graphic>
          <a:graphicData uri="http://schemas.openxmlformats.org/drawingml/2006/table">
            <a:tbl>
              <a:tblPr firstRow="1" bandRow="1">
                <a:tableStyleId>{A54346D1-3658-4338-A1C7-7CB307C7CAEF}</a:tableStyleId>
              </a:tblPr>
              <a:tblGrid>
                <a:gridCol w="750570"/>
                <a:gridCol w="2188845"/>
                <a:gridCol w="1104900"/>
                <a:gridCol w="969010"/>
                <a:gridCol w="969645"/>
                <a:gridCol w="969645"/>
                <a:gridCol w="969010"/>
                <a:gridCol w="1115695"/>
                <a:gridCol w="1115060"/>
              </a:tblGrid>
              <a:tr h="320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序号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微博名称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综合得分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粉丝数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净增数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原创率</a:t>
                      </a:r>
                      <a:r>
                        <a:rPr lang="en-US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(%)</a:t>
                      </a:r>
                      <a:endParaRPr lang="en-US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平均被转发率</a:t>
                      </a:r>
                      <a:r>
                        <a:rPr lang="en-US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(%)</a:t>
                      </a:r>
                      <a:endParaRPr lang="en-US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平均被评论率</a:t>
                      </a:r>
                      <a:r>
                        <a:rPr lang="en-US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(%)</a:t>
                      </a:r>
                      <a:endParaRPr lang="en-US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点赞数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</a:tr>
              <a:tr h="2914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1</a:t>
                      </a:r>
                      <a:endParaRPr lang="en-US" alt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  <a:ea typeface="宋体" panose="02010600030101010101" pitchFamily="2" charset="-122"/>
                        </a:rPr>
                        <a:t>上海发布</a:t>
                      </a:r>
                      <a:endParaRPr lang="zh-CN" sz="1000" b="1">
                        <a:ln>
                          <a:noFill/>
                        </a:ln>
                        <a:solidFill>
                          <a:srgbClr val="004A7E"/>
                        </a:solidFill>
                        <a:ea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1279.49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9687000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451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98.45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98.23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72.28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37205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四川发布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1130.58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6564000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523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97.71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88.53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52.01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4014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吉林发布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1104.26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2051000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538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99.81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27.7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24.16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9631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北京发布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1031.7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10198000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282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55.32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57.8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2356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云南发布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976.03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5187000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436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98.85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69.5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19.95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606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浙江发布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954.89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2422000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486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99.59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54.94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25.51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362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广东发布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880.06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3359000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189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99.47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79.89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58.2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463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河北省人民政府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846.88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453000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238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92.86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92.86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16.39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178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陕西发布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788.26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1541000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429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93.47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24.94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13.99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163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安徽省人民政府网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786.82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351000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364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97.53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48.9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7.42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202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天津发布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779.88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2682000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547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10.42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11.7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213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273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青海发布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778.22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904000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213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28.17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80.28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236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甘肃发布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751.9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2943000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401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60.85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38.4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2.99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8779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江西发布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727.83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908000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312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98.4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15.38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7.69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115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河南政府网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712.24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317000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528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18.75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2.08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341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</a:tbl>
          </a:graphicData>
        </a:graphic>
      </p:graphicFrame>
      <p:graphicFrame>
        <p:nvGraphicFramePr>
          <p:cNvPr id="8" name="表格 7"/>
          <p:cNvGraphicFramePr/>
          <p:nvPr>
            <p:custDataLst>
              <p:tags r:id="rId5"/>
            </p:custDataLst>
          </p:nvPr>
        </p:nvGraphicFramePr>
        <p:xfrm>
          <a:off x="838835" y="1377950"/>
          <a:ext cx="10533380" cy="36766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76200" dir="2700000" algn="tl" rotWithShape="0">
                    <a:prstClr val="black">
                      <a:alpha val="45000"/>
                    </a:prstClr>
                  </a:outerShdw>
                </a:effectLst>
                <a:tableStyleId>{A54346D1-3658-4338-A1C7-7CB307C7CAEF}</a:tableStyleId>
              </a:tblPr>
              <a:tblGrid>
                <a:gridCol w="1101090"/>
                <a:gridCol w="1948815"/>
                <a:gridCol w="1258570"/>
                <a:gridCol w="892810"/>
                <a:gridCol w="958215"/>
                <a:gridCol w="1005205"/>
                <a:gridCol w="892810"/>
                <a:gridCol w="1206500"/>
                <a:gridCol w="1269365"/>
              </a:tblGrid>
              <a:tr h="3676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1</a:t>
                      </a:r>
                      <a:endParaRPr lang="en-US" altLang="en-US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12700" marB="14605" vert="horz" anchor="ctr" anchorCtr="0">
                    <a:lnL w="28575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13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上海发布</a:t>
                      </a:r>
                      <a:endParaRPr lang="zh-CN" altLang="en-US" sz="1130" b="1">
                        <a:solidFill>
                          <a:schemeClr val="bg1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1279.49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12700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9687000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12700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451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12700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98.45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12700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98.23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12700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72.28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12700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37205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12700" marB="14605" vert="horz" anchor="ctr" anchorCtr="0">
                    <a:lnL>
                      <a:noFill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</a:tr>
            </a:tbl>
          </a:graphicData>
        </a:graphic>
      </p:graphicFrame>
      <p:sp>
        <p:nvSpPr>
          <p:cNvPr id="2" name="textbox 63"/>
          <p:cNvSpPr/>
          <p:nvPr/>
        </p:nvSpPr>
        <p:spPr>
          <a:xfrm>
            <a:off x="1019810" y="5840730"/>
            <a:ext cx="10137775" cy="86487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150000"/>
              </a:lnSpc>
            </a:pPr>
            <a:r>
              <a:rPr sz="900" b="1" spc="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说明：</a:t>
            </a:r>
            <a:r>
              <a:rPr sz="900" b="1" u="sng" spc="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综合得分</a:t>
            </a:r>
            <a:r>
              <a:rPr sz="900" b="1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900" b="1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(</a:t>
            </a:r>
            <a:r>
              <a:rPr sz="900" b="1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sz="900" b="1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b="1" spc="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活跃度</a:t>
            </a:r>
            <a:r>
              <a:rPr sz="900" b="1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b="1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</a:t>
            </a:r>
            <a:r>
              <a:rPr sz="900" b="1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b="1" spc="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传播度</a:t>
            </a:r>
            <a:r>
              <a:rPr sz="900" b="1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b="1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*</a:t>
            </a:r>
            <a:r>
              <a:rPr sz="900" b="1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16</a:t>
            </a:r>
            <a:r>
              <a:rPr sz="900" b="1" spc="65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endParaRPr lang="en-US" altLang="en-US" sz="9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indent="-635" algn="l" rtl="0" eaLnBrk="0">
              <a:lnSpc>
                <a:spcPct val="150000"/>
              </a:lnSpc>
              <a:spcBef>
                <a:spcPts val="5"/>
              </a:spcBef>
            </a:pP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活跃度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发博数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70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原创微博数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；平均被转发率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转发数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发布数；平均被评论率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评论数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发布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r>
              <a:rPr sz="9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sz="900" spc="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indent="-635" algn="l" rtl="0" eaLnBrk="0">
              <a:lnSpc>
                <a:spcPct val="150000"/>
              </a:lnSpc>
              <a:spcBef>
                <a:spcPts val="5"/>
              </a:spcBef>
            </a:pP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传播度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转发数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评论数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25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原创转发数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25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原创评论数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</a:t>
            </a:r>
            <a:r>
              <a:rPr sz="90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赞</a:t>
            </a:r>
            <a:r>
              <a:rPr sz="9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数+1)</a:t>
            </a:r>
            <a:endParaRPr lang="en-US" altLang="en-US" sz="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21600000">
            <a:off x="0" y="0"/>
            <a:ext cx="12192000" cy="914400"/>
            <a:chOff x="0" y="0"/>
            <a:chExt cx="12192000" cy="914400"/>
          </a:xfrm>
        </p:grpSpPr>
        <p:sp>
          <p:nvSpPr>
            <p:cNvPr id="99" name="rect"/>
            <p:cNvSpPr/>
            <p:nvPr/>
          </p:nvSpPr>
          <p:spPr>
            <a:xfrm>
              <a:off x="0" y="0"/>
              <a:ext cx="12192000" cy="914400"/>
            </a:xfrm>
            <a:prstGeom prst="rect">
              <a:avLst/>
            </a:prstGeom>
            <a:solidFill>
              <a:srgbClr val="D9ECFE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0" name="textbox 100"/>
            <p:cNvSpPr/>
            <p:nvPr/>
          </p:nvSpPr>
          <p:spPr>
            <a:xfrm>
              <a:off x="698500" y="241935"/>
              <a:ext cx="4775200" cy="47117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92000"/>
                </a:lnSpc>
              </a:pPr>
              <a:endParaRPr lang="en-US" altLang="en-US" sz="100" dirty="0"/>
            </a:p>
            <a:p>
              <a:pPr indent="12700" algn="l" rtl="0" eaLnBrk="0">
                <a:lnSpc>
                  <a:spcPct val="91000"/>
                </a:lnSpc>
              </a:pPr>
              <a:r>
                <a:rPr sz="3200" spc="-1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3.</a:t>
              </a:r>
              <a:r>
                <a:rPr sz="3200" spc="-25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3200" spc="-2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严重表述不规</a:t>
              </a:r>
              <a:r>
                <a:rPr sz="3200" spc="-5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范</a:t>
              </a:r>
              <a:r>
                <a:rPr sz="3200" spc="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问题</a:t>
              </a:r>
              <a:endParaRPr lang="en-US" altLang="en-US" sz="3200" dirty="0"/>
            </a:p>
          </p:txBody>
        </p:sp>
        <p:pic>
          <p:nvPicPr>
            <p:cNvPr id="101" name="picture 101" descr="E:\资质\星鸟测评logo.png星鸟测评logo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21600000">
              <a:off x="10527792" y="223519"/>
              <a:ext cx="1548383" cy="467360"/>
            </a:xfrm>
            <a:prstGeom prst="rect">
              <a:avLst/>
            </a:prstGeom>
          </p:spPr>
        </p:pic>
      </p:grpSp>
      <p:sp>
        <p:nvSpPr>
          <p:cNvPr id="103" name="textbox 103"/>
          <p:cNvSpPr/>
          <p:nvPr/>
        </p:nvSpPr>
        <p:spPr>
          <a:xfrm>
            <a:off x="720090" y="1189990"/>
            <a:ext cx="10922000" cy="107759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indent="406400" algn="just" rtl="0" eaLnBrk="0" fontAlgn="auto" hangingPunct="0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1740828767"/>
                </a:ext>
              </a:extLst>
            </a:pPr>
            <a:r>
              <a:rPr lang="zh-CN" sz="1600" b="1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当月有</a:t>
            </a:r>
            <a:r>
              <a:rPr lang="en-US" altLang="zh-CN" sz="1600" b="1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</a:t>
            </a:r>
            <a:r>
              <a:rPr lang="zh-CN" altLang="en-US" sz="1600" b="1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个省级微博存在</a:t>
            </a:r>
            <a:r>
              <a:rPr lang="en-US" altLang="zh-CN" sz="1600" b="1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</a:t>
            </a:r>
            <a:r>
              <a:rPr lang="zh-CN" altLang="en-US" sz="1600" b="1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处严重表述不规范问题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，其中</a:t>
            </a:r>
            <a:r>
              <a:rPr sz="16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安徽省人民政府网</a:t>
            </a:r>
            <a:r>
              <a:rPr sz="16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存在问题最多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共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处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，占比</a:t>
            </a:r>
            <a:r>
              <a:rPr 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25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%）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r>
              <a:rPr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出现</a:t>
            </a:r>
            <a:r>
              <a:rPr lang="zh-CN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</a:t>
            </a:r>
            <a:r>
              <a:rPr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严重表述错误问题主要集中在</a:t>
            </a:r>
            <a:r>
              <a:rPr lang="zh-CN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政治类表述不规范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zh-CN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口号错误</a:t>
            </a:r>
            <a:r>
              <a:rPr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</a:t>
            </a:r>
            <a:r>
              <a:rPr lang="zh-CN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</a:t>
            </a:r>
            <a:r>
              <a:rPr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文化旅游局</a:t>
            </a:r>
            <a:r>
              <a:rPr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习近平总书记关于树立和践行正确政绩观的重要指示精神</a:t>
            </a:r>
            <a:r>
              <a:rPr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”、</a:t>
            </a:r>
            <a:r>
              <a:rPr lang="en-US" altLang="zh-CN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贯通落实</a:t>
            </a:r>
            <a:r>
              <a:rPr lang="en-US" altLang="zh-CN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altLang="zh-CN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习近平总书记关于防汛救灾的重要指示精神</a:t>
            </a:r>
            <a:r>
              <a:rPr lang="en-US" altLang="zh-CN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</a:t>
            </a:r>
            <a:r>
              <a:rPr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sz="1600" spc="4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09" name="picture 1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110" name="picture 1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graphicFrame>
        <p:nvGraphicFramePr>
          <p:cNvPr id="2" name="图表 1"/>
          <p:cNvGraphicFramePr/>
          <p:nvPr/>
        </p:nvGraphicFramePr>
        <p:xfrm>
          <a:off x="809625" y="2542540"/>
          <a:ext cx="5274945" cy="3775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4" name="图表 13"/>
          <p:cNvGraphicFramePr/>
          <p:nvPr/>
        </p:nvGraphicFramePr>
        <p:xfrm>
          <a:off x="6404610" y="2543810"/>
          <a:ext cx="5237480" cy="4083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6"/>
          <p:cNvGrpSpPr/>
          <p:nvPr/>
        </p:nvGrpSpPr>
        <p:grpSpPr>
          <a:xfrm rot="21600000">
            <a:off x="0" y="0"/>
            <a:ext cx="12192000" cy="914400"/>
            <a:chOff x="0" y="0"/>
            <a:chExt cx="12192000" cy="914400"/>
          </a:xfrm>
        </p:grpSpPr>
        <p:sp>
          <p:nvSpPr>
            <p:cNvPr id="125" name="rect"/>
            <p:cNvSpPr/>
            <p:nvPr/>
          </p:nvSpPr>
          <p:spPr>
            <a:xfrm>
              <a:off x="0" y="0"/>
              <a:ext cx="12192000" cy="914400"/>
            </a:xfrm>
            <a:prstGeom prst="rect">
              <a:avLst/>
            </a:prstGeom>
            <a:solidFill>
              <a:srgbClr val="D9ECFE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26" name="textbox 126"/>
            <p:cNvSpPr/>
            <p:nvPr/>
          </p:nvSpPr>
          <p:spPr>
            <a:xfrm>
              <a:off x="674801" y="239994"/>
              <a:ext cx="2210435" cy="47434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2000"/>
                </a:lnSpc>
              </a:pPr>
              <a:endParaRPr lang="en-US" altLang="en-US" sz="100" dirty="0"/>
            </a:p>
            <a:p>
              <a:pPr indent="12700" algn="l" rtl="0" eaLnBrk="0">
                <a:lnSpc>
                  <a:spcPct val="92000"/>
                </a:lnSpc>
              </a:pPr>
              <a:r>
                <a:rPr sz="3200" b="1" spc="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4</a:t>
              </a:r>
              <a:r>
                <a:rPr sz="3200" spc="-25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3200" b="1" spc="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.</a:t>
              </a:r>
              <a:r>
                <a:rPr sz="3200" spc="-2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3200" spc="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热点文章</a:t>
              </a:r>
              <a:endParaRPr lang="en-US" altLang="en-US" sz="3200" dirty="0"/>
            </a:p>
          </p:txBody>
        </p:sp>
        <p:pic>
          <p:nvPicPr>
            <p:cNvPr id="127" name="picture 127" descr="E:\资质\星鸟测评logo.png星鸟测评logo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 rot="21600000">
              <a:off x="10527792" y="223519"/>
              <a:ext cx="1548383" cy="467360"/>
            </a:xfrm>
            <a:prstGeom prst="rect">
              <a:avLst/>
            </a:prstGeom>
          </p:spPr>
        </p:pic>
      </p:grpSp>
      <p:pic>
        <p:nvPicPr>
          <p:cNvPr id="141" name="picture 1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142" name="picture 1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sp>
        <p:nvSpPr>
          <p:cNvPr id="4" name="object 3"/>
          <p:cNvSpPr txBox="1"/>
          <p:nvPr/>
        </p:nvSpPr>
        <p:spPr>
          <a:xfrm>
            <a:off x="664210" y="1191895"/>
            <a:ext cx="1086358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marR="5080" indent="406400" algn="just" fontAlgn="auto">
              <a:lnSpc>
                <a:spcPct val="150000"/>
              </a:lnSpc>
              <a:spcBef>
                <a:spcPts val="100"/>
              </a:spcBef>
              <a:extLst>
                <a:ext uri="{35155182-B16C-46BC-9424-99874614C6A1}">
                  <wpsdc:indentchars xmlns:wpsdc="http://www.wps.cn/officeDocument/2017/drawingmlCustomData" val="200" checksum="1740828767"/>
                </a:ext>
              </a:extLst>
            </a:pP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当月有</a:t>
            </a:r>
            <a:r>
              <a:rPr lang="en-US" altLang="zh-CN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省级微博发布点赞数超过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千的文章共</a:t>
            </a:r>
            <a:r>
              <a:rPr lang="en-US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17</a:t>
            </a:r>
            <a:r>
              <a:rPr lang="zh-CN" altLang="en-US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篇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其中</a:t>
            </a:r>
            <a:r>
              <a:rPr lang="en-US" altLang="zh-CN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上海</a:t>
            </a:r>
            <a:r>
              <a:rPr lang="zh-CN" altLang="en-US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发布</a:t>
            </a:r>
            <a:r>
              <a:rPr lang="en-US" altLang="zh-CN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热门文章数最多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15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篇，占比</a:t>
            </a:r>
            <a:r>
              <a:rPr 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88.2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%）。网民重点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关注知识科普、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时事新闻等信息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6" name="表格 5"/>
          <p:cNvGraphicFramePr/>
          <p:nvPr/>
        </p:nvGraphicFramePr>
        <p:xfrm>
          <a:off x="720408" y="2220595"/>
          <a:ext cx="6315075" cy="427926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09575"/>
                <a:gridCol w="1199515"/>
                <a:gridCol w="3401060"/>
                <a:gridCol w="661035"/>
                <a:gridCol w="643890"/>
              </a:tblGrid>
              <a:tr h="279400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当月点赞数</a:t>
                      </a:r>
                      <a:r>
                        <a:rPr lang="en-US" sz="11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1K</a:t>
                      </a:r>
                      <a:r>
                        <a:rPr lang="zh-CN" sz="11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+热门文章top</a:t>
                      </a:r>
                      <a:r>
                        <a:rPr lang="en-US" altLang="zh-CN" sz="11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</a:t>
                      </a:r>
                      <a:endParaRPr lang="en-US" altLang="zh-CN" sz="11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12700" marB="0" vert="horz" anchor="ctr" anchorCtr="1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636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序号</a:t>
                      </a:r>
                      <a:endParaRPr lang="zh-CN" altLang="en-US" sz="11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marB="36195" vert="horz" anchor="ctr" anchorCtr="1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微博名称</a:t>
                      </a:r>
                      <a:endParaRPr lang="zh-CN" altLang="en-US" sz="11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marB="36195" vert="horz" anchor="ctr" anchorCtr="1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文章标题</a:t>
                      </a:r>
                      <a:endParaRPr lang="zh-CN" altLang="en-US" sz="11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marB="36195" vert="horz" anchor="ctr" anchorCtr="1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点赞数↓</a:t>
                      </a:r>
                      <a:endParaRPr lang="zh-CN" altLang="en-US" sz="11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71755" marB="36195" vert="horz" anchor="ctr" anchorCtr="1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评论数</a:t>
                      </a:r>
                      <a:endParaRPr lang="zh-CN" altLang="en-US" sz="11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marB="36195" vert="horz" anchor="ctr" anchorCtr="1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  <a:endParaRPr lang="en-US" sz="10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四川发布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【受泥石流影响，九寨沟景区部分区域暂缓接待游客】7月2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2335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561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endParaRPr lang="en-US" sz="10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上海发布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【小调查：强台风经过后不久，风雨突然减弱，此时是否可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1652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9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  <a:endParaRPr lang="en-US" sz="10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上海发布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#上海知多少#【小调查：上海虹口区有一条长约520米的小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1522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9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en-US" sz="10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上海发布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【小调查：上海话里的“水潽蛋”指的是？】#上海知多少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1399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7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</a:t>
                      </a:r>
                      <a:endParaRPr lang="en-US" sz="10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上海发布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#上海知多少#【小调查：上海人日常嘴里说的“青菜”，特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1362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10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</a:t>
                      </a:r>
                      <a:endParaRPr lang="en-US" sz="10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上海发布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#上海知多少#【小调查：侬晓得在上海闲话中“山芋”是什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1296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21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7</a:t>
                      </a:r>
                      <a:endParaRPr lang="en-US" sz="10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上海发布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#容易念错的上海地名#【小调查：你知道“佘山”中的“佘”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1293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7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8</a:t>
                      </a:r>
                      <a:endParaRPr lang="en-US" sz="10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吉林发布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填一填：（）泼大雨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1291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0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9</a:t>
                      </a:r>
                      <a:endParaRPr lang="en-US" sz="10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上海发布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#上海知多少#【小调查：侬晓得上海闲话里“套鞋”指的是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1229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8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10</a:t>
                      </a:r>
                      <a:endParaRPr lang="en-US" sz="10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上海发布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#上海知多少#【小调查：你知道上海单线里程最长的地铁是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1174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7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</a:tbl>
          </a:graphicData>
        </a:graphic>
      </p:graphicFrame>
      <p:graphicFrame>
        <p:nvGraphicFramePr>
          <p:cNvPr id="3" name="图表 2"/>
          <p:cNvGraphicFramePr/>
          <p:nvPr/>
        </p:nvGraphicFramePr>
        <p:xfrm>
          <a:off x="7332345" y="2529205"/>
          <a:ext cx="4140200" cy="3662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picture 1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1397507"/>
            <a:ext cx="2049779" cy="4064508"/>
          </a:xfrm>
          <a:prstGeom prst="rect">
            <a:avLst/>
          </a:prstGeom>
        </p:spPr>
      </p:pic>
      <p:pic>
        <p:nvPicPr>
          <p:cNvPr id="151" name="picture 1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0143744" y="1397507"/>
            <a:ext cx="2048255" cy="4064508"/>
          </a:xfrm>
          <a:prstGeom prst="rect">
            <a:avLst/>
          </a:prstGeom>
        </p:spPr>
      </p:pic>
      <p:sp>
        <p:nvSpPr>
          <p:cNvPr id="152" name="textbox 152"/>
          <p:cNvSpPr/>
          <p:nvPr/>
        </p:nvSpPr>
        <p:spPr>
          <a:xfrm>
            <a:off x="4411726" y="2734068"/>
            <a:ext cx="3408679" cy="19577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9000"/>
              </a:lnSpc>
            </a:pPr>
            <a:endParaRPr lang="en-US" altLang="en-US" sz="100" dirty="0"/>
          </a:p>
          <a:p>
            <a:pPr indent="12700" algn="l" rtl="0" eaLnBrk="0">
              <a:lnSpc>
                <a:spcPct val="97000"/>
              </a:lnSpc>
            </a:pPr>
            <a:r>
              <a:rPr sz="6500" spc="160" dirty="0">
                <a:solidFill>
                  <a:srgbClr val="84ADE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谢谢观</a:t>
            </a:r>
            <a:r>
              <a:rPr sz="6500" spc="155" dirty="0">
                <a:solidFill>
                  <a:srgbClr val="84ADE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看</a:t>
            </a:r>
            <a:endParaRPr lang="en-US" altLang="en-US" sz="6500" dirty="0"/>
          </a:p>
          <a:p>
            <a:pPr marL="524510" indent="-224790" algn="l" rtl="0" eaLnBrk="0">
              <a:lnSpc>
                <a:spcPct val="185000"/>
              </a:lnSpc>
              <a:spcBef>
                <a:spcPts val="120"/>
              </a:spcBef>
            </a:pPr>
            <a:r>
              <a:rPr sz="1700" spc="19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官网</a:t>
            </a:r>
            <a:r>
              <a:rPr sz="1700" spc="20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sz="1700" spc="1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www</a:t>
            </a:r>
            <a:r>
              <a:rPr lang="en-US" sz="1700" spc="5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1700" spc="6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j</a:t>
            </a:r>
            <a:r>
              <a:rPr sz="1700" spc="10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</a:t>
            </a:r>
            <a:r>
              <a:rPr sz="1700" spc="8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sz="1700" spc="12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</a:t>
            </a:r>
            <a:r>
              <a:rPr sz="1700" spc="11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1700" spc="115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lang="en-US" sz="1700" spc="7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1700" spc="9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sz="1700" spc="11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</a:t>
            </a:r>
            <a:r>
              <a:rPr sz="1700" spc="16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sz="1700" spc="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Te</a:t>
            </a:r>
            <a:r>
              <a:rPr sz="1700" spc="2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1700" spc="7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400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3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960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3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055</a:t>
            </a:r>
            <a:r>
              <a:rPr sz="1700" spc="35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endParaRPr lang="en-US" altLang="en-US" sz="1700" dirty="0"/>
          </a:p>
        </p:txBody>
      </p:sp>
      <p:pic>
        <p:nvPicPr>
          <p:cNvPr id="153" name="picture 153" descr="E:\资质\星鸟测评logo.png星鸟测评logo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1600000">
            <a:off x="10527792" y="223519"/>
            <a:ext cx="1548383" cy="467360"/>
          </a:xfrm>
          <a:prstGeom prst="rect">
            <a:avLst/>
          </a:prstGeom>
        </p:spPr>
      </p:pic>
      <p:sp>
        <p:nvSpPr>
          <p:cNvPr id="154" name="rect"/>
          <p:cNvSpPr/>
          <p:nvPr/>
        </p:nvSpPr>
        <p:spPr>
          <a:xfrm>
            <a:off x="9286875" y="2703512"/>
            <a:ext cx="76200" cy="1600200"/>
          </a:xfrm>
          <a:prstGeom prst="rect">
            <a:avLst/>
          </a:prstGeom>
          <a:solidFill>
            <a:srgbClr val="7CCBD5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55" name="rect"/>
          <p:cNvSpPr/>
          <p:nvPr/>
        </p:nvSpPr>
        <p:spPr>
          <a:xfrm>
            <a:off x="2828925" y="2703512"/>
            <a:ext cx="76200" cy="1600200"/>
          </a:xfrm>
          <a:prstGeom prst="rect">
            <a:avLst/>
          </a:prstGeom>
          <a:solidFill>
            <a:srgbClr val="7CCBD5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422_1*a*1"/>
  <p:tag name="KSO_WM_TEMPLATE_CATEGORY" val="custom"/>
  <p:tag name="KSO_WM_TEMPLATE_INDEX" val="20204422"/>
  <p:tag name="KSO_WM_UNIT_LAYERLEVEL" val="1"/>
  <p:tag name="KSO_WM_TAG_VERSION" val="1.0"/>
  <p:tag name="KSO_WM_BEAUTIFY_FLAG" val="#wm#"/>
  <p:tag name="KSO_WM_UNIT_PRESET_TEXT" val="年终总结"/>
</p:tagLst>
</file>

<file path=ppt/tags/tag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2"/>
  <p:tag name="KSO_WM_UNIT_ID" val="custom20204422_1*b*2"/>
  <p:tag name="KSO_WM_TEMPLATE_CATEGORY" val="custom"/>
  <p:tag name="KSO_WM_TEMPLATE_INDEX" val="20204422"/>
  <p:tag name="KSO_WM_UNIT_LAYERLEVEL" val="1"/>
  <p:tag name="KSO_WM_TAG_VERSION" val="1.0"/>
  <p:tag name="KSO_WM_BEAUTIFY_FLAG" val="#wm#"/>
  <p:tag name="KSO_WM_UNIT_PRESET_TEXT" val="汇报人姓名"/>
  <p:tag name="KSO_WM_UNIT_TEXT_FILL_FORE_SCHEMECOLOR_INDEX_BRIGHTNESS" val="0.25"/>
  <p:tag name="KSO_WM_UNIT_TEXT_FILL_FORE_SCHEMECOLOR_INDEX" val="13"/>
  <p:tag name="KSO_WM_UNIT_TEXT_FILL_TYPE" val="1"/>
</p:tagLst>
</file>

<file path=ppt/tags/tag3.xml><?xml version="1.0" encoding="utf-8"?>
<p:tagLst xmlns:p="http://schemas.openxmlformats.org/presentationml/2006/main">
  <p:tag name="KSO_WM_UNIT_TABLE_BEAUTIFY" val="smartTable{68fea2fa-5795-467d-b1b8-be66331a831e}"/>
  <p:tag name="TABLE_ENDDRAG_ORIGIN_RECT" val="799*369"/>
  <p:tag name="TABLE_ENDDRAG_RECT" val="63*83*799*369"/>
  <p:tag name="TABLE_EMPHASIZE_COLOR" val="3042485"/>
  <p:tag name="TABLE_EMPHASIZE_ROW" val="1"/>
  <p:tag name="TABLE_EMPHASIZE_ID" val="2"/>
</p:tagLst>
</file>

<file path=ppt/tags/tag4.xml><?xml version="1.0" encoding="utf-8"?>
<p:tagLst xmlns:p="http://schemas.openxmlformats.org/presentationml/2006/main">
  <p:tag name="TABLE_EMPHASIZE_UUID" val="smartTable{68fea2fa-5795-467d-b1b8-be66331a831e}"/>
  <p:tag name="TABLE_EMPHASIZE_TYPE" val="horizontal"/>
</p:tagLst>
</file>

<file path=ppt/tags/tag5.xml><?xml version="1.0" encoding="utf-8"?>
<p:tagLst xmlns:p="http://schemas.openxmlformats.org/presentationml/2006/main">
  <p:tag name="COMMONDATA" val="eyJoZGlkIjoiNjNkNDg2NTQxNzczMmU2NWY1YTFlMWIwYzIzZTVjMWUifQ==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1933</Words>
  <Application>WPS 演示</Application>
  <PresentationFormat/>
  <Paragraphs>458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9" baseType="lpstr">
      <vt:lpstr>Arial</vt:lpstr>
      <vt:lpstr>宋体</vt:lpstr>
      <vt:lpstr>Wingdings</vt:lpstr>
      <vt:lpstr>Arial</vt:lpstr>
      <vt:lpstr>汉仪旗黑-85S</vt:lpstr>
      <vt:lpstr>黑体</vt:lpstr>
      <vt:lpstr>汉仪大隶书简</vt:lpstr>
      <vt:lpstr>汉仪中隶书简</vt:lpstr>
      <vt:lpstr>微软雅黑</vt:lpstr>
      <vt:lpstr>Helvetica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明灭会有因果</cp:lastModifiedBy>
  <cp:revision>315</cp:revision>
  <dcterms:created xsi:type="dcterms:W3CDTF">2022-01-21T00:48:00Z</dcterms:created>
  <dcterms:modified xsi:type="dcterms:W3CDTF">2026-08-17T07:57:48Z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wqlLaW5nc29mdCBQREYgdG8gV1BTIDc1</vt:lpwstr>
  </property>
  <property fmtid="{D5CDD505-2E9C-101B-9397-08002B2CF9AE}" pid="3" name="Created">
    <vt:filetime>2022-02-15T08:34:34Z</vt:filetime>
  </property>
  <property fmtid="{D5CDD505-2E9C-101B-9397-08002B2CF9AE}" pid="4" name="ICV">
    <vt:lpwstr>B4A00D44E2E746D39020AF6AEFE75692</vt:lpwstr>
  </property>
  <property fmtid="{D5CDD505-2E9C-101B-9397-08002B2CF9AE}" pid="5" name="KSOProductBuildVer">
    <vt:lpwstr>2052-12.1.0.26895</vt:lpwstr>
  </property>
</Properties>
</file>