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3"/>
    <p:sldId id="257" r:id="rId4"/>
    <p:sldId id="258" r:id="rId5"/>
    <p:sldId id="262" r:id="rId6"/>
    <p:sldId id="260" r:id="rId7"/>
    <p:sldId id="261" r:id="rId8"/>
  </p:sldIdLst>
  <p:sldSz cx="12192000" cy="6858000"/>
  <p:notesSz cx="6858000" cy="9144000"/>
  <p:custDataLst>
    <p:tags r:id="rId1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6E1B"/>
    <a:srgbClr val="004A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54346D1-3658-4338-A1C7-7CB307C7CAEF}" styleName="{5e54ee44-2122-4b89-9784-b75a85ec0aa5}">
    <a:wholeTbl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wholeTbl>
    <a:band1H>
      <a:tcTxStyle>
        <a:fontRef idx="none">
          <a:prstClr val="black"/>
        </a:fontRef>
      </a:tcTxStyle>
      <a:tcStyle>
        <a:tcBdr/>
        <a:fill>
          <a:solidFill>
            <a:srgbClr val="C8DBF1"/>
          </a:solidFill>
        </a:fill>
      </a:tcStyle>
    </a:band1H>
    <a:band2H>
      <a:tcTxStyle>
        <a:fontRef idx="none">
          <a:prstClr val="black"/>
        </a:fontRef>
      </a:tcTxStyle>
      <a:tcStyle>
        <a:tcBdr/>
        <a:fill>
          <a:solidFill>
            <a:srgbClr val="FFFFFF"/>
          </a:solidFill>
        </a:fill>
      </a:tcStyle>
    </a:band2H>
    <a:firstRow>
      <a:tcTxStyle>
        <a:fontRef idx="none">
          <a:prstClr val="black"/>
        </a:fontRef>
      </a:tcTxStyle>
      <a:tcStyle>
        <a:tcBdr>
          <a:top>
            <a:ln w="38100" cmpd="sng">
              <a:solidFill>
                <a:srgbClr val="2E6CB5"/>
              </a:solidFill>
            </a:ln>
          </a:top>
          <a:bottom>
            <a:ln w="38100" cmpd="sng">
              <a:solidFill>
                <a:srgbClr val="2E6CB5"/>
              </a:solidFill>
            </a:ln>
          </a:bottom>
        </a:tcBdr>
        <a:fill>
          <a:solidFill>
            <a:srgbClr val="FFFFFF"/>
          </a:solidFill>
        </a:fill>
      </a:tcStyle>
    </a:firstRow>
  </a:tblStyle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tags" Target="tags/tag5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C:\@zhou\@&#24037;&#20316;&#65288;0915&#65289;\0905&#27036;&#21333;PPT&#65288;8&#26376;&#20221;&#65289;\Excel\&#30465;&#32423;&#24494;&#21338;&#65288;8&#26376;&#65289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oleObject" Target="&#24037;&#20316;&#31807;1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oleObject" Target="file:///C:\Users\PC\Desktop\@&#24037;&#20316;\1011&#27036;&#21333;ppt&#65288;9&#26376;&#20221;&#65289;\Excel\%5b&#37096;&#22996;&#24494;&#21338;%5d&#24494;&#21338;&#38169;&#21035;&#23383;&#30417;&#27979;&#25968;&#25454;(2022-09-01----2022-09-30).xls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C:\Users\PC\Desktop\@&#24037;&#20316;\1011&#27036;&#21333;ppt&#65288;9&#26376;&#20221;&#65289;\Excel\%5b&#37096;&#22996;&#24494;&#21338;%5d&#24494;&#21338;&#28909;&#28857;&#30417;&#27979;&#25968;&#25454;(2022-09-01----2022-09-30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[省级微博（8月）.xlsx]Sheet2!数据透视表1</c:name>
    <c:fmtId val="-1"/>
  </c:pivotSource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</a:rPr>
              <a:t>部委政务微博综合影响力指数分布</a:t>
            </a:r>
            <a:endParaRPr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>
        <c:manualLayout>
          <c:xMode val="edge"/>
          <c:yMode val="edge"/>
          <c:x val="0.205416666666667"/>
          <c:y val="0.03125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33277777777778"/>
          <c:y val="0.181712962962963"/>
          <c:w val="0.832"/>
          <c:h val="0.70634259259259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'[省级微博（8月）.xlsx]Sheet2'!$D$14</c:f>
              <c:strCache>
                <c:ptCount val="1"/>
                <c:pt idx="0">
                  <c:v>汇总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'[省级微博（8月）.xlsx]Sheet2'!$C$15:$C$21</c:f>
              <c:strCache>
                <c:ptCount val="6"/>
                <c:pt idx="0">
                  <c:v>1000以上</c:v>
                </c:pt>
                <c:pt idx="1">
                  <c:v>700-1000</c:v>
                </c:pt>
                <c:pt idx="2">
                  <c:v>500-700</c:v>
                </c:pt>
                <c:pt idx="3">
                  <c:v>300-500</c:v>
                </c:pt>
                <c:pt idx="4">
                  <c:v>100-300</c:v>
                </c:pt>
                <c:pt idx="5">
                  <c:v>100以下</c:v>
                </c:pt>
              </c:strCache>
            </c:strRef>
          </c:cat>
          <c:val>
            <c:numRef>
              <c:f>'[省级微博（8月）.xlsx]Sheet2'!$D$15:$D$21</c:f>
              <c:numCache>
                <c:formatCode>General</c:formatCode>
                <c:ptCount val="6"/>
                <c:pt idx="0">
                  <c:v>1</c:v>
                </c:pt>
                <c:pt idx="1">
                  <c:v>16</c:v>
                </c:pt>
                <c:pt idx="2">
                  <c:v>7</c:v>
                </c:pt>
                <c:pt idx="3">
                  <c:v>7</c:v>
                </c:pt>
                <c:pt idx="4">
                  <c:v>6</c:v>
                </c:pt>
                <c:pt idx="5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0"/>
        <c:axId val="326785828"/>
        <c:axId val="149980567"/>
      </c:barChart>
      <c:catAx>
        <c:axId val="326785828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49980567"/>
        <c:crosses val="autoZero"/>
        <c:auto val="1"/>
        <c:lblAlgn val="ctr"/>
        <c:lblOffset val="100"/>
        <c:noMultiLvlLbl val="0"/>
      </c:catAx>
      <c:valAx>
        <c:axId val="14998056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67858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[工作簿1]Sheet1!数据透视表2</c:name>
    <c:fmtId val="-1"/>
  </c:pivotSource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b="1">
                <a:latin typeface="微软雅黑" panose="020B0503020204020204" charset="-122"/>
                <a:ea typeface="微软雅黑" panose="020B0503020204020204" charset="-122"/>
              </a:rPr>
              <a:t>当月政务微博文章原创率分布</a:t>
            </a:r>
            <a:endParaRPr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>
        <c:manualLayout>
          <c:xMode val="edge"/>
          <c:yMode val="edge"/>
          <c:x val="0.253333333333333"/>
          <c:y val="0.0791666656732559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pieChart>
        <c:varyColors val="1"/>
        <c:ser>
          <c:idx val="0"/>
          <c:order val="0"/>
          <c:tx>
            <c:strRef>
              <c:f>[工作簿1]Sheet1!$N$13</c:f>
              <c:strCache>
                <c:ptCount val="1"/>
                <c:pt idx="0">
                  <c:v>汇总</c:v>
                </c:pt>
              </c:strCache>
            </c:strRef>
          </c:tx>
          <c:spPr/>
          <c:explosion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[工作簿1]Sheet1!$M$14:$M$19</c:f>
              <c:strCache>
                <c:ptCount val="5"/>
                <c:pt idx="0">
                  <c:v>100%</c:v>
                </c:pt>
                <c:pt idx="1">
                  <c:v>95%-100%</c:v>
                </c:pt>
                <c:pt idx="2">
                  <c:v>90%-95%</c:v>
                </c:pt>
                <c:pt idx="3">
                  <c:v>50%-90%</c:v>
                </c:pt>
                <c:pt idx="4">
                  <c:v>50%以下</c:v>
                </c:pt>
              </c:strCache>
            </c:strRef>
          </c:cat>
          <c:val>
            <c:numRef>
              <c:f>[工作簿1]Sheet1!$N$14:$N$19</c:f>
              <c:numCache>
                <c:formatCode>General</c:formatCode>
                <c:ptCount val="5"/>
                <c:pt idx="0">
                  <c:v>10</c:v>
                </c:pt>
                <c:pt idx="1">
                  <c:v>9</c:v>
                </c:pt>
                <c:pt idx="2">
                  <c:v>2</c:v>
                </c:pt>
                <c:pt idx="3">
                  <c:v>16</c:v>
                </c:pt>
                <c:pt idx="4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600" b="1">
                <a:latin typeface="微软雅黑" panose="020B0503020204020204" charset="-122"/>
                <a:ea typeface="微软雅黑" panose="020B0503020204020204" charset="-122"/>
              </a:rPr>
              <a:t>部委微博一般性错别字问题分布情况</a:t>
            </a:r>
            <a:endParaRPr sz="1600" b="1">
              <a:latin typeface="微软雅黑" panose="020B0503020204020204" charset="-122"/>
              <a:ea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'[(部委微博)微博错别字监测数据(2022-09-01----2022-09-30).xls]筛选分析-微博名称 (计数)'!$B$1</c:f>
              <c:strCache>
                <c:ptCount val="1"/>
                <c:pt idx="0">
                  <c:v>微博名称 (计数)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'[(部委微博)微博错别字监测数据(2022-09-01----2022-09-30).xls]筛选分析-微博名称 (计数)'!$A$2:$A$20</c:f>
              <c:strCache>
                <c:ptCount val="19"/>
                <c:pt idx="0">
                  <c:v>中国警方在线</c:v>
                </c:pt>
                <c:pt idx="1">
                  <c:v>国家发展改革委</c:v>
                </c:pt>
                <c:pt idx="2">
                  <c:v>国资小新</c:v>
                </c:pt>
                <c:pt idx="3">
                  <c:v>中国气象局</c:v>
                </c:pt>
                <c:pt idx="4">
                  <c:v>应急管理部</c:v>
                </c:pt>
                <c:pt idx="5">
                  <c:v>文旅之声</c:v>
                </c:pt>
                <c:pt idx="6">
                  <c:v>国家移民管理局</c:v>
                </c:pt>
                <c:pt idx="7">
                  <c:v>中国交通</c:v>
                </c:pt>
                <c:pt idx="8">
                  <c:v>中国统计</c:v>
                </c:pt>
                <c:pt idx="9">
                  <c:v>外交小灵通</c:v>
                </c:pt>
                <c:pt idx="10">
                  <c:v>司法部</c:v>
                </c:pt>
                <c:pt idx="11">
                  <c:v>自然资源部</c:v>
                </c:pt>
                <c:pt idx="12">
                  <c:v>海关发布</c:v>
                </c:pt>
                <c:pt idx="13">
                  <c:v>工信微报</c:v>
                </c:pt>
                <c:pt idx="14">
                  <c:v>中国文博</c:v>
                </c:pt>
                <c:pt idx="15">
                  <c:v>锐科技</c:v>
                </c:pt>
                <c:pt idx="16">
                  <c:v>国家邮政局</c:v>
                </c:pt>
                <c:pt idx="17">
                  <c:v>国家林业和草原局</c:v>
                </c:pt>
                <c:pt idx="18">
                  <c:v>中国药品监管</c:v>
                </c:pt>
              </c:strCache>
            </c:strRef>
          </c:cat>
          <c:val>
            <c:numRef>
              <c:f>'[(部委微博)微博错别字监测数据(2022-09-01----2022-09-30).xls]筛选分析-微博名称 (计数)'!$B$2:$B$20</c:f>
              <c:numCache>
                <c:formatCode>General</c:formatCode>
                <c:ptCount val="19"/>
                <c:pt idx="0">
                  <c:v>17</c:v>
                </c:pt>
                <c:pt idx="1">
                  <c:v>8</c:v>
                </c:pt>
                <c:pt idx="2">
                  <c:v>7</c:v>
                </c:pt>
                <c:pt idx="3">
                  <c:v>7</c:v>
                </c:pt>
                <c:pt idx="4">
                  <c:v>6</c:v>
                </c:pt>
                <c:pt idx="5">
                  <c:v>6</c:v>
                </c:pt>
                <c:pt idx="6">
                  <c:v>5</c:v>
                </c:pt>
                <c:pt idx="7">
                  <c:v>5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50"/>
        <c:overlap val="0"/>
        <c:axId val="451766321"/>
        <c:axId val="60043205"/>
      </c:barChart>
      <c:catAx>
        <c:axId val="451766321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60043205"/>
        <c:crosses val="autoZero"/>
        <c:auto val="1"/>
        <c:lblAlgn val="ctr"/>
        <c:lblOffset val="100"/>
        <c:noMultiLvlLbl val="0"/>
      </c:catAx>
      <c:valAx>
        <c:axId val="6004320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45176632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zh-CN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sz="16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部委微博点赞数1K+热门文章分布情况</a:t>
            </a:r>
            <a:endParaRPr sz="16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'[(部委微博)微博热点监测数据(2022-09-01----2022-09-30).xls]筛选分析-微博名称 (计数)'!$B$1</c:f>
              <c:strCache>
                <c:ptCount val="1"/>
                <c:pt idx="0">
                  <c:v>微博名称 (计数)</c:v>
                </c:pt>
              </c:strCache>
            </c:strRef>
          </c:tx>
          <c:spPr>
            <a:solidFill>
              <a:schemeClr val="accent1"/>
            </a:solidFill>
            <a:ln w="19050">
              <a:solidFill>
                <a:schemeClr val="lt1"/>
              </a:solidFill>
            </a:ln>
            <a:effectLst/>
          </c:spPr>
          <c:invertIfNegative val="0"/>
          <c:dLbls>
            <c:dLbl>
              <c:idx val="0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/>
              <c:dLblPos val="outEnd"/>
              <c:showLegendKey val="0"/>
              <c:showVal val="1"/>
              <c:showCatName val="0"/>
              <c:showSerName val="0"/>
              <c:showPercent val="1"/>
              <c:showBubbleSize val="1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'[(部委微博)微博热点监测数据(2022-09-01----2022-09-30).xls]筛选分析-微博名称 (计数)'!$A$2:$A$12</c:f>
              <c:strCache>
                <c:ptCount val="11"/>
                <c:pt idx="0">
                  <c:v>[新浪]中国警方在线</c:v>
                </c:pt>
                <c:pt idx="1">
                  <c:v>[新浪]中国交通</c:v>
                </c:pt>
                <c:pt idx="2">
                  <c:v>[新浪]应急管理部</c:v>
                </c:pt>
                <c:pt idx="3">
                  <c:v>[新浪]健康中国</c:v>
                </c:pt>
                <c:pt idx="4">
                  <c:v>[新浪]国资小新</c:v>
                </c:pt>
                <c:pt idx="5">
                  <c:v>[新浪]文旅之声</c:v>
                </c:pt>
                <c:pt idx="6">
                  <c:v>[新浪]中科院之声</c:v>
                </c:pt>
                <c:pt idx="7">
                  <c:v>[新浪]微言教育</c:v>
                </c:pt>
                <c:pt idx="8">
                  <c:v>[新浪]民政微语</c:v>
                </c:pt>
                <c:pt idx="9">
                  <c:v>[新浪]央行微播</c:v>
                </c:pt>
                <c:pt idx="10">
                  <c:v>[新浪]司法部</c:v>
                </c:pt>
              </c:strCache>
            </c:strRef>
          </c:cat>
          <c:val>
            <c:numRef>
              <c:f>'[(部委微博)微博热点监测数据(2022-09-01----2022-09-30).xls]筛选分析-微博名称 (计数)'!$B$2:$B$12</c:f>
              <c:numCache>
                <c:formatCode>General</c:formatCode>
                <c:ptCount val="11"/>
                <c:pt idx="0">
                  <c:v>38</c:v>
                </c:pt>
                <c:pt idx="1">
                  <c:v>8</c:v>
                </c:pt>
                <c:pt idx="2">
                  <c:v>4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1"/>
        </c:dLbls>
        <c:gapWidth val="150"/>
        <c:overlap val="0"/>
        <c:axId val="293728097"/>
        <c:axId val="163645185"/>
      </c:barChart>
      <c:catAx>
        <c:axId val="293728097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63645185"/>
        <c:crosses val="autoZero"/>
        <c:auto val="1"/>
        <c:lblAlgn val="ctr"/>
        <c:lblOffset val="100"/>
        <c:noMultiLvlLbl val="0"/>
      </c:catAx>
      <c:valAx>
        <c:axId val="16364518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9372809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image" Target="../media/image10.png"/><Relationship Id="rId7" Type="http://schemas.openxmlformats.org/officeDocument/2006/relationships/image" Target="../media/image9.png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3" Type="http://schemas.openxmlformats.org/officeDocument/2006/relationships/image" Target="../media/image3.png"/><Relationship Id="rId2" Type="http://schemas.openxmlformats.org/officeDocument/2006/relationships/chart" Target="../charts/chart2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3.png"/><Relationship Id="rId10" Type="http://schemas.openxmlformats.org/officeDocument/2006/relationships/image" Target="../media/image12.png"/><Relationship Id="rId1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3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hyperlink" Target="https://weibo.com/2328516855/M4P4BylkN?from=page_1001062328516855_profile&amp;wvr=6&amp;mod=weibotime" TargetMode="External"/><Relationship Id="rId8" Type="http://schemas.openxmlformats.org/officeDocument/2006/relationships/hyperlink" Target="https://weibo.com/2834480301/M4bUJuu6o?from=page_1001062834480301_profile&amp;wvr=6&amp;mod=weibotime" TargetMode="External"/><Relationship Id="rId7" Type="http://schemas.openxmlformats.org/officeDocument/2006/relationships/hyperlink" Target="https://weibo.com/2328516855/M5Qr28VXA?from=page_1001062328516855_profile&amp;wvr=6&amp;mod=weibotime" TargetMode="External"/><Relationship Id="rId6" Type="http://schemas.openxmlformats.org/officeDocument/2006/relationships/hyperlink" Target="https://weibo.com/2328516855/M5hhHqisq?from=page_1001062328516855_profile&amp;wvr=6&amp;mod=weibotime" TargetMode="External"/><Relationship Id="rId5" Type="http://schemas.openxmlformats.org/officeDocument/2006/relationships/tags" Target="../tags/tag4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6" Type="http://schemas.openxmlformats.org/officeDocument/2006/relationships/slideLayout" Target="../slideLayouts/slideLayout1.xml"/><Relationship Id="rId15" Type="http://schemas.openxmlformats.org/officeDocument/2006/relationships/hyperlink" Target="https://weibo.com/3494982177/M4sAAAd5h?from=page_1001063494982177_profile&amp;wvr=6&amp;mod=weibotime" TargetMode="External"/><Relationship Id="rId14" Type="http://schemas.openxmlformats.org/officeDocument/2006/relationships/hyperlink" Target="https://weibo.com/5713450386/M5QtxzySA?from=page_1001065713450386_profile&amp;wvr=6&amp;mod=weibotime" TargetMode="External"/><Relationship Id="rId13" Type="http://schemas.openxmlformats.org/officeDocument/2006/relationships/hyperlink" Target="https://weibo.com/2328516855/M4fsvftJR?from=page_1001062328516855_profile&amp;wvr=6&amp;mod=weibotime" TargetMode="External"/><Relationship Id="rId12" Type="http://schemas.openxmlformats.org/officeDocument/2006/relationships/hyperlink" Target="https://weibo.com/2752396553/M6VAQxgMl?from=page_1001062752396553_profile&amp;wvr=6&amp;mod=weibotime" TargetMode="External"/><Relationship Id="rId11" Type="http://schemas.openxmlformats.org/officeDocument/2006/relationships/hyperlink" Target="https://weibo.com/2328516855/M4Q1d08QW?from=page_1001062328516855_profile&amp;wvr=6&amp;mod=weibotime" TargetMode="External"/><Relationship Id="rId10" Type="http://schemas.openxmlformats.org/officeDocument/2006/relationships/hyperlink" Target="https://weibo.com/7073634525/M6Vuh5yIu?from=page_1001067073634525_profile&amp;wvr=6&amp;mod=weibotime" TargetMode="External"/><Relationship Id="rId1" Type="http://schemas.openxmlformats.org/officeDocument/2006/relationships/chart" Target="../charts/chart4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pic>
        <p:nvPicPr>
          <p:cNvPr id="7" name="picture 6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164083"/>
            <a:ext cx="1548383" cy="467360"/>
          </a:xfrm>
          <a:prstGeom prst="rect">
            <a:avLst/>
          </a:prstGeom>
        </p:spPr>
      </p:pic>
      <p:sp>
        <p:nvSpPr>
          <p:cNvPr id="8" name="textbox 7"/>
          <p:cNvSpPr/>
          <p:nvPr/>
        </p:nvSpPr>
        <p:spPr>
          <a:xfrm>
            <a:off x="83344" y="2017795"/>
            <a:ext cx="528955" cy="2190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85000"/>
              </a:lnSpc>
            </a:pPr>
            <a:r>
              <a:rPr sz="1500" spc="1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202</a:t>
            </a:r>
            <a:r>
              <a:rPr sz="150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endParaRPr lang="en-US" altLang="en-US" sz="1500" dirty="0"/>
          </a:p>
        </p:txBody>
      </p:sp>
      <p:sp>
        <p:nvSpPr>
          <p:cNvPr id="11" name="Title 1" descr="7b0a20202020227461726765744d6f64756c65223a202270726f636573734f6e6c696e65466f6e7473220a7d0a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178810" y="2237105"/>
            <a:ext cx="6350000" cy="1779905"/>
          </a:xfrm>
          <a:prstGeom prst="rect">
            <a:avLst/>
          </a:prstGeom>
        </p:spPr>
        <p:txBody>
          <a:bodyPr vert="horz" wrap="square" lIns="90170" tIns="0" rIns="90170" bIns="0" rtlCol="0" anchor="b" anchorCtr="0">
            <a:noAutofit/>
          </a:bodyPr>
          <a:lstStyle>
            <a:lvl1pPr algn="di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lang="zh-CN" altLang="en-US" sz="7200" b="0" u="none" strike="noStrike" kern="1200" cap="none" spc="7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</a:defRPr>
            </a:lvl1pPr>
          </a:lstStyle>
          <a:p>
            <a:pPr algn="ctr"/>
            <a:r>
              <a:rPr lang="zh-CN" altLang="en-US" sz="5900" b="1">
                <a:solidFill>
                  <a:schemeClr val="tx1">
                    <a:lumMod val="85000"/>
                    <a:lumOff val="15000"/>
                  </a:schemeClr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中隶书简" panose="02010600000101010101" charset="-122"/>
              </a:rPr>
              <a:t>部委政务新媒体 影响力月榜</a:t>
            </a:r>
            <a:endParaRPr lang="zh-CN" altLang="en-US" sz="5900" b="1">
              <a:solidFill>
                <a:schemeClr val="tx1">
                  <a:lumMod val="85000"/>
                  <a:lumOff val="15000"/>
                </a:schemeClr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中隶书简" panose="02010600000101010101" charset="-122"/>
            </a:endParaRPr>
          </a:p>
        </p:txBody>
      </p:sp>
      <p:sp>
        <p:nvSpPr>
          <p:cNvPr id="12" name="文本占位符 7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3432175" y="4472940"/>
            <a:ext cx="5842635" cy="873760"/>
          </a:xfrm>
          <a:prstGeom prst="rect">
            <a:avLst/>
          </a:prstGeom>
        </p:spPr>
        <p:txBody>
          <a:bodyPr vert="horz" wrap="square" lIns="90170" tIns="46990" rIns="90170" bIns="46990" rtlCol="0">
            <a:normAutofit/>
          </a:bodyPr>
          <a:lstStyle>
            <a:lvl1pPr marL="0" indent="0" algn="di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15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/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榜单日期：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2022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-2022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年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9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月</a:t>
            </a:r>
            <a:r>
              <a:rPr lang="en-US" altLang="zh-CN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31</a:t>
            </a:r>
            <a:r>
              <a:rPr lang="zh-CN" altLang="en-US" sz="2000" b="1">
                <a:solidFill>
                  <a:schemeClr val="accent2"/>
                </a:solidFill>
                <a:latin typeface="汉仪大隶书简" panose="02010600000101010101" charset="-122"/>
                <a:ea typeface="汉仪大隶书简" panose="02010600000101010101" charset="-122"/>
                <a:cs typeface="汉仪大隶书简" panose="02010600000101010101" charset="-122"/>
                <a:sym typeface="汉仪大隶书简" panose="02010600000101010101" charset="-122"/>
              </a:rPr>
              <a:t>日</a:t>
            </a:r>
            <a:endParaRPr lang="zh-CN" altLang="en-US" sz="2000" b="1">
              <a:solidFill>
                <a:schemeClr val="accent2"/>
              </a:solidFill>
              <a:latin typeface="汉仪大隶书简" panose="02010600000101010101" charset="-122"/>
              <a:ea typeface="汉仪大隶书简" panose="02010600000101010101" charset="-122"/>
              <a:cs typeface="汉仪大隶书简" panose="02010600000101010101" charset="-122"/>
              <a:sym typeface="汉仪大隶书简" panose="02010600000101010101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368290" y="1226185"/>
            <a:ext cx="1662430" cy="650240"/>
            <a:chOff x="8455" y="1887"/>
            <a:chExt cx="2618" cy="1024"/>
          </a:xfrm>
        </p:grpSpPr>
        <p:sp>
          <p:nvSpPr>
            <p:cNvPr id="9" name="object 5"/>
            <p:cNvSpPr/>
            <p:nvPr/>
          </p:nvSpPr>
          <p:spPr>
            <a:xfrm>
              <a:off x="8455" y="1887"/>
              <a:ext cx="2357" cy="1024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  <p:sp>
          <p:nvSpPr>
            <p:cNvPr id="10" name="object 6"/>
            <p:cNvSpPr txBox="1"/>
            <p:nvPr/>
          </p:nvSpPr>
          <p:spPr>
            <a:xfrm>
              <a:off x="9463" y="2041"/>
              <a:ext cx="1610" cy="698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微</a:t>
              </a:r>
              <a:r>
                <a:rPr lang="zh-CN" sz="2800" spc="340" dirty="0">
                  <a:solidFill>
                    <a:srgbClr val="FFFFFF"/>
                  </a:solidFill>
                  <a:latin typeface="汉仪大隶书简" panose="02010600000101010101" charset="-122"/>
                  <a:ea typeface="汉仪大隶书简" panose="02010600000101010101" charset="-122"/>
                  <a:cs typeface="宋体" panose="02010600030101010101" pitchFamily="2" charset="-122"/>
                  <a:sym typeface="汉仪大隶书简" panose="02010600000101010101" charset="-122"/>
                </a:rPr>
                <a:t>博</a:t>
              </a:r>
              <a:endParaRPr lang="zh-CN" sz="2800" spc="340" dirty="0">
                <a:solidFill>
                  <a:srgbClr val="FFFFFF"/>
                </a:solidFill>
                <a:latin typeface="汉仪大隶书简" panose="02010600000101010101" charset="-122"/>
                <a:ea typeface="汉仪大隶书简" panose="02010600000101010101" charset="-122"/>
                <a:cs typeface="宋体" panose="02010600030101010101" pitchFamily="2" charset="-122"/>
                <a:sym typeface="汉仪大隶书简" panose="02010600000101010101" charset="-122"/>
              </a:endParaRPr>
            </a:p>
          </p:txBody>
        </p:sp>
        <p:sp>
          <p:nvSpPr>
            <p:cNvPr id="13" name="object 7"/>
            <p:cNvSpPr/>
            <p:nvPr/>
          </p:nvSpPr>
          <p:spPr>
            <a:xfrm>
              <a:off x="8676" y="2182"/>
              <a:ext cx="528" cy="43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p/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8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9" name="textbox 9"/>
            <p:cNvSpPr/>
            <p:nvPr/>
          </p:nvSpPr>
          <p:spPr>
            <a:xfrm>
              <a:off x="701665" y="241623"/>
              <a:ext cx="3273425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</a:t>
              </a:r>
              <a:r>
                <a:rPr sz="3200" spc="-2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综合影响</a:t>
              </a: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力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概述</a:t>
              </a:r>
              <a:endParaRPr lang="en-US" altLang="en-US" sz="3200" dirty="0"/>
            </a:p>
          </p:txBody>
        </p:sp>
        <p:pic>
          <p:nvPicPr>
            <p:cNvPr id="10" name="picture 10" descr="E:\资质\星鸟测评logo.png星鸟测评logo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1" name="textbox 11"/>
          <p:cNvSpPr/>
          <p:nvPr/>
        </p:nvSpPr>
        <p:spPr>
          <a:xfrm>
            <a:off x="1198880" y="914400"/>
            <a:ext cx="5166360" cy="27514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12700" algn="just" rtl="0" eaLnBrk="0">
              <a:lnSpc>
                <a:spcPct val="150000"/>
              </a:lnSpc>
            </a:pP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参加排行的部委官方微博共</a:t>
            </a:r>
            <a:r>
              <a:rPr sz="16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个，根据监测数据统计结</a:t>
            </a:r>
            <a:r>
              <a:rPr sz="1600" spc="2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果</a:t>
            </a:r>
            <a:r>
              <a:rPr sz="160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综合影响力指数得分在1000至1500之间的微博数量较多</a:t>
            </a:r>
            <a:r>
              <a:rPr sz="160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sz="160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有</a:t>
            </a:r>
            <a:r>
              <a:rPr 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个部委微博综合影响力指数在1500以上。</a:t>
            </a:r>
            <a:r>
              <a:rPr 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排名第一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1690.09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应急管理部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中国交通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分列第二、第三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，综合得分分别为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1414.55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1403.93</a:t>
            </a:r>
            <a:r>
              <a:rPr lang="zh-CN" altLang="en-US"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16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1" name="picture 4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42" name="picture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pic>
        <p:nvPicPr>
          <p:cNvPr id="47" name="picture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928141" y="1228140"/>
            <a:ext cx="110413" cy="109296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01890" y="1289672"/>
            <a:ext cx="249656" cy="259803"/>
          </a:xfrm>
          <a:prstGeom prst="rect">
            <a:avLst/>
          </a:prstGeom>
        </p:spPr>
      </p:pic>
      <p:pic>
        <p:nvPicPr>
          <p:cNvPr id="49" name="picture 4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454584" y="4480331"/>
            <a:ext cx="103377" cy="98348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42735" y="4535703"/>
            <a:ext cx="233756" cy="233755"/>
          </a:xfrm>
          <a:prstGeom prst="rect">
            <a:avLst/>
          </a:prstGeom>
        </p:spPr>
      </p:pic>
      <p:pic>
        <p:nvPicPr>
          <p:cNvPr id="51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37781" y="1302105"/>
            <a:ext cx="217093" cy="224091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276340" y="4546891"/>
            <a:ext cx="203276" cy="201612"/>
          </a:xfrm>
          <a:prstGeom prst="rect">
            <a:avLst/>
          </a:prstGeom>
        </p:spPr>
      </p:pic>
      <p:sp>
        <p:nvSpPr>
          <p:cNvPr id="59" name="textbox 11"/>
          <p:cNvSpPr/>
          <p:nvPr/>
        </p:nvSpPr>
        <p:spPr>
          <a:xfrm>
            <a:off x="6706235" y="4535805"/>
            <a:ext cx="4752975" cy="1501775"/>
          </a:xfrm>
          <a:prstGeom prst="rect">
            <a:avLst/>
          </a:prstGeom>
        </p:spPr>
        <p:txBody>
          <a:bodyPr vert="horz" wrap="square" lIns="0" tIns="0" rIns="0" bIns="0">
            <a:noAutofit/>
          </a:bodyPr>
          <a:lstStyle/>
          <a:p>
            <a:pPr lvl="0" algn="l" eaLnBrk="0">
              <a:lnSpc>
                <a:spcPct val="150000"/>
              </a:lnSpc>
              <a:buClrTx/>
              <a:buSzTx/>
              <a:buFontTx/>
            </a:pP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2022年9月，部委微博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平均原创率为84.98%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。其中，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个部委微博原创率高达</a:t>
            </a:r>
            <a:r>
              <a:rPr lang="en-US" altLang="en-US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100%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；14个部委微博原创率在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至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90%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之间；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个部委微博原创率低于</a:t>
            </a:r>
            <a:r>
              <a:rPr lang="en-US" altLang="en-US" sz="1600" b="1" dirty="0">
                <a:solidFill>
                  <a:schemeClr val="accent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50%</a:t>
            </a:r>
            <a:r>
              <a:rPr lang="en-US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en-US"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graphicFrame>
        <p:nvGraphicFramePr>
          <p:cNvPr id="3" name="图表 2"/>
          <p:cNvGraphicFramePr/>
          <p:nvPr/>
        </p:nvGraphicFramePr>
        <p:xfrm>
          <a:off x="6981190" y="124206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5" name="图表 4"/>
          <p:cNvGraphicFramePr/>
          <p:nvPr/>
        </p:nvGraphicFramePr>
        <p:xfrm>
          <a:off x="1198880" y="3633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8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D9ECFE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indent="702945" algn="l" rtl="0" eaLnBrk="0">
              <a:lnSpc>
                <a:spcPts val="4225"/>
              </a:lnSpc>
            </a:pP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3200" spc="-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spc="-1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部委政务微</a:t>
            </a:r>
            <a:r>
              <a:rPr sz="3200" spc="-5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3200" spc="0" dirty="0"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综合影响力top15</a:t>
            </a:r>
            <a:r>
              <a:rPr sz="32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              </a:t>
            </a:r>
            <a:endParaRPr lang="en-US" altLang="en-US" sz="3200" dirty="0"/>
          </a:p>
        </p:txBody>
      </p:sp>
      <p:pic>
        <p:nvPicPr>
          <p:cNvPr id="59" name="picture 59" descr="E:\资质\星鸟测评logo.png星鸟测评logo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65" name="picture 6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2" name="textbox 63"/>
          <p:cNvSpPr/>
          <p:nvPr/>
        </p:nvSpPr>
        <p:spPr>
          <a:xfrm>
            <a:off x="1019810" y="5840730"/>
            <a:ext cx="10137775" cy="864870"/>
          </a:xfrm>
          <a:prstGeom prst="rect">
            <a:avLst/>
          </a:prstGeom>
        </p:spPr>
        <p:txBody>
          <a:bodyPr vert="horz" wrap="square" lIns="0" tIns="0" rIns="0" bIns="0"/>
          <a:p>
            <a:pPr algn="l" rtl="0" eaLnBrk="0">
              <a:lnSpc>
                <a:spcPct val="150000"/>
              </a:lnSpc>
            </a:pP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说明：</a:t>
            </a:r>
            <a:r>
              <a:rPr sz="900" b="1" u="sng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综合得分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(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b="1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  <a:r>
              <a:rPr sz="900" b="1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b="1" spc="1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b="1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b="1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*</a:t>
            </a:r>
            <a:r>
              <a:rPr sz="900" b="1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  <a:r>
              <a:rPr sz="900" b="1" spc="65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9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活跃度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发博数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原创微博数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；平均被转发率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发布数；平均被评论率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</a:t>
            </a:r>
            <a:r>
              <a:rPr sz="90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sz="900" spc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3335" indent="-635" algn="l" rtl="0" eaLnBrk="0">
              <a:lnSpc>
                <a:spcPct val="150000"/>
              </a:lnSpc>
              <a:spcBef>
                <a:spcPts val="5"/>
              </a:spcBef>
            </a:pP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传播度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原创转发数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原创评论数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90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+</a:t>
            </a:r>
            <a:r>
              <a:rPr sz="90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90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%</a:t>
            </a:r>
            <a:r>
              <a:rPr sz="90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90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9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90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</a:t>
            </a:r>
            <a:r>
              <a:rPr sz="90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赞</a:t>
            </a:r>
            <a:r>
              <a:rPr sz="9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数+1)</a:t>
            </a:r>
            <a:endParaRPr lang="en-US" altLang="en-US" sz="9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/>
          <p:nvPr>
            <p:custDataLst>
              <p:tags r:id="rId4"/>
            </p:custDataLst>
          </p:nvPr>
        </p:nvGraphicFramePr>
        <p:xfrm>
          <a:off x="914400" y="1061720"/>
          <a:ext cx="10054590" cy="4778375"/>
        </p:xfrm>
        <a:graphic>
          <a:graphicData uri="http://schemas.openxmlformats.org/drawingml/2006/table">
            <a:tbl>
              <a:tblPr firstRow="1" bandRow="1">
                <a:tableStyleId>{A54346D1-3658-4338-A1C7-7CB307C7CAEF}</a:tableStyleId>
              </a:tblPr>
              <a:tblGrid>
                <a:gridCol w="589915"/>
                <a:gridCol w="1641475"/>
                <a:gridCol w="1211580"/>
                <a:gridCol w="1090930"/>
                <a:gridCol w="972820"/>
                <a:gridCol w="955040"/>
                <a:gridCol w="1370330"/>
                <a:gridCol w="1322070"/>
                <a:gridCol w="900430"/>
              </a:tblGrid>
              <a:tr h="363220"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序号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微博名称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综合得分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粉丝数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净增数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原创率(%)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平均被转发率(%)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平均被评论率(%)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  <a:tc>
                  <a:txBody>
                    <a:bodyPr/>
                    <a:p>
                      <a:pPr algn="ctr">
                        <a:lnSpc>
                          <a:spcPct val="150000"/>
                        </a:lnSpc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</a:rPr>
                        <a:t>点赞数</a:t>
                      </a:r>
                      <a:endParaRPr lang="en-US" sz="1000" b="1">
                        <a:solidFill>
                          <a:srgbClr val="0E2F71"/>
                        </a:solidFill>
                      </a:endParaRPr>
                    </a:p>
                  </a:txBody>
                  <a:tcPr marL="10934" marR="10934" marT="10934" marB="39371" vert="horz" anchor="ctr" anchorCtr="0"/>
                </a:tc>
              </a:tr>
              <a:tr h="295275"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0828" marR="10828" marT="10828" marB="39371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中国警方在线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1690.09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32121660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1040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97.31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100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99.23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  <a:tc>
                  <a:txBody>
                    <a:bodyPr/>
                    <a:p>
                      <a:pPr algn="ctr" defTabSz="1188720">
                        <a:buClrTx/>
                        <a:buSzTx/>
                        <a:buFontTx/>
                        <a:buNone/>
                      </a:pPr>
                      <a:r>
                        <a:rPr lang="zh-CN" sz="10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  <a:ea typeface="Helvetica" charset="-122"/>
                        </a:rPr>
                        <a:t>398714</a:t>
                      </a:r>
                      <a:endParaRPr lang="zh-CN" sz="1000" b="1">
                        <a:solidFill>
                          <a:srgbClr val="FFFFFF"/>
                        </a:solidFill>
                        <a:latin typeface="Arial" panose="020B0604020202020204" pitchFamily="34" charset="0"/>
                        <a:ea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2E405F"/>
                    </a:solidFill>
                  </a:tcPr>
                </a:tc>
              </a:tr>
              <a:tr h="29400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应急管理部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1414.55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2197476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594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97.47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43390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400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中国交通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1403.93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6681129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290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98.28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93.1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99.31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47718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国资小新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1391.61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5885136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573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93.89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88.48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91.27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29881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400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中国气象局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1361.5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4772703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873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97.14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89.58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90.15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24049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文旅之声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1305.32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856380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415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98.31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56.14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31.08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22263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337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生态环境部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1298.12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2661714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285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99.65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70.18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3162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健康中国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1272.17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7006597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187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96.26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46775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46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微言教育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1233.74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8147863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165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98.18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96.36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98.79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20713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</a:tr>
              <a:tr h="29400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中科院之声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1226.64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4508457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226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84.07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92.92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73.89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15927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400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民政微语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1159.96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4401566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138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91.3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97.1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36.96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3781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</a:tr>
              <a:tr h="29527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外交小灵通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1146.16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8012029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143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99.3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95.1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12243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400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司法部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1111.52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1517450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133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87.97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98.5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94.74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3880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</a:tr>
              <a:tr h="294640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14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央行微播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1074.48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3664682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111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89.19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93.69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86.49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4505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/>
                </a:tc>
              </a:tr>
              <a:tr h="294005"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工信微报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1041.17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4360359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233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86.27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87.12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43.35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solidFill>
                            <a:srgbClr val="0E2F71"/>
                          </a:solidFill>
                          <a:latin typeface="Helvetica" charset="-122"/>
                        </a:rPr>
                        <a:t>2991</a:t>
                      </a:r>
                      <a:endParaRPr lang="en-US" sz="1000" b="1">
                        <a:solidFill>
                          <a:srgbClr val="0E2F71"/>
                        </a:solidFill>
                        <a:latin typeface="Helvetica" charset="-122"/>
                      </a:endParaRPr>
                    </a:p>
                  </a:txBody>
                  <a:tcPr marL="12700" marR="12700" marT="12700" vert="horz" anchor="ctr" anchorCtr="0">
                    <a:solidFill>
                      <a:srgbClr val="D3DBE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8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99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0" name="textbox 100"/>
            <p:cNvSpPr/>
            <p:nvPr/>
          </p:nvSpPr>
          <p:spPr>
            <a:xfrm>
              <a:off x="698409" y="242030"/>
              <a:ext cx="3276600" cy="47116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1000"/>
                </a:lnSpc>
              </a:pPr>
              <a:r>
                <a:rPr sz="3200" spc="-1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3.</a:t>
              </a:r>
              <a:r>
                <a:rPr sz="3200" spc="-25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3200" spc="-2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表述不规</a:t>
              </a:r>
              <a:r>
                <a:rPr sz="3200" spc="-5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范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</a:t>
              </a:r>
              <a:endParaRPr lang="en-US" altLang="en-US" sz="3200" dirty="0"/>
            </a:p>
          </p:txBody>
        </p:sp>
        <p:pic>
          <p:nvPicPr>
            <p:cNvPr id="101" name="picture 101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sp>
        <p:nvSpPr>
          <p:cNvPr id="103" name="textbox 103"/>
          <p:cNvSpPr/>
          <p:nvPr/>
        </p:nvSpPr>
        <p:spPr>
          <a:xfrm>
            <a:off x="850900" y="1337945"/>
            <a:ext cx="10733405" cy="1199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indent="416560" algn="just" rtl="0" eaLnBrk="0" fontAlgn="auto">
              <a:lnSpc>
                <a:spcPct val="150000"/>
              </a:lnSpc>
              <a:buClrTx/>
              <a:buSzTx/>
              <a:buFontTx/>
            </a:pPr>
            <a:r>
              <a:rPr sz="160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当月无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部委微博存在严重表述不规范问题，有</a:t>
            </a:r>
            <a:r>
              <a:rPr lang="en-US" altLang="zh-CN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  <a:r>
              <a:rPr lang="zh-CN" altLang="en-US" sz="1600" b="1" spc="0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部委微博存在</a:t>
            </a:r>
            <a:r>
              <a:rPr lang="en-US" altLang="zh-CN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82</a:t>
            </a:r>
            <a:r>
              <a:rPr lang="zh-CN" altLang="en-US" sz="1600" b="1" dirty="0">
                <a:solidFill>
                  <a:srgbClr val="EB6E1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处一般性错别字问题，</a:t>
            </a:r>
            <a:r>
              <a:rPr 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出现了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次，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“国家发展改革委”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出现了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次，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“国资小新”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中国气象局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出现了</a:t>
            </a:r>
            <a:r>
              <a:rPr lang="en-US" altLang="zh-CN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次</a:t>
            </a:r>
            <a:r>
              <a:rPr lang="zh-CN" altLang="en-US" sz="160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一般性错别字问题。</a:t>
            </a:r>
            <a:endParaRPr lang="zh-CN" altLang="en-US" sz="1600" spc="4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09" name="picture 10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10" name="picture 1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graphicFrame>
        <p:nvGraphicFramePr>
          <p:cNvPr id="3" name="图表 2"/>
          <p:cNvGraphicFramePr/>
          <p:nvPr/>
        </p:nvGraphicFramePr>
        <p:xfrm>
          <a:off x="850900" y="2537460"/>
          <a:ext cx="1062101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6"/>
          <p:cNvGrpSpPr/>
          <p:nvPr/>
        </p:nvGrpSpPr>
        <p:grpSpPr>
          <a:xfrm rot="21600000">
            <a:off x="0" y="0"/>
            <a:ext cx="12192000" cy="914400"/>
            <a:chOff x="0" y="0"/>
            <a:chExt cx="12192000" cy="914400"/>
          </a:xfrm>
        </p:grpSpPr>
        <p:sp>
          <p:nvSpPr>
            <p:cNvPr id="125" name="rect"/>
            <p:cNvSpPr/>
            <p:nvPr/>
          </p:nvSpPr>
          <p:spPr>
            <a:xfrm>
              <a:off x="0" y="0"/>
              <a:ext cx="12192000" cy="914400"/>
            </a:xfrm>
            <a:prstGeom prst="rect">
              <a:avLst/>
            </a:prstGeom>
            <a:solidFill>
              <a:srgbClr val="D9ECFE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26" name="textbox 126"/>
            <p:cNvSpPr/>
            <p:nvPr/>
          </p:nvSpPr>
          <p:spPr>
            <a:xfrm>
              <a:off x="674801" y="239994"/>
              <a:ext cx="2210435" cy="4743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lang="en-US" altLang="en-US" sz="100" dirty="0"/>
            </a:p>
            <a:p>
              <a:pPr indent="12700" algn="l" rtl="0" eaLnBrk="0">
                <a:lnSpc>
                  <a:spcPct val="92000"/>
                </a:lnSpc>
              </a:pP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</a:t>
              </a:r>
              <a:r>
                <a:rPr sz="3200" spc="-25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b="1" spc="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.</a:t>
              </a:r>
              <a:r>
                <a:rPr sz="3200" spc="-20" dirty="0">
                  <a:solidFill>
                    <a:srgbClr val="00000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 </a:t>
              </a:r>
              <a:r>
                <a:rPr sz="3200" spc="0" dirty="0"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0"/>
                  </a:ln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热点文章</a:t>
              </a:r>
              <a:endParaRPr lang="en-US" altLang="en-US" sz="3200" dirty="0"/>
            </a:p>
          </p:txBody>
        </p:sp>
        <p:pic>
          <p:nvPicPr>
            <p:cNvPr id="127" name="picture 127" descr="E:\资质\星鸟测评logo.png星鸟测评logo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 rot="21600000">
              <a:off x="10527792" y="223519"/>
              <a:ext cx="1548383" cy="467360"/>
            </a:xfrm>
            <a:prstGeom prst="rect">
              <a:avLst/>
            </a:prstGeom>
          </p:spPr>
        </p:pic>
      </p:grpSp>
      <p:pic>
        <p:nvPicPr>
          <p:cNvPr id="141" name="picture 1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6376415"/>
            <a:ext cx="720852" cy="481584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1472671" y="6376415"/>
            <a:ext cx="719328" cy="481584"/>
          </a:xfrm>
          <a:prstGeom prst="rect">
            <a:avLst/>
          </a:prstGeom>
        </p:spPr>
      </p:pic>
      <p:sp>
        <p:nvSpPr>
          <p:cNvPr id="91" name="object 3"/>
          <p:cNvSpPr txBox="1"/>
          <p:nvPr/>
        </p:nvSpPr>
        <p:spPr>
          <a:xfrm>
            <a:off x="664210" y="1161415"/>
            <a:ext cx="10863580" cy="751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p>
            <a:pPr marR="5080" indent="406400" algn="just" fontAlgn="auto">
              <a:lnSpc>
                <a:spcPct val="150000"/>
              </a:lnSpc>
              <a:spcBef>
                <a:spcPts val="100"/>
              </a:spcBef>
              <a:extLst>
                <a:ext uri="{35155182-B16C-46BC-9424-99874614C6A1}">
                  <wpsdc:indentchars xmlns:wpsdc="http://www.wps.cn/officeDocument/2017/drawingmlCustomData" val="200" checksum="1740828767"/>
                </a:ext>
              </a:extLst>
            </a:pP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当月有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个部委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微博发布点赞数超过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千的文章共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66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，其中“</a:t>
            </a:r>
            <a:r>
              <a:rPr lang="zh-CN" sz="1600" b="1" dirty="0">
                <a:solidFill>
                  <a:srgbClr val="EB6E1B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中国警方在线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”文章数最多（共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38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篇，占比</a:t>
            </a:r>
            <a:r>
              <a:rPr lang="en-US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58%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）。网民重点关注</a:t>
            </a:r>
            <a:r>
              <a:rPr lang="zh-CN"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新冠疫情信息</a:t>
            </a:r>
            <a:r>
              <a:rPr sz="1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、时事新闻等信息。</a:t>
            </a:r>
            <a:endParaRPr sz="1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6" name="表格 5"/>
          <p:cNvGraphicFramePr/>
          <p:nvPr>
            <p:custDataLst>
              <p:tags r:id="rId5"/>
            </p:custDataLst>
          </p:nvPr>
        </p:nvGraphicFramePr>
        <p:xfrm>
          <a:off x="490538" y="2026920"/>
          <a:ext cx="6544945" cy="41833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23875"/>
                <a:gridCol w="1268095"/>
                <a:gridCol w="3150235"/>
                <a:gridCol w="891540"/>
                <a:gridCol w="711200"/>
              </a:tblGrid>
              <a:tr h="311150">
                <a:tc gridSpan="5"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400"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当月点赞数1000+热门文章top10</a:t>
                      </a:r>
                      <a:endParaRPr lang="zh-CN" altLang="en-US" sz="1400"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2700" marR="12700" marT="71755" marB="71755" vert="horz" anchor="ctr" anchorCtr="1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31115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序号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微博名称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文章标题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点赞数↓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zh-CN" sz="1100" b="1"/>
                        <a:t>评论数</a:t>
                      </a:r>
                      <a:endParaRPr lang="zh-CN" altLang="en-US" sz="1100" b="1"/>
                    </a:p>
                  </a:txBody>
                  <a:tcPr marL="12700" marR="12700" marT="71755" marB="71755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1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[新浪]中国警方在线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hlinkClick r:id="rId6"/>
                        </a:rPr>
                        <a:t>【#远离嫖娼别心动更别行动#！】公安机关正告：远离网络招嫖，</a:t>
                      </a:r>
                      <a:endParaRPr lang="en-US" sz="1000" b="1">
                        <a:hlinkClick r:id="rId6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99433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2605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2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[新浪]中国警方在线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hlinkClick r:id="rId7"/>
                        </a:rPr>
                        <a:t>【#网络安全从你我做起#】#你安全吗#网络安全与每个人都</a:t>
                      </a:r>
                      <a:endParaRPr lang="en-US" sz="1000" b="1">
                        <a:hlinkClick r:id="rId7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45258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1855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3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[新浪]健康中国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hlinkClick r:id="rId8"/>
                        </a:rPr>
                        <a:t>#全国新冠病毒疫苗接种情况#【新冠病毒疫苗接种情况】截至2</a:t>
                      </a:r>
                      <a:endParaRPr lang="en-US" sz="1000" b="1">
                        <a:hlinkClick r:id="rId8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40922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2527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4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[新浪]中国警方在线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hlinkClick r:id="rId9"/>
                        </a:rPr>
                        <a:t>【#团伙为50余名明星提供有偿删帖服务#被查处，涉案金额20</a:t>
                      </a:r>
                      <a:endParaRPr lang="en-US" sz="1000" b="1">
                        <a:hlinkClick r:id="rId9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29071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840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</a:tr>
              <a:tr h="36322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5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[新浪]中国交通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hlinkClick r:id="rId10"/>
                        </a:rPr>
                        <a:t>#2022年度十大最美农村路#【美好幸福路|河北省张家口市</a:t>
                      </a:r>
                      <a:endParaRPr lang="en-US" sz="1000" b="1">
                        <a:hlinkClick r:id="rId10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22094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2027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6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[新浪]中国警方在线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hlinkClick r:id="rId11"/>
                        </a:rPr>
                        <a:t>#公安部新闻发布会#【公安部：网络水军为50余位艺人有偿删帖</a:t>
                      </a:r>
                      <a:endParaRPr lang="en-US" sz="1000" b="1">
                        <a:hlinkClick r:id="rId11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12434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540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7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[新浪]国资小新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hlinkClick r:id="rId12"/>
                        </a:rPr>
                        <a:t>置顶【谢谢你，为了家奋不顾身！#致敬平民英雄#】</a:t>
                      </a:r>
                      <a:endParaRPr lang="en-US" sz="1000" b="1">
                        <a:hlinkClick r:id="rId12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10529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588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8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[新浪]中国警方在线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hlinkClick r:id="rId13"/>
                        </a:rPr>
                        <a:t>我将无我，不负人民！晚安！#致敬逆光而行的禁毒英雄##冰雨火</a:t>
                      </a:r>
                      <a:endParaRPr lang="en-US" sz="1000" b="1">
                        <a:hlinkClick r:id="rId13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9598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467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9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[新浪]文旅之声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hlinkClick r:id="rId14"/>
                        </a:rPr>
                        <a:t>【艺术为民，文化共享#第十三届中国艺术节#今晚闭幕！】艺术</a:t>
                      </a:r>
                      <a:endParaRPr lang="en-US" sz="1000" b="1">
                        <a:hlinkClick r:id="rId14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9535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340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</a:tr>
              <a:tr h="304800">
                <a:tc>
                  <a:txBody>
                    <a:bodyPr/>
                    <a:p>
                      <a:pPr indent="0" algn="ctr">
                        <a:buNone/>
                      </a:pPr>
                      <a:r>
                        <a:rPr lang="en-US" sz="1000" b="1"/>
                        <a:t>10</a:t>
                      </a:r>
                      <a:endParaRPr lang="en-US" altLang="en-US" sz="1000" b="1"/>
                    </a:p>
                  </a:txBody>
                  <a:tcPr marL="12700" marR="12700" marT="12700" vert="horz" anchor="ctr" anchorCtr="1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[新浪]中科院之声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>
                          <a:hlinkClick r:id="rId15"/>
                        </a:rPr>
                        <a:t>【情况通报】9月5日中午12时52分，四川泸定发</a:t>
                      </a:r>
                      <a:endParaRPr lang="en-US" sz="1000" b="1">
                        <a:hlinkClick r:id="rId15"/>
                      </a:endParaRPr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9424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  <a:tc>
                  <a:txBody>
                    <a:bodyPr/>
                    <a:p>
                      <a:pPr algn="ctr">
                        <a:buClrTx/>
                        <a:buSzTx/>
                        <a:buFontTx/>
                        <a:buNone/>
                      </a:pPr>
                      <a:r>
                        <a:rPr lang="en-US" sz="1000" b="1"/>
                        <a:t>1333</a:t>
                      </a:r>
                      <a:endParaRPr lang="en-US" sz="1000" b="1"/>
                    </a:p>
                  </a:txBody>
                  <a:tcPr marL="12700" marR="12700" marT="12700" vert="horz" anchor="ctr" anchorCtr="0"/>
                </a:tc>
              </a:tr>
            </a:tbl>
          </a:graphicData>
        </a:graphic>
      </p:graphicFrame>
      <p:graphicFrame>
        <p:nvGraphicFramePr>
          <p:cNvPr id="2" name="图表 1"/>
          <p:cNvGraphicFramePr/>
          <p:nvPr/>
        </p:nvGraphicFramePr>
        <p:xfrm>
          <a:off x="7077710" y="2676208"/>
          <a:ext cx="5114290" cy="2771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397507"/>
            <a:ext cx="2049779" cy="4064508"/>
          </a:xfrm>
          <a:prstGeom prst="rect">
            <a:avLst/>
          </a:prstGeom>
        </p:spPr>
      </p:pic>
      <p:pic>
        <p:nvPicPr>
          <p:cNvPr id="151" name="picture 15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143744" y="1397507"/>
            <a:ext cx="2048255" cy="4064508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4411726" y="2734068"/>
            <a:ext cx="3408679" cy="19577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9000"/>
              </a:lnSpc>
            </a:pPr>
            <a:endParaRPr lang="en-US" altLang="en-US" sz="100" dirty="0"/>
          </a:p>
          <a:p>
            <a:pPr indent="12700" algn="l" rtl="0" eaLnBrk="0">
              <a:lnSpc>
                <a:spcPct val="97000"/>
              </a:lnSpc>
            </a:pPr>
            <a:r>
              <a:rPr sz="6500" spc="160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谢谢观</a:t>
            </a:r>
            <a:r>
              <a:rPr sz="6500" spc="155" dirty="0">
                <a:solidFill>
                  <a:srgbClr val="84ADEB">
                    <a:alpha val="100000"/>
                  </a:srgbClr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看</a:t>
            </a:r>
            <a:endParaRPr lang="en-US" altLang="en-US" sz="6500" dirty="0"/>
          </a:p>
          <a:p>
            <a:pPr marL="524510" indent="-224790" algn="l" rtl="0" eaLnBrk="0">
              <a:lnSpc>
                <a:spcPct val="185000"/>
              </a:lnSpc>
              <a:spcBef>
                <a:spcPts val="120"/>
              </a:spcBef>
            </a:pPr>
            <a:r>
              <a:rPr sz="1700" spc="1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官网</a:t>
            </a:r>
            <a:r>
              <a:rPr sz="1700" spc="2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1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www</a:t>
            </a:r>
            <a:r>
              <a:rPr sz="1700" spc="5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j</a:t>
            </a:r>
            <a:r>
              <a:rPr sz="1700" spc="10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</a:t>
            </a:r>
            <a:r>
              <a:rPr sz="1700" spc="8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</a:t>
            </a:r>
            <a:r>
              <a:rPr sz="1700" spc="1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</a:t>
            </a:r>
            <a:r>
              <a:rPr lang="en-US" sz="1700" spc="11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.</a:t>
            </a:r>
            <a:r>
              <a:rPr sz="1700" spc="9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sz="1700" spc="11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o</a:t>
            </a:r>
            <a:r>
              <a:rPr sz="1700" spc="16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700" spc="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Te</a:t>
            </a:r>
            <a:r>
              <a:rPr sz="1700" spc="2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r>
              <a:rPr sz="1700" spc="7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960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3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700" spc="30" dirty="0"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spc="40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055</a:t>
            </a:r>
            <a:r>
              <a:rPr sz="1700" spc="35" dirty="0">
                <a:ln w="3175" cap="flat" cmpd="sng">
                  <a:solidFill>
                    <a:srgbClr val="78BDE6">
                      <a:alpha val="100000"/>
                    </a:srgbClr>
                  </a:solidFill>
                  <a:prstDash val="solid"/>
                  <a:miter lim="0"/>
                </a:ln>
                <a:solidFill>
                  <a:srgbClr val="78BDE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</a:t>
            </a:r>
            <a:endParaRPr lang="en-US" altLang="en-US" sz="1700" dirty="0"/>
          </a:p>
        </p:txBody>
      </p:sp>
      <p:pic>
        <p:nvPicPr>
          <p:cNvPr id="153" name="picture 153" descr="E:\资质\星鸟测评logo.png星鸟测评logo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21600000">
            <a:off x="10527792" y="223519"/>
            <a:ext cx="1548383" cy="467360"/>
          </a:xfrm>
          <a:prstGeom prst="rect">
            <a:avLst/>
          </a:prstGeom>
        </p:spPr>
      </p:pic>
      <p:sp>
        <p:nvSpPr>
          <p:cNvPr id="154" name="rect"/>
          <p:cNvSpPr/>
          <p:nvPr/>
        </p:nvSpPr>
        <p:spPr>
          <a:xfrm>
            <a:off x="928687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55" name="rect"/>
          <p:cNvSpPr/>
          <p:nvPr/>
        </p:nvSpPr>
        <p:spPr>
          <a:xfrm>
            <a:off x="2828925" y="2703512"/>
            <a:ext cx="76200" cy="1600200"/>
          </a:xfrm>
          <a:prstGeom prst="rect">
            <a:avLst/>
          </a:prstGeom>
          <a:solidFill>
            <a:srgbClr val="7CCBD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4422_1*a*1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年终总结"/>
</p:tagLst>
</file>

<file path=ppt/tags/tag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7"/>
  <p:tag name="KSO_WM_UNIT_HIGHLIGHT" val="0"/>
  <p:tag name="KSO_WM_UNIT_COMPATIBLE" val="0"/>
  <p:tag name="KSO_WM_UNIT_DIAGRAM_ISNUMVISUAL" val="0"/>
  <p:tag name="KSO_WM_UNIT_DIAGRAM_ISREFERUNIT" val="0"/>
  <p:tag name="KSO_WM_UNIT_TYPE" val="b"/>
  <p:tag name="KSO_WM_UNIT_INDEX" val="2"/>
  <p:tag name="KSO_WM_UNIT_ID" val="custom20204422_1*b*2"/>
  <p:tag name="KSO_WM_TEMPLATE_CATEGORY" val="custom"/>
  <p:tag name="KSO_WM_TEMPLATE_INDEX" val="20204422"/>
  <p:tag name="KSO_WM_UNIT_LAYERLEVEL" val="1"/>
  <p:tag name="KSO_WM_TAG_VERSION" val="1.0"/>
  <p:tag name="KSO_WM_BEAUTIFY_FLAG" val="#wm#"/>
  <p:tag name="KSO_WM_UNIT_PRESET_TEXT" val="汇报人姓名"/>
  <p:tag name="KSO_WM_UNIT_TEXT_FILL_FORE_SCHEMECOLOR_INDEX_BRIGHTNESS" val="0.25"/>
  <p:tag name="KSO_WM_UNIT_TEXT_FILL_FORE_SCHEMECOLOR_INDEX" val="13"/>
  <p:tag name="KSO_WM_UNIT_TEXT_FILL_TYPE" val="1"/>
</p:tagLst>
</file>

<file path=ppt/tags/tag3.xml><?xml version="1.0" encoding="utf-8"?>
<p:tagLst xmlns:p="http://schemas.openxmlformats.org/presentationml/2006/main">
  <p:tag name="KSO_WM_UNIT_TABLE_BEAUTIFY" val="smartTable{3f4fc49e-10a7-47a9-b91a-953bb6304ad4}"/>
  <p:tag name="TABLE_ENDDRAG_ORIGIN_RECT" val="791*376"/>
  <p:tag name="TABLE_ENDDRAG_RECT" val="72*83*791*376"/>
</p:tagLst>
</file>

<file path=ppt/tags/tag4.xml><?xml version="1.0" encoding="utf-8"?>
<p:tagLst xmlns:p="http://schemas.openxmlformats.org/presentationml/2006/main">
  <p:tag name="KSO_WM_UNIT_TABLE_BEAUTIFY" val="smartTable{9c5c675f-c4f5-4126-b743-cdb0d68c1ff7}"/>
</p:tagLst>
</file>

<file path=ppt/tags/tag5.xml><?xml version="1.0" encoding="utf-8"?>
<p:tagLst xmlns:p="http://schemas.openxmlformats.org/presentationml/2006/main">
  <p:tag name="COMMONDATA" val="eyJoZGlkIjoiZGY0OTg1Y2JiZWQzZDY3NGMyMzhjYmVjMWEzYzZjYmE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1999</Words>
  <Application>WPS 演示</Application>
  <PresentationFormat/>
  <Paragraphs>440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21" baseType="lpstr">
      <vt:lpstr>Arial</vt:lpstr>
      <vt:lpstr>宋体</vt:lpstr>
      <vt:lpstr>Wingdings</vt:lpstr>
      <vt:lpstr>Arial</vt:lpstr>
      <vt:lpstr>汉仪旗黑-85S</vt:lpstr>
      <vt:lpstr>黑体</vt:lpstr>
      <vt:lpstr>汉仪大隶书简</vt:lpstr>
      <vt:lpstr>隶书</vt:lpstr>
      <vt:lpstr>汉仪中隶书简</vt:lpstr>
      <vt:lpstr>微软雅黑</vt:lpstr>
      <vt:lpstr>Helvetica</vt:lpstr>
      <vt:lpstr>Arial Unicode MS</vt:lpstr>
      <vt:lpstr>Calibri</vt:lpstr>
      <vt:lpstr>仿宋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想想妳</cp:lastModifiedBy>
  <cp:revision>76</cp:revision>
  <dcterms:created xsi:type="dcterms:W3CDTF">2022-01-21T00:48:00Z</dcterms:created>
  <dcterms:modified xsi:type="dcterms:W3CDTF">2022-10-11T06:09:34Z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wqlLaW5nc29mdCBQREYgdG8gV1BTIDc1</vt:lpwstr>
  </property>
  <property fmtid="{D5CDD505-2E9C-101B-9397-08002B2CF9AE}" pid="3" name="Created">
    <vt:filetime>2022-01-26T08:34:34Z</vt:filetime>
  </property>
  <property fmtid="{D5CDD505-2E9C-101B-9397-08002B2CF9AE}" pid="4" name="ICV">
    <vt:lpwstr>A5BCC5B8EC744FBBB88078363AFF9FBB</vt:lpwstr>
  </property>
  <property fmtid="{D5CDD505-2E9C-101B-9397-08002B2CF9AE}" pid="5" name="KSOProductBuildVer">
    <vt:lpwstr>2052-11.1.0.12358</vt:lpwstr>
  </property>
</Properties>
</file>