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6.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PC\Desktop\@&#24037;&#20316;\1011&#27036;&#21333;ppt&#65288;9&#26376;&#20221;&#65289;\Excel\&#37096;&#22996;&#24494;&#21338;&#65288;9&#26376;&#65289;.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PC\Desktop\@&#24037;&#20316;\1011&#27036;&#21333;ppt&#65288;9&#26376;&#20221;&#65289;\Excel\&#37096;&#22996;&#24494;&#21338;&#65288;9&#26376;&#65289;.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C:\Users\PC\Desktop\@&#24037;&#20316;\1011&#27036;&#21333;ppt&#65288;9&#26376;&#20221;&#65289;\Excel\%5b&#37096;&#22996;&#24494;&#20449;%5d&#24494;&#20449;&#38169;&#21035;&#23383;&#30417;&#27979;&#25968;&#25454;(2022-09-01----2022-09-30).xls"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PC\Desktop\@&#24037;&#20316;\1011&#27036;&#21333;ppt&#65288;9&#26376;&#20221;&#65289;\Excel\%5b&#37096;&#22996;&#24494;&#20449;%5d&#24494;&#20449;&#38169;&#21035;&#23383;&#30417;&#27979;&#25968;&#25454;(2022-09-01----2022-09-30).xls"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Users\PC\Desktop\@&#24037;&#20316;\1011&#27036;&#21333;ppt&#65288;9&#26376;&#20221;&#65289;\Excel\%5b&#37096;&#22996;&#24494;&#20449;%5d&#24494;&#20449;&#28909;&#28857;&#30417;&#27979;&#25968;&#25454;(2022-09-01----2022-09-30).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[部委微博（9月）.xlsx]部委微信!数据透视表1</c:name>
    <c:fmtId val="-1"/>
  </c:pivotSource>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rPr>
              <a:t>部委政务微信综合影响力指数分布</a:t>
            </a:r>
            <a:endParaRPr b="1">
              <a:latin typeface="微软雅黑" panose="020B0503020204020204" charset="-122"/>
              <a:ea typeface="微软雅黑" panose="020B0503020204020204" charset="-122"/>
            </a:endParaRPr>
          </a:p>
        </c:rich>
      </c:tx>
      <c:layout/>
      <c:overlay val="0"/>
      <c:spPr>
        <a:noFill/>
        <a:ln>
          <a:noFill/>
        </a:ln>
        <a:effectLst/>
      </c:spPr>
    </c:title>
    <c:autoTitleDeleted val="0"/>
    <c:plotArea>
      <c:layout/>
      <c:barChart>
        <c:barDir val="bar"/>
        <c:grouping val="clustered"/>
        <c:varyColors val="0"/>
        <c:ser>
          <c:idx val="0"/>
          <c:order val="0"/>
          <c:tx>
            <c:strRef>
              <c:f>'[部委微博（9月）.xlsx]部委微信'!$P$2</c:f>
              <c:strCache>
                <c:ptCount val="1"/>
                <c:pt idx="0">
                  <c:v>汇总</c:v>
                </c:pt>
              </c:strCache>
            </c:strRef>
          </c:tx>
          <c:spPr>
            <a:solidFill>
              <a:schemeClr val="accent1"/>
            </a:solidFill>
            <a:ln>
              <a:noFill/>
            </a:ln>
            <a:effectLst/>
          </c:spPr>
          <c:invertIfNegative val="0"/>
          <c:dPt>
            <c:idx val="2"/>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'[部委微博（9月）.xlsx]部委微信'!$O$3:$O$8</c:f>
              <c:strCache>
                <c:ptCount val="5"/>
                <c:pt idx="0">
                  <c:v>900以上</c:v>
                </c:pt>
                <c:pt idx="1">
                  <c:v>700-900</c:v>
                </c:pt>
                <c:pt idx="2">
                  <c:v>500-700</c:v>
                </c:pt>
                <c:pt idx="3">
                  <c:v>300-500</c:v>
                </c:pt>
                <c:pt idx="4">
                  <c:v>300以下</c:v>
                </c:pt>
              </c:strCache>
            </c:strRef>
          </c:cat>
          <c:val>
            <c:numRef>
              <c:f>'[部委微博（9月）.xlsx]部委微信'!$P$3:$P$8</c:f>
              <c:numCache>
                <c:formatCode>General</c:formatCode>
                <c:ptCount val="5"/>
                <c:pt idx="0">
                  <c:v>6</c:v>
                </c:pt>
                <c:pt idx="1">
                  <c:v>15</c:v>
                </c:pt>
                <c:pt idx="2">
                  <c:v>18</c:v>
                </c:pt>
                <c:pt idx="3">
                  <c:v>8</c:v>
                </c:pt>
                <c:pt idx="4">
                  <c:v>1</c:v>
                </c:pt>
              </c:numCache>
            </c:numRef>
          </c:val>
        </c:ser>
        <c:dLbls>
          <c:showLegendKey val="0"/>
          <c:showVal val="1"/>
          <c:showCatName val="0"/>
          <c:showSerName val="0"/>
          <c:showPercent val="0"/>
          <c:showBubbleSize val="0"/>
        </c:dLbls>
        <c:gapWidth val="219"/>
        <c:overlap val="0"/>
        <c:axId val="838361574"/>
        <c:axId val="585354592"/>
      </c:barChart>
      <c:catAx>
        <c:axId val="838361574"/>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585354592"/>
        <c:crosses val="autoZero"/>
        <c:auto val="1"/>
        <c:lblAlgn val="ctr"/>
        <c:lblOffset val="100"/>
        <c:noMultiLvlLbl val="0"/>
      </c:catAx>
      <c:valAx>
        <c:axId val="585354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38361574"/>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pivotSource>
    <c:name>[部委微博（9月）.xlsx]部委微信!数据透视表2</c:name>
    <c:fmtId val="-1"/>
  </c:pivotSource>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rPr>
              <a:t>当月政务微信发稿量分布</a:t>
            </a:r>
            <a:endParaRPr b="1">
              <a:latin typeface="微软雅黑" panose="020B0503020204020204" charset="-122"/>
              <a:ea typeface="微软雅黑" panose="020B0503020204020204" charset="-122"/>
            </a:endParaRPr>
          </a:p>
        </c:rich>
      </c:tx>
      <c:layout/>
      <c:overlay val="0"/>
      <c:spPr>
        <a:noFill/>
        <a:ln>
          <a:noFill/>
        </a:ln>
        <a:effectLst/>
      </c:spPr>
    </c:title>
    <c:autoTitleDeleted val="0"/>
    <c:plotArea>
      <c:layout/>
      <c:pieChart>
        <c:varyColors val="1"/>
        <c:ser>
          <c:idx val="0"/>
          <c:order val="0"/>
          <c:tx>
            <c:strRef>
              <c:f>'[部委微博（9月）.xlsx]部委微信'!$L$14</c:f>
              <c:strCache>
                <c:ptCount val="1"/>
                <c:pt idx="0">
                  <c:v>汇总</c:v>
                </c:pt>
              </c:strCache>
            </c:strRef>
          </c:tx>
          <c:spPr/>
          <c:explosion val="0"/>
          <c:dPt>
            <c:idx val="0"/>
            <c:bubble3D val="0"/>
            <c:spPr>
              <a:solidFill>
                <a:schemeClr val="accent6"/>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dPt>
            <c:idx val="4"/>
            <c:bubble3D val="0"/>
            <c:spPr>
              <a:solidFill>
                <a:schemeClr val="accent5"/>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'[部委微博（9月）.xlsx]部委微信'!$K$15:$K$20</c:f>
              <c:strCache>
                <c:ptCount val="5"/>
                <c:pt idx="0">
                  <c:v>200以上</c:v>
                </c:pt>
                <c:pt idx="1">
                  <c:v>100-150</c:v>
                </c:pt>
                <c:pt idx="2">
                  <c:v>150-200</c:v>
                </c:pt>
                <c:pt idx="3">
                  <c:v>50-100</c:v>
                </c:pt>
                <c:pt idx="4">
                  <c:v>50以下</c:v>
                </c:pt>
              </c:strCache>
            </c:strRef>
          </c:cat>
          <c:val>
            <c:numRef>
              <c:f>'[部委微博（9月）.xlsx]部委微信'!$L$15:$L$20</c:f>
              <c:numCache>
                <c:formatCode>General</c:formatCode>
                <c:ptCount val="5"/>
                <c:pt idx="0">
                  <c:v>4</c:v>
                </c:pt>
                <c:pt idx="1">
                  <c:v>11</c:v>
                </c:pt>
                <c:pt idx="2">
                  <c:v>7</c:v>
                </c:pt>
                <c:pt idx="3">
                  <c:v>15</c:v>
                </c:pt>
                <c:pt idx="4">
                  <c:v>11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extLst>
    <c:ext xmlns:c14="http://schemas.microsoft.com/office/drawing/2007/8/2/chart" uri="{781A3756-C4B2-4CAC-9D66-4F8BD8637D16}">
      <c14:pivotOptions>
        <c14:dropZoneFilter val="1"/>
        <c14:dropZoneCategories val="1"/>
        <c14:dropZoneData val="1"/>
        <c14:dropZoneSeries val="1"/>
      </c14:pivotOptions>
    </c:ext>
  </c:extLst>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rPr>
              <a:t>部委微信严重表述不规范分布情况</a:t>
            </a:r>
            <a:endParaRPr b="1">
              <a:latin typeface="微软雅黑" panose="020B0503020204020204" charset="-122"/>
              <a:ea typeface="微软雅黑" panose="020B0503020204020204" charset="-122"/>
            </a:endParaRPr>
          </a:p>
        </c:rich>
      </c:tx>
      <c:layout/>
      <c:overlay val="0"/>
      <c:spPr>
        <a:noFill/>
        <a:ln>
          <a:noFill/>
        </a:ln>
        <a:effectLst/>
      </c:spPr>
    </c:title>
    <c:autoTitleDeleted val="0"/>
    <c:plotArea>
      <c:layout/>
      <c:barChart>
        <c:barDir val="bar"/>
        <c:grouping val="clustered"/>
        <c:varyColors val="0"/>
        <c:ser>
          <c:idx val="0"/>
          <c:order val="0"/>
          <c:tx>
            <c:strRef>
              <c:f>'[(部委微信)微信错别字监测数据(2022-09-01----2022-09-30).xls]筛选分析-公众号 (计数)'!$B$1</c:f>
              <c:strCache>
                <c:ptCount val="1"/>
                <c:pt idx="0">
                  <c:v>公众号 (计数)</c:v>
                </c:pt>
              </c:strCache>
            </c:strRef>
          </c:tx>
          <c:spPr>
            <a:solidFill>
              <a:schemeClr val="accent1"/>
            </a:solidFill>
            <a:ln w="19050">
              <a:solidFill>
                <a:schemeClr val="lt1"/>
              </a:solidFill>
            </a:ln>
            <a:effectLst/>
          </c:spPr>
          <c:invertIfNegative val="0"/>
          <c:dPt>
            <c:idx val="0"/>
            <c:invertIfNegative val="0"/>
            <c:bubble3D val="0"/>
            <c:spPr>
              <a:solidFill>
                <a:schemeClr val="accent2"/>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'[(部委微信)微信错别字监测数据(2022-09-01----2022-09-30).xls]筛选分析-公众号 (计数)'!$A$2:$A$12</c:f>
              <c:strCache>
                <c:ptCount val="11"/>
                <c:pt idx="0">
                  <c:v>司法部</c:v>
                </c:pt>
                <c:pt idx="1">
                  <c:v>国家核安全局</c:v>
                </c:pt>
                <c:pt idx="2">
                  <c:v>国家移民管理局</c:v>
                </c:pt>
                <c:pt idx="3">
                  <c:v>国家民委</c:v>
                </c:pt>
                <c:pt idx="4">
                  <c:v>国家发展改革委</c:v>
                </c:pt>
                <c:pt idx="5">
                  <c:v>外交部</c:v>
                </c:pt>
                <c:pt idx="6">
                  <c:v>统计微讯</c:v>
                </c:pt>
                <c:pt idx="7">
                  <c:v>审计署</c:v>
                </c:pt>
                <c:pt idx="8">
                  <c:v>健康中国</c:v>
                </c:pt>
                <c:pt idx="9">
                  <c:v>中国水利</c:v>
                </c:pt>
                <c:pt idx="10">
                  <c:v>锐科技</c:v>
                </c:pt>
              </c:strCache>
            </c:strRef>
          </c:cat>
          <c:val>
            <c:numRef>
              <c:f>'[(部委微信)微信错别字监测数据(2022-09-01----2022-09-30).xls]筛选分析-公众号 (计数)'!$B$2:$B$12</c:f>
              <c:numCache>
                <c:formatCode>General</c:formatCode>
                <c:ptCount val="11"/>
                <c:pt idx="0">
                  <c:v>3</c:v>
                </c:pt>
                <c:pt idx="1">
                  <c:v>2</c:v>
                </c:pt>
                <c:pt idx="2">
                  <c:v>2</c:v>
                </c:pt>
                <c:pt idx="3">
                  <c:v>1</c:v>
                </c:pt>
                <c:pt idx="4">
                  <c:v>1</c:v>
                </c:pt>
                <c:pt idx="5">
                  <c:v>1</c:v>
                </c:pt>
                <c:pt idx="6">
                  <c:v>1</c:v>
                </c:pt>
                <c:pt idx="7">
                  <c:v>1</c:v>
                </c:pt>
                <c:pt idx="8">
                  <c:v>1</c:v>
                </c:pt>
                <c:pt idx="9">
                  <c:v>1</c:v>
                </c:pt>
                <c:pt idx="10">
                  <c:v>1</c:v>
                </c:pt>
              </c:numCache>
            </c:numRef>
          </c:val>
        </c:ser>
        <c:dLbls>
          <c:showLegendKey val="0"/>
          <c:showVal val="1"/>
          <c:showCatName val="0"/>
          <c:showSerName val="0"/>
          <c:showPercent val="1"/>
          <c:showBubbleSize val="1"/>
        </c:dLbls>
        <c:gapWidth val="150"/>
        <c:overlap val="0"/>
        <c:axId val="498617117"/>
        <c:axId val="451297047"/>
      </c:barChart>
      <c:catAx>
        <c:axId val="498617117"/>
        <c:scaling>
          <c:orientation val="minMax"/>
        </c:scaling>
        <c:delete val="0"/>
        <c:axPos val="l"/>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51297047"/>
        <c:crosses val="autoZero"/>
        <c:auto val="1"/>
        <c:lblAlgn val="ctr"/>
        <c:lblOffset val="100"/>
        <c:noMultiLvlLbl val="0"/>
      </c:catAx>
      <c:valAx>
        <c:axId val="45129704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98617117"/>
        <c:crosses val="autoZero"/>
        <c:crossBetween val="between"/>
        <c:majorUnit val="1"/>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rPr>
              <a:t>当月严重表述不规范典型错误</a:t>
            </a:r>
            <a:endParaRPr b="1">
              <a:latin typeface="微软雅黑" panose="020B0503020204020204" charset="-122"/>
              <a:ea typeface="微软雅黑" panose="020B0503020204020204" charset="-122"/>
            </a:endParaRPr>
          </a:p>
        </c:rich>
      </c:tx>
      <c:layout/>
      <c:overlay val="0"/>
      <c:spPr>
        <a:noFill/>
        <a:ln>
          <a:noFill/>
        </a:ln>
        <a:effectLst/>
      </c:spPr>
    </c:title>
    <c:autoTitleDeleted val="0"/>
    <c:plotArea>
      <c:layout>
        <c:manualLayout>
          <c:layoutTarget val="inner"/>
          <c:xMode val="edge"/>
          <c:yMode val="edge"/>
          <c:x val="0.0898554188075039"/>
          <c:y val="0.1681592039801"/>
          <c:w val="0.466841916596965"/>
          <c:h val="0.777512437810945"/>
        </c:manualLayout>
      </c:layout>
      <c:pieChart>
        <c:varyColors val="1"/>
        <c:ser>
          <c:idx val="0"/>
          <c:order val="0"/>
          <c:tx>
            <c:strRef>
              <c:f>'[(部委微信)微信错别字监测数据(2022-09-01----2022-09-30).xls]筛选分析-错别字 (计数)'!$B$1</c:f>
              <c:strCache>
                <c:ptCount val="1"/>
                <c:pt idx="0">
                  <c:v>错别字 (计数)</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'[(部委微信)微信错别字监测数据(2022-09-01----2022-09-30).xls]筛选分析-错别字 (计数)'!$A$2:$A$11</c:f>
              <c:strCache>
                <c:ptCount val="10"/>
                <c:pt idx="0">
                  <c:v>习总书记</c:v>
                </c:pt>
                <c:pt idx="1">
                  <c:v>《党章》</c:v>
                </c:pt>
                <c:pt idx="2">
                  <c:v>党史教育活动</c:v>
                </c:pt>
                <c:pt idx="3">
                  <c:v>讲话重要精神</c:v>
                </c:pt>
                <c:pt idx="4">
                  <c:v>党的十八以来</c:v>
                </c:pt>
                <c:pt idx="5">
                  <c:v>中华人民共和国出入境管理法</c:v>
                </c:pt>
                <c:pt idx="6">
                  <c:v>筑牢</c:v>
                </c:pt>
                <c:pt idx="7">
                  <c:v>党史学习教育活动</c:v>
                </c:pt>
                <c:pt idx="8">
                  <c:v>习近平总书记的讲话</c:v>
                </c:pt>
                <c:pt idx="9">
                  <c:v>“一带一路”战略</c:v>
                </c:pt>
              </c:strCache>
            </c:strRef>
          </c:cat>
          <c:val>
            <c:numRef>
              <c:f>'[(部委微信)微信错别字监测数据(2022-09-01----2022-09-30).xls]筛选分析-错别字 (计数)'!$B$2:$B$11</c:f>
              <c:numCache>
                <c:formatCode>General</c:formatCode>
                <c:ptCount val="10"/>
                <c:pt idx="0">
                  <c:v>3</c:v>
                </c:pt>
                <c:pt idx="1">
                  <c:v>3</c:v>
                </c:pt>
                <c:pt idx="2">
                  <c:v>2</c:v>
                </c:pt>
                <c:pt idx="3">
                  <c:v>1</c:v>
                </c:pt>
                <c:pt idx="4">
                  <c:v>1</c:v>
                </c:pt>
                <c:pt idx="5">
                  <c:v>1</c:v>
                </c:pt>
                <c:pt idx="6">
                  <c:v>1</c:v>
                </c:pt>
                <c:pt idx="7">
                  <c:v>1</c:v>
                </c:pt>
                <c:pt idx="8">
                  <c:v>1</c:v>
                </c:pt>
                <c:pt idx="9">
                  <c:v>1</c:v>
                </c:pt>
              </c:numCache>
            </c:numRef>
          </c:val>
        </c:ser>
        <c:dLbls>
          <c:showLegendKey val="0"/>
          <c:showVal val="1"/>
          <c:showCatName val="0"/>
          <c:showSerName val="0"/>
          <c:showPercent val="1"/>
          <c:showBubbleSize val="1"/>
          <c:showLeaderLines val="1"/>
        </c:dLbls>
        <c:firstSliceAng val="0"/>
      </c:pieChart>
      <c:spPr>
        <a:noFill/>
        <a:ln>
          <a:noFill/>
        </a:ln>
        <a:effectLst/>
      </c:spPr>
    </c:plotArea>
    <c:legend>
      <c:legendPos val="r"/>
      <c:layout>
        <c:manualLayout>
          <c:xMode val="edge"/>
          <c:yMode val="edge"/>
          <c:x val="0.670928426335285"/>
          <c:y val="0.267860696517413"/>
          <c:w val="0.355359063209463"/>
          <c:h val="0.621492537313433"/>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latin typeface="微软雅黑" panose="020B0503020204020204" charset="-122"/>
                <a:ea typeface="微软雅黑" panose="020B0503020204020204" charset="-122"/>
                <a:cs typeface="微软雅黑" panose="020B0503020204020204" charset="-122"/>
              </a:rPr>
              <a:t>部委微信10W+热门文章分布情况</a:t>
            </a:r>
            <a:endParaRPr b="1">
              <a:latin typeface="微软雅黑" panose="020B0503020204020204" charset="-122"/>
              <a:ea typeface="微软雅黑" panose="020B0503020204020204" charset="-122"/>
              <a:cs typeface="微软雅黑" panose="020B0503020204020204" charset="-122"/>
            </a:endParaRPr>
          </a:p>
        </c:rich>
      </c:tx>
      <c:layout/>
      <c:overlay val="0"/>
      <c:spPr>
        <a:noFill/>
        <a:ln>
          <a:noFill/>
        </a:ln>
        <a:effectLst/>
      </c:spPr>
    </c:title>
    <c:autoTitleDeleted val="0"/>
    <c:plotArea>
      <c:layout/>
      <c:pieChart>
        <c:varyColors val="1"/>
        <c:ser>
          <c:idx val="0"/>
          <c:order val="0"/>
          <c:tx>
            <c:strRef>
              <c:f>'[(部委微信)微信热点监测数据(2022-09-01----2022-09-30).xls]筛选分析-公众号 (计数)'!$B$1</c:f>
              <c:strCache>
                <c:ptCount val="1"/>
                <c:pt idx="0">
                  <c:v>公众号 (计数)</c:v>
                </c:pt>
              </c:strCache>
            </c:strRef>
          </c:tx>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bestFit"/>
            <c:showLegendKey val="0"/>
            <c:showVal val="1"/>
            <c:showCatName val="0"/>
            <c:showSerName val="0"/>
            <c:showPercent val="0"/>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'[(部委微信)微信热点监测数据(2022-09-01----2022-09-30).xls]筛选分析-公众号 (计数)'!$A$2:$A$11</c:f>
              <c:strCache>
                <c:ptCount val="10"/>
                <c:pt idx="0">
                  <c:v>司法部</c:v>
                </c:pt>
                <c:pt idx="1">
                  <c:v>中国人民银行</c:v>
                </c:pt>
                <c:pt idx="2">
                  <c:v>国家税务总局</c:v>
                </c:pt>
                <c:pt idx="3">
                  <c:v>国家信访局</c:v>
                </c:pt>
                <c:pt idx="4">
                  <c:v>微言教育</c:v>
                </c:pt>
                <c:pt idx="5">
                  <c:v>国资小新</c:v>
                </c:pt>
                <c:pt idx="6">
                  <c:v>财政部</c:v>
                </c:pt>
                <c:pt idx="7">
                  <c:v>人力资源和社会保障部</c:v>
                </c:pt>
                <c:pt idx="8">
                  <c:v>中华人民共和国应急管理部</c:v>
                </c:pt>
                <c:pt idx="9">
                  <c:v>健康中国</c:v>
                </c:pt>
              </c:strCache>
            </c:strRef>
          </c:cat>
          <c:val>
            <c:numRef>
              <c:f>'[(部委微信)微信热点监测数据(2022-09-01----2022-09-30).xls]筛选分析-公众号 (计数)'!$B$2:$B$11</c:f>
              <c:numCache>
                <c:formatCode>General</c:formatCode>
                <c:ptCount val="10"/>
                <c:pt idx="0">
                  <c:v>8</c:v>
                </c:pt>
                <c:pt idx="1">
                  <c:v>7</c:v>
                </c:pt>
                <c:pt idx="2">
                  <c:v>4</c:v>
                </c:pt>
                <c:pt idx="3">
                  <c:v>3</c:v>
                </c:pt>
                <c:pt idx="4">
                  <c:v>3</c:v>
                </c:pt>
                <c:pt idx="5">
                  <c:v>2</c:v>
                </c:pt>
                <c:pt idx="6">
                  <c:v>1</c:v>
                </c:pt>
                <c:pt idx="7">
                  <c:v>1</c:v>
                </c:pt>
                <c:pt idx="8">
                  <c:v>1</c:v>
                </c:pt>
                <c:pt idx="9">
                  <c:v>1</c:v>
                </c:pt>
              </c:numCache>
            </c:numRef>
          </c:val>
        </c:ser>
        <c:dLbls>
          <c:showLegendKey val="0"/>
          <c:showVal val="1"/>
          <c:showCatName val="0"/>
          <c:showSerName val="0"/>
          <c:showPercent val="0"/>
          <c:showBubbleSize val="1"/>
          <c:showLeaderLines val="1"/>
        </c:dLbls>
        <c:firstSliceAng val="0"/>
      </c:pieChart>
      <c:spPr>
        <a:noFill/>
        <a:ln>
          <a:noFill/>
        </a:ln>
        <a:effectLst/>
      </c:spPr>
    </c:plotArea>
    <c:legend>
      <c:legendPos val="r"/>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9" Type="http://schemas.openxmlformats.org/officeDocument/2006/relationships/hyperlink" Target="http://mp.weixin.qq.com/s?__biz=MzUyMzA0NzkzNA==&amp;mid=2247634042&amp;idx=1&amp;sn=529c2817594df0bcd1fe567d46bce2b8&amp;chksm=f9ce0aebceb983fdcc0463d686e52963951b9b49a1d67e6ec5a2fe7a993401ed6e28bcf9407d#rd" TargetMode="External"/><Relationship Id="rId8" Type="http://schemas.openxmlformats.org/officeDocument/2006/relationships/hyperlink" Target="http://mp.weixin.qq.com/s?__biz=MzA5MjYzNDUwNw==&amp;mid=2650541446&amp;idx=1&amp;sn=485a96e29c43041f2b74cd349975ae23&amp;chksm=88628162bf15087445fad2412c6e5fccd45c5327b0d2275c5334e6b9fb7283d571f39a85b690#rd" TargetMode="External"/><Relationship Id="rId7" Type="http://schemas.openxmlformats.org/officeDocument/2006/relationships/hyperlink" Target="http://mp.weixin.qq.com/s?__biz=Mzk0NDAwMDExMA==&amp;mid=2247526874&amp;idx=1&amp;sn=776a246cb8ae17b523149ae23d6130e2&amp;chksm=c32974dbf45efdcdf7b623bdefe5677732ea9b90d143c883b06cf6a9823cafa98b50ff5b2f88#rd" TargetMode="External"/><Relationship Id="rId6" Type="http://schemas.openxmlformats.org/officeDocument/2006/relationships/hyperlink" Target="http://mp.weixin.qq.com/s?__biz=Mzk0NDAwMDExMA==&amp;mid=2247527907&amp;idx=1&amp;sn=5c15a73bcdc6e65e9ea5aa5df4c1f2af&amp;chksm=c32970e2f45ef9f43c5c67febb876c121069ef93333b722d40b5b58a7d80dbf2e5f7644b6d4b#rd" TargetMode="External"/><Relationship Id="rId5" Type="http://schemas.openxmlformats.org/officeDocument/2006/relationships/tags" Target="../tags/tag5.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6" Type="http://schemas.openxmlformats.org/officeDocument/2006/relationships/slideLayout" Target="../slideLayouts/slideLayout1.xml"/><Relationship Id="rId15" Type="http://schemas.openxmlformats.org/officeDocument/2006/relationships/hyperlink" Target="http://mp.weixin.qq.com/s?__biz=MzIzNzQ4NjQxMg==&amp;mid=2247526716&amp;idx=1&amp;sn=759a1bbe37523c438aaa49ca908ca5d5&amp;chksm=e8c5c11fdfb2480995b9751ca24ef950b98cf5daddf3dc69206b6780991ce0f5e6466899bdcf#rd" TargetMode="External"/><Relationship Id="rId14" Type="http://schemas.openxmlformats.org/officeDocument/2006/relationships/hyperlink" Target="http://mp.weixin.qq.com/s?__biz=MzUyMzA0NzkzNA==&amp;mid=2247634287&amp;idx=1&amp;sn=707169ef0bda7c0fbdff4ecc92a2b48e&amp;chksm=f9ce0bfeceb982e8ab7b1ae3d6b850ebe8a43f6b84264627245fb9f2a2c86549d0e3ecde6711#rd" TargetMode="External"/><Relationship Id="rId13" Type="http://schemas.openxmlformats.org/officeDocument/2006/relationships/hyperlink" Target="http://mp.weixin.qq.com/s?__biz=Mzk0NDAwMDExMA==&amp;mid=2247527249&amp;idx=1&amp;sn=c675d7e8932222625c697b32f2b7aea1&amp;chksm=c3297650f45eff460ea1005ea0bd889c3952fe6ae4d1a0b9edf075f03107a79b85b4e7a7c18a#rd" TargetMode="External"/><Relationship Id="rId12" Type="http://schemas.openxmlformats.org/officeDocument/2006/relationships/hyperlink" Target="http://mp.weixin.qq.com/s?__biz=MzA5MjYzNDUwNw==&amp;mid=2650541495&amp;idx=1&amp;sn=d5e4e8dcb023e43a9b1888244f34167e&amp;chksm=88628153bf1508454bff64eb26267b8c907a9ba45aeab1f60a6cc0f7f6f641dda247fbfd6006#rd" TargetMode="External"/><Relationship Id="rId11" Type="http://schemas.openxmlformats.org/officeDocument/2006/relationships/hyperlink" Target="http://mp.weixin.qq.com/s?__biz=MzUyMzA0NzkzNA==&amp;mid=2247633233&amp;idx=1&amp;sn=1a027c6cd21b84e432dbb94f53491e70&amp;chksm=f9ce0fc0ceb986d68110dbfd10502bf23af9eed966dbd80e3377f8372aa7cb7497a2a385f976#rd" TargetMode="External"/><Relationship Id="rId10" Type="http://schemas.openxmlformats.org/officeDocument/2006/relationships/hyperlink" Target="http://mp.weixin.qq.com/s?__biz=MzUyMzA0NzkzNA==&amp;mid=2247634286&amp;idx=1&amp;sn=2e5a5c02ec4e7860c7f8af92812cb713&amp;chksm=f9ce0bffceb982e9acbd64e2861ab5f2fccc630a938c365700e84948065ff27b81a6a8dd02eb#rd" TargetMode="External"/><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2022</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9</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-2022</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9</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参加排行的部委微信公众号共48个，根据监测数据统计结果，综合影响力指数得分在</a:t>
            </a:r>
            <a:r>
              <a:rPr lang="en-US" sz="1600" spc="35" dirty="0">
                <a:latin typeface="微软雅黑" panose="020B0503020204020204" charset="-122"/>
                <a:ea typeface="微软雅黑" panose="020B0503020204020204" charset="-122"/>
                <a:cs typeface="微软雅黑" panose="020B0503020204020204" charset="-122"/>
              </a:rPr>
              <a:t>5</a:t>
            </a:r>
            <a:r>
              <a:rPr sz="1600" spc="35" dirty="0">
                <a:latin typeface="微软雅黑" panose="020B0503020204020204" charset="-122"/>
                <a:ea typeface="微软雅黑" panose="020B0503020204020204" charset="-122"/>
                <a:cs typeface="微软雅黑" panose="020B0503020204020204" charset="-122"/>
              </a:rPr>
              <a:t>00至</a:t>
            </a:r>
            <a:r>
              <a:rPr lang="en-US" sz="1600" spc="35" dirty="0">
                <a:latin typeface="微软雅黑" panose="020B0503020204020204" charset="-122"/>
                <a:ea typeface="微软雅黑" panose="020B0503020204020204" charset="-122"/>
                <a:cs typeface="微软雅黑" panose="020B0503020204020204" charset="-122"/>
              </a:rPr>
              <a:t>7</a:t>
            </a:r>
            <a:r>
              <a:rPr sz="1600" spc="35" dirty="0">
                <a:latin typeface="微软雅黑" panose="020B0503020204020204" charset="-122"/>
                <a:ea typeface="微软雅黑" panose="020B0503020204020204" charset="-122"/>
                <a:cs typeface="微软雅黑" panose="020B0503020204020204" charset="-122"/>
              </a:rPr>
              <a:t>00之间的公众号数量较多，共1</a:t>
            </a:r>
            <a:r>
              <a:rPr lang="en-US" sz="1600" spc="35" dirty="0">
                <a:latin typeface="微软雅黑" panose="020B0503020204020204" charset="-122"/>
                <a:ea typeface="微软雅黑" panose="020B0503020204020204" charset="-122"/>
                <a:cs typeface="微软雅黑" panose="020B0503020204020204" charset="-122"/>
              </a:rPr>
              <a:t>8</a:t>
            </a:r>
            <a:r>
              <a:rPr sz="1600" spc="35" dirty="0">
                <a:latin typeface="微软雅黑" panose="020B0503020204020204" charset="-122"/>
                <a:ea typeface="微软雅黑" panose="020B0503020204020204" charset="-122"/>
                <a:cs typeface="微软雅黑" panose="020B0503020204020204" charset="-122"/>
              </a:rPr>
              <a:t>个； 有</a:t>
            </a:r>
            <a:r>
              <a:rPr lang="en-US" sz="1600" spc="35" dirty="0">
                <a:latin typeface="微软雅黑" panose="020B0503020204020204" charset="-122"/>
                <a:ea typeface="微软雅黑" panose="020B0503020204020204" charset="-122"/>
                <a:cs typeface="微软雅黑" panose="020B0503020204020204" charset="-122"/>
              </a:rPr>
              <a:t>6</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中国人民银行</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sz="1600" dirty="0">
                <a:latin typeface="微软雅黑" panose="020B0503020204020204" charset="-122"/>
                <a:ea typeface="微软雅黑" panose="020B0503020204020204" charset="-122"/>
                <a:cs typeface="微软雅黑" panose="020B0503020204020204" charset="-122"/>
              </a:rPr>
              <a:t>1001.3</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健康中国</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国家税务总局</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sz="1600" spc="5" dirty="0">
                <a:latin typeface="微软雅黑" panose="020B0503020204020204" charset="-122"/>
                <a:ea typeface="微软雅黑" panose="020B0503020204020204" charset="-122"/>
                <a:cs typeface="微软雅黑" panose="020B0503020204020204" charset="-122"/>
              </a:rPr>
              <a:t>977.28</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961.15</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2</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9</a:t>
            </a:r>
            <a:r>
              <a:rPr sz="1600" spc="35" dirty="0">
                <a:latin typeface="微软雅黑" panose="020B0503020204020204" charset="-122"/>
                <a:ea typeface="微软雅黑" panose="020B0503020204020204" charset="-122"/>
                <a:cs typeface="微软雅黑" panose="020B0503020204020204" charset="-122"/>
                <a:sym typeface="+mn-ea"/>
              </a:rPr>
              <a:t>月，部委微信发稿总量达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4844</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100</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“国家发展改革委”月发稿量最高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sz="1600" spc="35" dirty="0">
                <a:latin typeface="微软雅黑" panose="020B0503020204020204" charset="-122"/>
                <a:ea typeface="微软雅黑" panose="020B0503020204020204" charset="-122"/>
                <a:cs typeface="微软雅黑" panose="020B0503020204020204" charset="-122"/>
                <a:sym typeface="+mn-ea"/>
              </a:rPr>
              <a:t>259</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“司法部”和“生态环境部”分列第二、第三</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sz="1600" spc="35" dirty="0">
                <a:latin typeface="微软雅黑" panose="020B0503020204020204" charset="-122"/>
                <a:ea typeface="微软雅黑" panose="020B0503020204020204" charset="-122"/>
                <a:cs typeface="微软雅黑" panose="020B0503020204020204" charset="-122"/>
                <a:sym typeface="+mn-ea"/>
              </a:rPr>
              <a:t>228</a:t>
            </a:r>
            <a:r>
              <a:rPr sz="1600" spc="35" dirty="0">
                <a:latin typeface="微软雅黑" panose="020B0503020204020204" charset="-122"/>
                <a:ea typeface="微软雅黑" panose="020B0503020204020204" charset="-122"/>
                <a:cs typeface="微软雅黑" panose="020B0503020204020204" charset="-122"/>
                <a:sym typeface="+mn-ea"/>
              </a:rPr>
              <a:t>篇、</a:t>
            </a:r>
            <a:r>
              <a:rPr lang="en-US" sz="1600" spc="35" dirty="0">
                <a:latin typeface="微软雅黑" panose="020B0503020204020204" charset="-122"/>
                <a:ea typeface="微软雅黑" panose="020B0503020204020204" charset="-122"/>
                <a:cs typeface="微软雅黑" panose="020B0503020204020204" charset="-122"/>
                <a:sym typeface="+mn-ea"/>
              </a:rPr>
              <a:t>224</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3个部委微信月发稿量在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13" name="图表 12"/>
          <p:cNvGraphicFramePr/>
          <p:nvPr/>
        </p:nvGraphicFramePr>
        <p:xfrm>
          <a:off x="7068820" y="1386840"/>
          <a:ext cx="4572000" cy="274320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4" name="图表 13"/>
          <p:cNvGraphicFramePr/>
          <p:nvPr/>
        </p:nvGraphicFramePr>
        <p:xfrm>
          <a:off x="962025" y="3991610"/>
          <a:ext cx="4572000" cy="2743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rPr>
                        <a:t>中国人民银行</a:t>
                      </a:r>
                      <a:endParaRPr lang="zh-CN" sz="1130" b="1">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1001.3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2948437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9547</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113</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2846450</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100001</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1367</a:t>
                      </a:r>
                      <a:endParaRPr lang="en-US" sz="900">
                        <a:ln>
                          <a:noFill/>
                        </a:ln>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2</a:t>
                      </a:r>
                      <a:endParaRPr lang="en-US" altLang="en-US" sz="900" b="1">
                        <a:solidFill>
                          <a:srgbClr val="004A7E"/>
                        </a:solidFill>
                      </a:endParaRPr>
                    </a:p>
                  </a:txBody>
                  <a:tcPr marL="12700" marR="12700" marT="107950" marB="36195" vert="horz" anchor="ctr" anchorCtr="0"/>
                </a:tc>
                <a:tc>
                  <a:txBody>
                    <a:bodyPr/>
                    <a:p>
                      <a:pPr algn="ctr">
                        <a:buClrTx/>
                        <a:buSzTx/>
                        <a:buFontTx/>
                        <a:buNone/>
                      </a:pPr>
                      <a:r>
                        <a:rPr lang="en-US" sz="900" b="1">
                          <a:solidFill>
                            <a:srgbClr val="004A7E"/>
                          </a:solidFill>
                        </a:rPr>
                        <a:t>健康中国</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977.28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3960029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9360</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174</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3934579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225</a:t>
                      </a:r>
                      <a:endParaRPr lang="en-US" sz="90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3</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国家税务总局</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961.15</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2461789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5960</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2248546</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979</a:t>
                      </a:r>
                      <a:endParaRPr lang="en-US" sz="90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4</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国资小新</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941.57</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3801683</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2752</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154</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2711580</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275</a:t>
                      </a:r>
                      <a:endParaRPr lang="en-US" sz="90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5</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国家信访局</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912.73</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1088150</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6261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59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1067035</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403</a:t>
                      </a:r>
                      <a:endParaRPr lang="en-US" sz="90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6</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退役军人事务部</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905.26</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722844</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4793</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669498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61768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381</a:t>
                      </a:r>
                      <a:endParaRPr lang="en-US" sz="90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7</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微言教育</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897.37</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1935809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4326</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115</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1666707</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192</a:t>
                      </a:r>
                      <a:endParaRPr lang="en-US" sz="90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8</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司法部</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897.3</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2455969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6755</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228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2102776</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354</a:t>
                      </a:r>
                      <a:endParaRPr lang="en-US" sz="90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9</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人力资源和社会保障部</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892.89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2381510</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4232</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161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1882758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149</a:t>
                      </a:r>
                      <a:endParaRPr lang="en-US" sz="90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10</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中华人民共和国应急管理部</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843.38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1923678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4441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221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1494729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220</a:t>
                      </a:r>
                      <a:endParaRPr lang="en-US" sz="90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11</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工信微报</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828.14</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1669711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3469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175</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1148702</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51900</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184</a:t>
                      </a:r>
                      <a:endParaRPr lang="en-US" sz="900" b="1">
                        <a:solidFill>
                          <a:srgbClr val="004A7E"/>
                        </a:solidFill>
                      </a:endParaRPr>
                    </a:p>
                  </a:txBody>
                  <a:tcPr marL="12700" marR="12700" marT="12700" vert="horz" anchor="ctr" anchorCtr="0"/>
                </a:tc>
              </a:tr>
              <a:tr h="292735">
                <a:tc>
                  <a:txBody>
                    <a:bodyPr/>
                    <a:p>
                      <a:pPr indent="0" algn="ctr">
                        <a:buNone/>
                      </a:pPr>
                      <a:r>
                        <a:rPr lang="en-US" sz="900" b="1">
                          <a:solidFill>
                            <a:srgbClr val="004A7E"/>
                          </a:solidFill>
                        </a:rPr>
                        <a:t>12</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财政部</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820.56</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1118357</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2501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128</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960939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100001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288</a:t>
                      </a:r>
                      <a:endParaRPr lang="en-US" sz="90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13</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国家发展改革委</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807.94</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1811839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5392</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259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1593911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42449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106</a:t>
                      </a:r>
                      <a:endParaRPr lang="en-US" sz="900" b="1">
                        <a:solidFill>
                          <a:srgbClr val="004A7E"/>
                        </a:solidFill>
                      </a:endParaRPr>
                    </a:p>
                  </a:txBody>
                  <a:tcPr marL="12700" marR="12700" marT="12700" vert="horz" anchor="ctr" anchorCtr="0"/>
                </a:tc>
              </a:tr>
              <a:tr h="292100">
                <a:tc>
                  <a:txBody>
                    <a:bodyPr/>
                    <a:p>
                      <a:pPr indent="0" algn="ctr">
                        <a:buNone/>
                      </a:pPr>
                      <a:r>
                        <a:rPr lang="en-US" sz="900" b="1">
                          <a:solidFill>
                            <a:srgbClr val="004A7E"/>
                          </a:solidFill>
                        </a:rPr>
                        <a:t>14</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国家移民管理局</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765.99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817563</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2269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97</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800915</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26509</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107</a:t>
                      </a:r>
                      <a:endParaRPr lang="en-US" sz="900" b="1">
                        <a:solidFill>
                          <a:srgbClr val="004A7E"/>
                        </a:solidFill>
                      </a:endParaRPr>
                    </a:p>
                  </a:txBody>
                  <a:tcPr marL="12700" marR="12700" marT="12700" vert="horz" anchor="ctr" anchorCtr="0"/>
                </a:tc>
              </a:tr>
              <a:tr h="291465">
                <a:tc>
                  <a:txBody>
                    <a:bodyPr/>
                    <a:p>
                      <a:pPr indent="0" algn="ctr">
                        <a:buNone/>
                      </a:pPr>
                      <a:r>
                        <a:rPr lang="en-US" sz="900" b="1">
                          <a:solidFill>
                            <a:srgbClr val="004A7E"/>
                          </a:solidFill>
                        </a:rPr>
                        <a:t>15</a:t>
                      </a:r>
                      <a:endParaRPr lang="en-US" alt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证监会发布</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756.17</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351306</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521</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24</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344262</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48257</a:t>
                      </a:r>
                      <a:endParaRPr lang="en-US" sz="900" b="1">
                        <a:solidFill>
                          <a:srgbClr val="004A7E"/>
                        </a:solidFill>
                      </a:endParaRPr>
                    </a:p>
                  </a:txBody>
                  <a:tcPr marL="12700" marR="12700" marT="12700" vert="horz" anchor="ctr" anchorCtr="0"/>
                </a:tc>
                <a:tc>
                  <a:txBody>
                    <a:bodyPr/>
                    <a:p>
                      <a:pPr algn="ctr">
                        <a:buClrTx/>
                        <a:buSzTx/>
                        <a:buFontTx/>
                        <a:buNone/>
                      </a:pPr>
                      <a:r>
                        <a:rPr lang="en-US" sz="900" b="1">
                          <a:solidFill>
                            <a:srgbClr val="004A7E"/>
                          </a:solidFill>
                        </a:rPr>
                        <a:t>70</a:t>
                      </a:r>
                      <a:endParaRPr lang="en-US" sz="900" b="1">
                        <a:solidFill>
                          <a:srgbClr val="004A7E"/>
                        </a:solidFill>
                      </a:endParaRPr>
                    </a:p>
                  </a:txBody>
                  <a:tcPr marL="12700" marR="12700" marT="12700" vert="horz"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986155"/>
                <a:gridCol w="987425"/>
                <a:gridCol w="986790"/>
                <a:gridCol w="986155"/>
                <a:gridCol w="1136015"/>
                <a:gridCol w="113474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71755" marB="7175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中国人民银行</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1001.3</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2948437</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9547</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113</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2846450</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100001</a:t>
                      </a:r>
                      <a:endParaRPr lang="en-US" sz="1130" b="1">
                        <a:ln>
                          <a:noFill/>
                        </a:ln>
                        <a:solidFill>
                          <a:srgbClr val="FFFFFF"/>
                        </a:solidFill>
                      </a:endParaRPr>
                    </a:p>
                  </a:txBody>
                  <a:tcPr marL="12700" marR="12700" marT="12700"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1367</a:t>
                      </a:r>
                      <a:endParaRPr lang="en-US" sz="1130" b="1">
                        <a:ln>
                          <a:noFill/>
                        </a:ln>
                        <a:solidFill>
                          <a:srgbClr val="FFFFFF"/>
                        </a:solidFill>
                      </a:endParaRPr>
                    </a:p>
                  </a:txBody>
                  <a:tcPr marL="12700" marR="12700" marT="12700"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00" name="textbox 100"/>
            <p:cNvSpPr/>
            <p:nvPr/>
          </p:nvSpPr>
          <p:spPr>
            <a:xfrm>
              <a:off x="698409" y="242030"/>
              <a:ext cx="3276600"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664210" y="1268730"/>
            <a:ext cx="10863580" cy="1120140"/>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11</a:t>
            </a:r>
            <a:r>
              <a:rPr sz="1600" b="1" dirty="0">
                <a:solidFill>
                  <a:srgbClr val="F7860C"/>
                </a:solidFill>
                <a:latin typeface="微软雅黑" panose="020B0503020204020204" charset="-122"/>
                <a:ea typeface="微软雅黑" panose="020B0503020204020204" charset="-122"/>
                <a:cs typeface="微软雅黑" panose="020B0503020204020204" charset="-122"/>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15</a:t>
            </a:r>
            <a:r>
              <a:rPr sz="1600" b="1" dirty="0">
                <a:solidFill>
                  <a:srgbClr val="F7860C"/>
                </a:solidFill>
                <a:latin typeface="微软雅黑" panose="020B0503020204020204" charset="-122"/>
                <a:ea typeface="微软雅黑" panose="020B0503020204020204" charset="-122"/>
                <a:cs typeface="微软雅黑" panose="020B0503020204020204" charset="-122"/>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问题</a:t>
            </a:r>
            <a:r>
              <a:rPr sz="1600" dirty="0">
                <a:latin typeface="微软雅黑" panose="020B0503020204020204" charset="-122"/>
                <a:ea typeface="微软雅黑" panose="020B0503020204020204" charset="-122"/>
                <a:cs typeface="微软雅黑" panose="020B0503020204020204" charset="-122"/>
              </a:rPr>
              <a:t>，其中“</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司法部</a:t>
            </a:r>
            <a:r>
              <a:rPr sz="1600" dirty="0">
                <a:latin typeface="微软雅黑" panose="020B0503020204020204" charset="-122"/>
                <a:ea typeface="微软雅黑" panose="020B0503020204020204" charset="-122"/>
                <a:cs typeface="微软雅黑" panose="020B0503020204020204" charset="-122"/>
              </a:rPr>
              <a:t>”存在问题最多（</a:t>
            </a:r>
            <a:r>
              <a:rPr lang="en-US" sz="1600" dirty="0">
                <a:latin typeface="微软雅黑" panose="020B0503020204020204" charset="-122"/>
                <a:ea typeface="微软雅黑" panose="020B0503020204020204" charset="-122"/>
                <a:cs typeface="微软雅黑" panose="020B0503020204020204" charset="-122"/>
              </a:rPr>
              <a:t>3</a:t>
            </a:r>
            <a:r>
              <a:rPr sz="1600" dirty="0">
                <a:latin typeface="微软雅黑" panose="020B0503020204020204" charset="-122"/>
                <a:ea typeface="微软雅黑" panose="020B0503020204020204" charset="-122"/>
                <a:cs typeface="微软雅黑" panose="020B0503020204020204" charset="-122"/>
              </a:rPr>
              <a:t>处，占比</a:t>
            </a:r>
            <a:r>
              <a:rPr lang="en-US" sz="1600" dirty="0">
                <a:latin typeface="微软雅黑" panose="020B0503020204020204" charset="-122"/>
                <a:ea typeface="微软雅黑" panose="020B0503020204020204" charset="-122"/>
                <a:cs typeface="微软雅黑" panose="020B0503020204020204" charset="-122"/>
              </a:rPr>
              <a:t>20</a:t>
            </a:r>
            <a:r>
              <a:rPr sz="1600" dirty="0">
                <a:latin typeface="微软雅黑" panose="020B0503020204020204" charset="-122"/>
                <a:ea typeface="微软雅黑" panose="020B0503020204020204" charset="-122"/>
                <a:cs typeface="微软雅黑" panose="020B0503020204020204" charset="-122"/>
              </a:rPr>
              <a:t>%）。出现严重表述错误问题主要集中在党和国家领导人姓名、口号等，如</a:t>
            </a:r>
            <a:r>
              <a:rPr sz="1600" dirty="0">
                <a:latin typeface="微软雅黑" panose="020B0503020204020204" charset="-122"/>
                <a:ea typeface="微软雅黑" panose="020B0503020204020204" charset="-122"/>
                <a:cs typeface="微软雅黑" panose="020B0503020204020204" charset="-122"/>
                <a:sym typeface="+mn-ea"/>
              </a:rPr>
              <a:t>“习总书记”</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a:t>
            </a:r>
            <a:r>
              <a:rPr lang="en-US" sz="1600" dirty="0">
                <a:latin typeface="微软雅黑" panose="020B0503020204020204" charset="-122"/>
                <a:ea typeface="微软雅黑" panose="020B0503020204020204" charset="-122"/>
                <a:cs typeface="微软雅黑" panose="020B0503020204020204" charset="-122"/>
                <a:sym typeface="+mn-ea"/>
              </a:rPr>
              <a:t>党史学习教育活动</a:t>
            </a:r>
            <a:r>
              <a:rPr sz="1600" dirty="0">
                <a:latin typeface="微软雅黑" panose="020B0503020204020204" charset="-122"/>
                <a:ea typeface="微软雅黑" panose="020B0503020204020204" charset="-122"/>
                <a:cs typeface="微软雅黑" panose="020B0503020204020204" charset="-122"/>
              </a:rPr>
              <a:t>”、</a:t>
            </a:r>
            <a:r>
              <a:rPr lang="en-US" sz="1600" dirty="0">
                <a:latin typeface="微软雅黑" panose="020B0503020204020204" charset="-122"/>
                <a:ea typeface="微软雅黑" panose="020B0503020204020204" charset="-122"/>
                <a:cs typeface="微软雅黑" panose="020B0503020204020204" charset="-122"/>
              </a:rPr>
              <a:t>“中国共产党成立100年”</a:t>
            </a:r>
            <a:r>
              <a:rPr sz="1600" dirty="0">
                <a:latin typeface="微软雅黑" panose="020B0503020204020204" charset="-122"/>
                <a:ea typeface="微软雅黑" panose="020B0503020204020204" charset="-122"/>
                <a:cs typeface="微软雅黑" panose="020B0503020204020204" charset="-122"/>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2" name="图表 1"/>
          <p:cNvGraphicFramePr/>
          <p:nvPr/>
        </p:nvGraphicFramePr>
        <p:xfrm>
          <a:off x="698500" y="2756535"/>
          <a:ext cx="5836920" cy="335661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5" name="图表 4"/>
          <p:cNvGraphicFramePr/>
          <p:nvPr/>
        </p:nvGraphicFramePr>
        <p:xfrm>
          <a:off x="6640513" y="2786698"/>
          <a:ext cx="5314315" cy="31908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664210" y="1202055"/>
            <a:ext cx="1086358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当月，有</a:t>
            </a:r>
            <a:r>
              <a:rPr lang="en-US" sz="1600" dirty="0">
                <a:latin typeface="微软雅黑" panose="020B0503020204020204" charset="-122"/>
                <a:ea typeface="微软雅黑" panose="020B0503020204020204" charset="-122"/>
                <a:cs typeface="微软雅黑" panose="020B0503020204020204" charset="-122"/>
              </a:rPr>
              <a:t>48</a:t>
            </a:r>
            <a:r>
              <a:rPr sz="1600" dirty="0">
                <a:latin typeface="微软雅黑" panose="020B0503020204020204" charset="-122"/>
                <a:ea typeface="微软雅黑" panose="020B0503020204020204" charset="-122"/>
                <a:cs typeface="微软雅黑" panose="020B0503020204020204" charset="-122"/>
              </a:rPr>
              <a:t>个部委微信发布</a:t>
            </a:r>
            <a:r>
              <a:rPr lang="en-US" sz="1600" dirty="0">
                <a:latin typeface="微软雅黑" panose="020B0503020204020204" charset="-122"/>
                <a:ea typeface="微软雅黑" panose="020B0503020204020204" charset="-122"/>
                <a:cs typeface="微软雅黑" panose="020B0503020204020204" charset="-122"/>
              </a:rPr>
              <a:t>4844</a:t>
            </a:r>
            <a:r>
              <a:rPr sz="1600" dirty="0">
                <a:latin typeface="微软雅黑" panose="020B0503020204020204" charset="-122"/>
                <a:ea typeface="微软雅黑" panose="020B0503020204020204" charset="-122"/>
                <a:cs typeface="微软雅黑" panose="020B0503020204020204" charset="-122"/>
              </a:rPr>
              <a:t>篇文章阅读数超过</a:t>
            </a:r>
            <a:r>
              <a:rPr lang="en-US" sz="1600" dirty="0">
                <a:latin typeface="微软雅黑" panose="020B0503020204020204" charset="-122"/>
                <a:ea typeface="微软雅黑" panose="020B0503020204020204" charset="-122"/>
                <a:cs typeface="微软雅黑" panose="020B0503020204020204" charset="-122"/>
              </a:rPr>
              <a:t>4845</a:t>
            </a:r>
            <a:r>
              <a:rPr sz="1600" dirty="0">
                <a:latin typeface="微软雅黑" panose="020B0503020204020204" charset="-122"/>
                <a:ea typeface="微软雅黑" panose="020B0503020204020204" charset="-122"/>
                <a:cs typeface="微软雅黑" panose="020B0503020204020204" charset="-122"/>
              </a:rPr>
              <a:t>万，有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10</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31</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 </a:t>
            </a:r>
            <a:r>
              <a:rPr lang="zh-CN" sz="1600" dirty="0">
                <a:latin typeface="微软雅黑" panose="020B0503020204020204" charset="-122"/>
                <a:ea typeface="微软雅黑" panose="020B0503020204020204" charset="-122"/>
                <a:cs typeface="微软雅黑" panose="020B0503020204020204" charset="-122"/>
              </a:rPr>
              <a:t>司法部</a:t>
            </a:r>
            <a:r>
              <a:rPr sz="1600" dirty="0">
                <a:latin typeface="微软雅黑" panose="020B0503020204020204" charset="-122"/>
                <a:ea typeface="微软雅黑" panose="020B0503020204020204" charset="-122"/>
                <a:cs typeface="微软雅黑" panose="020B0503020204020204" charset="-122"/>
              </a:rPr>
              <a:t> ”热门文章数最多（共</a:t>
            </a:r>
            <a:r>
              <a:rPr lang="en-US" sz="1600" dirty="0">
                <a:latin typeface="微软雅黑" panose="020B0503020204020204" charset="-122"/>
                <a:ea typeface="微软雅黑" panose="020B0503020204020204" charset="-122"/>
                <a:cs typeface="微软雅黑" panose="020B0503020204020204" charset="-122"/>
              </a:rPr>
              <a:t>8</a:t>
            </a:r>
            <a:r>
              <a:rPr sz="1600" dirty="0">
                <a:latin typeface="微软雅黑" panose="020B0503020204020204" charset="-122"/>
                <a:ea typeface="微软雅黑" panose="020B0503020204020204" charset="-122"/>
                <a:cs typeface="微软雅黑" panose="020B0503020204020204" charset="-122"/>
              </a:rPr>
              <a:t>篇，占比</a:t>
            </a:r>
            <a:r>
              <a:rPr lang="en-US" sz="1600" dirty="0">
                <a:latin typeface="微软雅黑" panose="020B0503020204020204" charset="-122"/>
                <a:ea typeface="微软雅黑" panose="020B0503020204020204" charset="-122"/>
                <a:cs typeface="微软雅黑" panose="020B0503020204020204" charset="-122"/>
              </a:rPr>
              <a:t>26</a:t>
            </a:r>
            <a:r>
              <a:rPr sz="1600" dirty="0">
                <a:latin typeface="微软雅黑" panose="020B0503020204020204" charset="-122"/>
                <a:ea typeface="微软雅黑" panose="020B0503020204020204" charset="-122"/>
                <a:cs typeface="微软雅黑" panose="020B0503020204020204" charset="-122"/>
              </a:rPr>
              <a:t>%）。网民重点关注政策法规、公示公告、时事新闻等信息。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146300"/>
          <a:ext cx="6315075" cy="4148455"/>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279400">
                <a:tc gridSpan="5">
                  <a:txBody>
                    <a:bodyPr/>
                    <a:p>
                      <a:pPr indent="0" algn="ctr">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1115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0"/>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0"/>
                </a:tc>
                <a:tc>
                  <a:txBody>
                    <a:bodyPr/>
                    <a:p>
                      <a:pPr indent="0" algn="ctr">
                        <a:buNone/>
                      </a:pPr>
                      <a:r>
                        <a:rPr lang="zh-CN" sz="1100" b="1">
                          <a:solidFill>
                            <a:schemeClr val="tx1"/>
                          </a:solidFill>
                          <a:latin typeface="微软雅黑" panose="020B0503020204020204" charset="-122"/>
                          <a:ea typeface="微软雅黑" panose="020B0503020204020204" charset="-122"/>
                        </a:rPr>
                        <a:t>文章标题</a:t>
                      </a:r>
                      <a:endParaRPr lang="zh-CN" altLang="en-US" sz="1100" b="1">
                        <a:solidFill>
                          <a:schemeClr val="tx1"/>
                        </a:solidFill>
                        <a:latin typeface="微软雅黑" panose="020B0503020204020204" charset="-122"/>
                        <a:ea typeface="微软雅黑" panose="020B0503020204020204" charset="-122"/>
                      </a:endParaRPr>
                    </a:p>
                  </a:txBody>
                  <a:tcPr marL="12700" marR="12700" marT="36195" marB="36195" vert="horz" anchor="ctr" anchorCtr="0"/>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0"/>
                </a:tc>
              </a:tr>
              <a:tr h="448310">
                <a:tc>
                  <a:txBody>
                    <a:bodyPr/>
                    <a:p>
                      <a:pPr indent="0" algn="ctr">
                        <a:buNone/>
                      </a:pPr>
                      <a:r>
                        <a:rPr lang="en-US" sz="1100" b="1">
                          <a:solidFill>
                            <a:srgbClr val="000000"/>
                          </a:solidFill>
                          <a:latin typeface="宋体" panose="02010600030101010101" pitchFamily="2" charset="-122"/>
                        </a:rPr>
                        <a:t>1</a:t>
                      </a:r>
                      <a:endParaRPr lang="en-US" altLang="en-US" sz="1100" b="1">
                        <a:solidFill>
                          <a:srgbClr val="000000"/>
                        </a:solidFill>
                        <a:latin typeface="宋体" panose="02010600030101010101" pitchFamily="2" charset="-122"/>
                      </a:endParaRPr>
                    </a:p>
                  </a:txBody>
                  <a:tcPr marL="12700" marR="12700" marT="36195" marB="36195" vert="horz" anchor="ctr" anchorCtr="1"/>
                </a:tc>
                <a:tc>
                  <a:txBody>
                    <a:bodyPr/>
                    <a:p>
                      <a:pPr algn="ctr">
                        <a:buClrTx/>
                        <a:buSzTx/>
                        <a:buFontTx/>
                        <a:buNone/>
                      </a:pPr>
                      <a:r>
                        <a:rPr lang="en-US" sz="1100" b="1">
                          <a:solidFill>
                            <a:srgbClr val="000000"/>
                          </a:solidFill>
                          <a:latin typeface="宋体" panose="02010600030101010101" pitchFamily="2" charset="-122"/>
                        </a:rPr>
                        <a:t>中国人民银行</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6"/>
                        </a:rPr>
                        <a:t>中国人民银行决定下调首套个人住房公积金贷款利率</a:t>
                      </a:r>
                      <a:endParaRPr lang="en-US" sz="1100" b="0">
                        <a:solidFill>
                          <a:srgbClr val="000000"/>
                        </a:solidFill>
                        <a:latin typeface="宋体" panose="02010600030101010101" pitchFamily="2" charset="-122"/>
                        <a:hlinkClick r:id="rId6"/>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1367</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1.37</a:t>
                      </a:r>
                      <a:endParaRPr lang="en-US" sz="1100" b="0">
                        <a:solidFill>
                          <a:srgbClr val="000000"/>
                        </a:solidFill>
                        <a:latin typeface="宋体" panose="02010600030101010101" pitchFamily="2" charset="-122"/>
                      </a:endParaRPr>
                    </a:p>
                  </a:txBody>
                  <a:tcPr marL="12700" marR="12700" marT="12700" vert="horz" anchor="ctr" anchorCtr="0"/>
                </a:tc>
              </a:tr>
              <a:tr h="377190">
                <a:tc>
                  <a:txBody>
                    <a:bodyPr/>
                    <a:p>
                      <a:pPr indent="0" algn="ctr">
                        <a:buNone/>
                      </a:pPr>
                      <a:r>
                        <a:rPr lang="en-US" sz="1100" b="1">
                          <a:solidFill>
                            <a:srgbClr val="000000"/>
                          </a:solidFill>
                          <a:latin typeface="宋体" panose="02010600030101010101" pitchFamily="2" charset="-122"/>
                        </a:rPr>
                        <a:t>2</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中国人民银行</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7"/>
                        </a:rPr>
                        <a:t>反假货币宣传月|①教您识别假币骗术</a:t>
                      </a:r>
                      <a:endParaRPr lang="en-US" sz="1100" b="0">
                        <a:solidFill>
                          <a:srgbClr val="000000"/>
                        </a:solidFill>
                        <a:latin typeface="宋体" panose="02010600030101010101" pitchFamily="2" charset="-122"/>
                        <a:hlinkClick r:id="rId7"/>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700</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0.7</a:t>
                      </a:r>
                      <a:endParaRPr lang="en-US" sz="1100" b="0">
                        <a:solidFill>
                          <a:srgbClr val="000000"/>
                        </a:solidFill>
                        <a:latin typeface="宋体" panose="02010600030101010101" pitchFamily="2" charset="-122"/>
                      </a:endParaRPr>
                    </a:p>
                  </a:txBody>
                  <a:tcPr marL="12700" marR="12700" marT="12700" vert="horz" anchor="ctr" anchorCtr="0"/>
                </a:tc>
              </a:tr>
              <a:tr h="304800">
                <a:tc>
                  <a:txBody>
                    <a:bodyPr/>
                    <a:p>
                      <a:pPr indent="0" algn="ctr">
                        <a:buNone/>
                      </a:pPr>
                      <a:r>
                        <a:rPr lang="en-US" sz="1100" b="1">
                          <a:solidFill>
                            <a:srgbClr val="000000"/>
                          </a:solidFill>
                          <a:latin typeface="宋体" panose="02010600030101010101" pitchFamily="2" charset="-122"/>
                        </a:rPr>
                        <a:t>3</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国家税务总局</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8"/>
                        </a:rPr>
                        <a:t>财政部、税务总局发布关于支持居民换购住房有关个人所得税政策的公告</a:t>
                      </a:r>
                      <a:endParaRPr lang="en-US" sz="1100" b="0">
                        <a:solidFill>
                          <a:srgbClr val="000000"/>
                        </a:solidFill>
                        <a:latin typeface="宋体" panose="02010600030101010101" pitchFamily="2" charset="-122"/>
                        <a:hlinkClick r:id="rId8"/>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979</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0.98</a:t>
                      </a:r>
                      <a:endParaRPr lang="en-US" sz="1100" b="0">
                        <a:solidFill>
                          <a:srgbClr val="000000"/>
                        </a:solidFill>
                        <a:latin typeface="宋体" panose="02010600030101010101" pitchFamily="2" charset="-122"/>
                      </a:endParaRPr>
                    </a:p>
                  </a:txBody>
                  <a:tcPr marL="12700" marR="12700" marT="12700" vert="horz" anchor="ctr" anchorCtr="0"/>
                </a:tc>
              </a:tr>
              <a:tr h="363220">
                <a:tc>
                  <a:txBody>
                    <a:bodyPr/>
                    <a:p>
                      <a:pPr indent="0" algn="ctr">
                        <a:buNone/>
                      </a:pPr>
                      <a:r>
                        <a:rPr lang="en-US" sz="1100" b="1">
                          <a:solidFill>
                            <a:srgbClr val="000000"/>
                          </a:solidFill>
                          <a:latin typeface="宋体" panose="02010600030101010101" pitchFamily="2" charset="-122"/>
                        </a:rPr>
                        <a:t>4</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司法部</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9"/>
                        </a:rPr>
                        <a:t>2022年国家统一法律职业资格考试客观题考试成绩将于9月24日公布</a:t>
                      </a:r>
                      <a:endParaRPr lang="en-US" sz="1100" b="0">
                        <a:solidFill>
                          <a:srgbClr val="000000"/>
                        </a:solidFill>
                        <a:latin typeface="宋体" panose="02010600030101010101" pitchFamily="2" charset="-122"/>
                        <a:hlinkClick r:id="rId9"/>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274</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0.27</a:t>
                      </a:r>
                      <a:endParaRPr lang="en-US" sz="1100" b="0">
                        <a:solidFill>
                          <a:srgbClr val="000000"/>
                        </a:solidFill>
                        <a:latin typeface="宋体" panose="02010600030101010101" pitchFamily="2" charset="-122"/>
                      </a:endParaRPr>
                    </a:p>
                  </a:txBody>
                  <a:tcPr marL="12700" marR="12700" marT="12700" vert="horz" anchor="ctr" anchorCtr="0"/>
                </a:tc>
              </a:tr>
              <a:tr h="304800">
                <a:tc>
                  <a:txBody>
                    <a:bodyPr/>
                    <a:p>
                      <a:pPr indent="0" algn="ctr">
                        <a:buNone/>
                      </a:pPr>
                      <a:r>
                        <a:rPr lang="en-US" sz="1100" b="1">
                          <a:solidFill>
                            <a:srgbClr val="000000"/>
                          </a:solidFill>
                          <a:latin typeface="宋体" panose="02010600030101010101" pitchFamily="2" charset="-122"/>
                        </a:rPr>
                        <a:t>5</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司法部</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10"/>
                        </a:rPr>
                        <a:t>中华人民共和国司法部公告</a:t>
                      </a:r>
                      <a:endParaRPr lang="en-US" sz="1100" b="0">
                        <a:solidFill>
                          <a:srgbClr val="000000"/>
                        </a:solidFill>
                        <a:latin typeface="宋体" panose="02010600030101010101" pitchFamily="2" charset="-122"/>
                        <a:hlinkClick r:id="rId10"/>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354</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0.35</a:t>
                      </a:r>
                      <a:endParaRPr lang="en-US" sz="1100" b="0">
                        <a:solidFill>
                          <a:srgbClr val="000000"/>
                        </a:solidFill>
                        <a:latin typeface="宋体" panose="02010600030101010101" pitchFamily="2" charset="-122"/>
                      </a:endParaRPr>
                    </a:p>
                  </a:txBody>
                  <a:tcPr marL="12700" marR="12700" marT="12700" vert="horz" anchor="ctr" anchorCtr="0"/>
                </a:tc>
              </a:tr>
              <a:tr h="304800">
                <a:tc>
                  <a:txBody>
                    <a:bodyPr/>
                    <a:p>
                      <a:pPr indent="0" algn="ctr">
                        <a:buNone/>
                      </a:pPr>
                      <a:r>
                        <a:rPr lang="en-US" sz="1100" b="1">
                          <a:solidFill>
                            <a:srgbClr val="000000"/>
                          </a:solidFill>
                          <a:latin typeface="宋体" panose="02010600030101010101" pitchFamily="2" charset="-122"/>
                        </a:rPr>
                        <a:t>6</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司法部</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11"/>
                        </a:rPr>
                        <a:t>致法考路上的你</a:t>
                      </a:r>
                      <a:endParaRPr lang="en-US" sz="1100" b="0">
                        <a:solidFill>
                          <a:srgbClr val="000000"/>
                        </a:solidFill>
                        <a:latin typeface="宋体" panose="02010600030101010101" pitchFamily="2" charset="-122"/>
                        <a:hlinkClick r:id="rId11"/>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286</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0.29</a:t>
                      </a:r>
                      <a:endParaRPr lang="en-US" sz="1100" b="0">
                        <a:solidFill>
                          <a:srgbClr val="000000"/>
                        </a:solidFill>
                        <a:latin typeface="宋体" panose="02010600030101010101" pitchFamily="2" charset="-122"/>
                      </a:endParaRPr>
                    </a:p>
                  </a:txBody>
                  <a:tcPr marL="12700" marR="12700" marT="12700" vert="horz" anchor="ctr" anchorCtr="0"/>
                </a:tc>
              </a:tr>
              <a:tr h="317500">
                <a:tc>
                  <a:txBody>
                    <a:bodyPr/>
                    <a:p>
                      <a:pPr indent="0" algn="ctr">
                        <a:buNone/>
                      </a:pPr>
                      <a:r>
                        <a:rPr lang="en-US" sz="1100" b="1">
                          <a:solidFill>
                            <a:srgbClr val="000000"/>
                          </a:solidFill>
                          <a:latin typeface="宋体" panose="02010600030101010101" pitchFamily="2" charset="-122"/>
                        </a:rPr>
                        <a:t>7</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国家税务总局</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12"/>
                        </a:rPr>
                        <a:t>细则来了！税务总局明确支持居民换购住房个人所得税政策有关征管事项</a:t>
                      </a:r>
                      <a:endParaRPr lang="en-US" sz="1100" b="0">
                        <a:solidFill>
                          <a:srgbClr val="000000"/>
                        </a:solidFill>
                        <a:latin typeface="宋体" panose="02010600030101010101" pitchFamily="2" charset="-122"/>
                        <a:hlinkClick r:id="rId1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685</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0.68</a:t>
                      </a:r>
                      <a:endParaRPr lang="en-US" sz="1100" b="0">
                        <a:solidFill>
                          <a:srgbClr val="000000"/>
                        </a:solidFill>
                        <a:latin typeface="宋体" panose="02010600030101010101" pitchFamily="2" charset="-122"/>
                      </a:endParaRPr>
                    </a:p>
                  </a:txBody>
                  <a:tcPr marL="12700" marR="12700" marT="12700" vert="horz" anchor="ctr" anchorCtr="0"/>
                </a:tc>
              </a:tr>
              <a:tr h="363220">
                <a:tc>
                  <a:txBody>
                    <a:bodyPr/>
                    <a:p>
                      <a:pPr indent="0" algn="ctr">
                        <a:buNone/>
                      </a:pPr>
                      <a:r>
                        <a:rPr lang="en-US" sz="1100" b="1">
                          <a:solidFill>
                            <a:srgbClr val="000000"/>
                          </a:solidFill>
                          <a:latin typeface="宋体" panose="02010600030101010101" pitchFamily="2" charset="-122"/>
                        </a:rPr>
                        <a:t>8</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中国人民银行</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13"/>
                        </a:rPr>
                        <a:t>2022年9月20日贷款市场报价利率（LPR）</a:t>
                      </a:r>
                      <a:endParaRPr lang="en-US" sz="1100" b="0">
                        <a:solidFill>
                          <a:srgbClr val="000000"/>
                        </a:solidFill>
                        <a:latin typeface="宋体" panose="02010600030101010101" pitchFamily="2" charset="-122"/>
                        <a:hlinkClick r:id="rId13"/>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396</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0.4</a:t>
                      </a:r>
                      <a:endParaRPr lang="en-US" sz="1100" b="0">
                        <a:solidFill>
                          <a:srgbClr val="000000"/>
                        </a:solidFill>
                        <a:latin typeface="宋体" panose="02010600030101010101" pitchFamily="2" charset="-122"/>
                      </a:endParaRPr>
                    </a:p>
                  </a:txBody>
                  <a:tcPr marL="12700" marR="12700" marT="12700" vert="horz" anchor="ctr" anchorCtr="0"/>
                </a:tc>
              </a:tr>
              <a:tr h="336550">
                <a:tc>
                  <a:txBody>
                    <a:bodyPr/>
                    <a:p>
                      <a:pPr indent="0" algn="ctr">
                        <a:buNone/>
                      </a:pPr>
                      <a:r>
                        <a:rPr lang="en-US" sz="1100" b="1">
                          <a:solidFill>
                            <a:srgbClr val="000000"/>
                          </a:solidFill>
                          <a:latin typeface="宋体" panose="02010600030101010101" pitchFamily="2" charset="-122"/>
                        </a:rPr>
                        <a:t>9</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司法部</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14"/>
                        </a:rPr>
                        <a:t>法治日报记者就2022年国家统一法律职业资格考试有关问题采访司法部法律职业资格管理局相关负责同志</a:t>
                      </a:r>
                      <a:endParaRPr lang="en-US" sz="1100" b="0">
                        <a:solidFill>
                          <a:srgbClr val="000000"/>
                        </a:solidFill>
                        <a:latin typeface="宋体" panose="02010600030101010101" pitchFamily="2" charset="-122"/>
                        <a:hlinkClick r:id="rId14"/>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176</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0.18</a:t>
                      </a:r>
                      <a:endParaRPr lang="en-US" sz="1100" b="0">
                        <a:solidFill>
                          <a:srgbClr val="000000"/>
                        </a:solidFill>
                        <a:latin typeface="宋体" panose="02010600030101010101" pitchFamily="2" charset="-122"/>
                      </a:endParaRPr>
                    </a:p>
                  </a:txBody>
                  <a:tcPr marL="12700" marR="12700" marT="12700" vert="horz" anchor="ctr" anchorCtr="0"/>
                </a:tc>
              </a:tr>
              <a:tr h="304800">
                <a:tc>
                  <a:txBody>
                    <a:bodyPr/>
                    <a:p>
                      <a:pPr indent="0" algn="ctr">
                        <a:buNone/>
                      </a:pPr>
                      <a:r>
                        <a:rPr lang="en-US" sz="1100" b="1">
                          <a:solidFill>
                            <a:srgbClr val="000000"/>
                          </a:solidFill>
                          <a:latin typeface="宋体" panose="02010600030101010101" pitchFamily="2" charset="-122"/>
                        </a:rPr>
                        <a:t>10</a:t>
                      </a:r>
                      <a:endParaRPr lang="en-US" altLang="en-US" sz="1100" b="1">
                        <a:solidFill>
                          <a:srgbClr val="000000"/>
                        </a:solidFill>
                        <a:latin typeface="宋体" panose="02010600030101010101" pitchFamily="2" charset="-122"/>
                      </a:endParaRPr>
                    </a:p>
                  </a:txBody>
                  <a:tcPr marL="12700" marR="12700" marT="12700" vert="horz" anchor="ctr" anchorCtr="1"/>
                </a:tc>
                <a:tc>
                  <a:txBody>
                    <a:bodyPr/>
                    <a:p>
                      <a:pPr algn="ctr">
                        <a:buClrTx/>
                        <a:buSzTx/>
                        <a:buFontTx/>
                        <a:buNone/>
                      </a:pPr>
                      <a:r>
                        <a:rPr lang="en-US" sz="1100" b="1">
                          <a:solidFill>
                            <a:srgbClr val="000000"/>
                          </a:solidFill>
                          <a:latin typeface="宋体" panose="02010600030101010101" pitchFamily="2" charset="-122"/>
                        </a:rPr>
                        <a:t>国家信访局</a:t>
                      </a:r>
                      <a:endParaRPr lang="en-US" sz="1100" b="1">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hlinkClick r:id="rId15"/>
                        </a:rPr>
                        <a:t>就在今天！《信访工作条例》知识竞答正式启动~</a:t>
                      </a:r>
                      <a:endParaRPr lang="en-US" sz="1100" b="0">
                        <a:solidFill>
                          <a:srgbClr val="000000"/>
                        </a:solidFill>
                        <a:latin typeface="宋体" panose="02010600030101010101" pitchFamily="2" charset="-122"/>
                        <a:hlinkClick r:id="rId15"/>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403</a:t>
                      </a:r>
                      <a:endParaRPr lang="en-US" sz="1100" b="0">
                        <a:solidFill>
                          <a:srgbClr val="000000"/>
                        </a:solidFill>
                        <a:latin typeface="宋体" panose="02010600030101010101" pitchFamily="2" charset="-122"/>
                      </a:endParaRPr>
                    </a:p>
                  </a:txBody>
                  <a:tcPr marL="12700" marR="12700" marT="12700" vert="horz" anchor="ctr" anchorCtr="0"/>
                </a:tc>
                <a:tc>
                  <a:txBody>
                    <a:bodyPr/>
                    <a:p>
                      <a:pPr algn="ctr">
                        <a:buClrTx/>
                        <a:buSzTx/>
                        <a:buFontTx/>
                        <a:buNone/>
                      </a:pPr>
                      <a:r>
                        <a:rPr lang="en-US" sz="1100" b="0">
                          <a:solidFill>
                            <a:srgbClr val="000000"/>
                          </a:solidFill>
                          <a:latin typeface="宋体" panose="02010600030101010101" pitchFamily="2" charset="-122"/>
                        </a:rPr>
                        <a:t>0.4</a:t>
                      </a:r>
                      <a:endParaRPr lang="en-US" sz="1100" b="0">
                        <a:solidFill>
                          <a:srgbClr val="000000"/>
                        </a:solidFill>
                        <a:latin typeface="宋体" panose="02010600030101010101" pitchFamily="2" charset="-122"/>
                      </a:endParaRPr>
                    </a:p>
                  </a:txBody>
                  <a:tcPr marL="12700" marR="12700" marT="12700" vert="horz" anchor="ctr" anchorCtr="0"/>
                </a:tc>
              </a:tr>
            </a:tbl>
          </a:graphicData>
        </a:graphic>
      </p:graphicFrame>
      <p:graphicFrame>
        <p:nvGraphicFramePr>
          <p:cNvPr id="4" name="图表 3"/>
          <p:cNvGraphicFramePr/>
          <p:nvPr/>
        </p:nvGraphicFramePr>
        <p:xfrm>
          <a:off x="7135495" y="2793365"/>
          <a:ext cx="4940935" cy="301117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5df38cc8-6dbe-4ba3-84dc-47e587cf7bb3}"/>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5df38cc8-6dbe-4ba3-84dc-47e587cf7bb3}"/>
  <p:tag name="TABLE_EMPHASIZE_TYPE" val="horizontal"/>
</p:tagLst>
</file>

<file path=ppt/tags/tag5.xml><?xml version="1.0" encoding="utf-8"?>
<p:tagLst xmlns:p="http://schemas.openxmlformats.org/presentationml/2006/main">
  <p:tag name="KSO_WM_UNIT_TABLE_BEAUTIFY" val="smartTable{9c5c675f-c4f5-4126-b743-cdb0d68c1ff7}"/>
</p:tagLst>
</file>

<file path=ppt/tags/tag6.xml><?xml version="1.0" encoding="utf-8"?>
<p:tagLst xmlns:p="http://schemas.openxmlformats.org/presentationml/2006/main">
  <p:tag name="COMMONDATA" val="eyJoZGlkIjoiZGY0OTg1Y2JiZWQzZDY3NGMyMzhjYmVjMWEzYzZjYmE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2172</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6</vt:i4>
      </vt:variant>
    </vt:vector>
  </HeadingPairs>
  <TitlesOfParts>
    <vt:vector size="20" baseType="lpstr">
      <vt:lpstr>Arial</vt:lpstr>
      <vt:lpstr>宋体</vt:lpstr>
      <vt:lpstr>Wingdings</vt:lpstr>
      <vt:lpstr>Arial</vt:lpstr>
      <vt:lpstr>汉仪大隶书简</vt:lpstr>
      <vt:lpstr>隶书</vt:lpstr>
      <vt:lpstr>汉仪旗黑-85S</vt:lpstr>
      <vt:lpstr>汉仪中隶书简</vt:lpstr>
      <vt:lpstr>微软雅黑</vt:lpstr>
      <vt:lpstr>黑体</vt:lpstr>
      <vt:lpstr>Arial Unicode MS</vt:lpstr>
      <vt:lpstr>Calibri</vt:lpstr>
      <vt:lpstr>Helvetica</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想想妳</cp:lastModifiedBy>
  <cp:revision>74</cp:revision>
  <dcterms:created xsi:type="dcterms:W3CDTF">2022-01-21T00:47:00Z</dcterms:created>
  <dcterms:modified xsi:type="dcterms:W3CDTF">2022-10-11T06:59:24Z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2022-01-26T00:34:34Z</vt:filetime>
  </property>
  <property fmtid="{D5CDD505-2E9C-101B-9397-08002B2CF9AE}" pid="4" name="ICV">
    <vt:lpwstr>B3A962136691411A84F09E35638A88FB</vt:lpwstr>
  </property>
  <property fmtid="{D5CDD505-2E9C-101B-9397-08002B2CF9AE}" pid="5" name="KSOProductBuildVer">
    <vt:lpwstr>2052-11.1.0.12358</vt:lpwstr>
  </property>
</Properties>
</file>