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62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EB6E1B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7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E:\&#23448;&#32593;&#21457;&#25991;\26&#24180;\&#27036;&#21333;\&#37096;&#22996;&#24494;&#20449;&#33609;&#3129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部委政务微博综合影响力得分分布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rgbClr val="4472C4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[部委微信草稿.xlsx]部委微博!$A$2:$A$6</c:f>
              <c:strCache>
                <c:ptCount val="5"/>
                <c:pt idx="0">
                  <c:v>1000-1500</c:v>
                </c:pt>
                <c:pt idx="1">
                  <c:v>800-1000</c:v>
                </c:pt>
                <c:pt idx="2">
                  <c:v>500-800</c:v>
                </c:pt>
                <c:pt idx="3">
                  <c:v>100-500</c:v>
                </c:pt>
                <c:pt idx="4">
                  <c:v>100以下</c:v>
                </c:pt>
              </c:strCache>
            </c:strRef>
          </c:cat>
          <c:val>
            <c:numRef>
              <c:f>[部委微信草稿.xlsx]部委微博!$B$2:$B$6</c:f>
              <c:numCache>
                <c:formatCode>General</c:formatCode>
                <c:ptCount val="5"/>
                <c:pt idx="0">
                  <c:v>8</c:v>
                </c:pt>
                <c:pt idx="1">
                  <c:v>10</c:v>
                </c:pt>
                <c:pt idx="2">
                  <c:v>9</c:v>
                </c:pt>
                <c:pt idx="3">
                  <c:v>9</c:v>
                </c:pt>
                <c:pt idx="4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829432871"/>
        <c:axId val="960313574"/>
      </c:barChart>
      <c:catAx>
        <c:axId val="829432871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960313574"/>
        <c:crosses val="autoZero"/>
        <c:auto val="1"/>
        <c:lblAlgn val="ctr"/>
        <c:lblOffset val="100"/>
        <c:noMultiLvlLbl val="0"/>
      </c:catAx>
      <c:valAx>
        <c:axId val="96031357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8294328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9ce0be1d-a581-4ea3-837f-f55152316b12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sz="1440" b="1"/>
              <a:t> 当月部委政务微博文章原创率分布</a:t>
            </a:r>
            <a:endParaRPr sz="1440"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[部委微信草稿.xlsx]部委微博!$B$22</c:f>
              <c:strCache>
                <c:ptCount val="1"/>
                <c:pt idx="0">
                  <c:v/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[部委微信草稿.xlsx]部委微博!$A$23:$A$27</c:f>
              <c:strCache>
                <c:ptCount val="5"/>
                <c:pt idx="0" c:formatCode="0%">
                  <c:v>100%</c:v>
                </c:pt>
                <c:pt idx="1">
                  <c:v>95%-100%</c:v>
                </c:pt>
                <c:pt idx="2">
                  <c:v>90%-95%</c:v>
                </c:pt>
                <c:pt idx="3">
                  <c:v>50%-90%</c:v>
                </c:pt>
                <c:pt idx="4" c:formatCode="0%">
                  <c:v>50%以下</c:v>
                </c:pt>
              </c:strCache>
            </c:strRef>
          </c:cat>
          <c:val>
            <c:numRef>
              <c:f>[部委微信草稿.xlsx]部委微博!$B$23:$B$27</c:f>
              <c:numCache>
                <c:formatCode>General</c:formatCode>
                <c:ptCount val="5"/>
                <c:pt idx="0">
                  <c:v>8</c:v>
                </c:pt>
                <c:pt idx="1">
                  <c:v>13</c:v>
                </c:pt>
                <c:pt idx="2">
                  <c:v>3</c:v>
                </c:pt>
                <c:pt idx="3">
                  <c:v>10</c:v>
                </c:pt>
                <c:pt idx="4">
                  <c:v>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2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3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egendEntry>
        <c:idx val="4"/>
        <c:txPr>
          <a:bodyPr rot="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0eca42a6-9823-4a76-a233-7c095fafa097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 sz="1200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部委微博严重表述不规范分布情况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[部委微信草稿.xlsx]部委微博!$A$202:$A$203</c:f>
              <c:strCache>
                <c:ptCount val="2"/>
                <c:pt idx="0">
                  <c:v>国资小新</c:v>
                </c:pt>
                <c:pt idx="1">
                  <c:v>市说新语</c:v>
                </c:pt>
              </c:strCache>
            </c:strRef>
          </c:cat>
          <c:val>
            <c:numRef>
              <c:f>[部委微信草稿.xlsx]部委微博!$B$202:$B$203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82"/>
        <c:overlap val="0"/>
        <c:axId val="344424512"/>
        <c:axId val="326668388"/>
      </c:barChart>
      <c:catAx>
        <c:axId val="344424512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26668388"/>
        <c:crosses val="autoZero"/>
        <c:auto val="1"/>
        <c:lblAlgn val="ctr"/>
        <c:lblOffset val="100"/>
        <c:noMultiLvlLbl val="0"/>
      </c:catAx>
      <c:valAx>
        <c:axId val="326668388"/>
        <c:scaling>
          <c:orientation val="minMax"/>
          <c:max val="1"/>
          <c:min val="0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44424512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0a0054f5-19e6-42f9-8a3d-a212a10b6ef5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当月严重表述不规范典型错误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[部委微信草稿.xlsx]部委微博!$A$220:$A$221</c:f>
              <c:strCache>
                <c:ptCount val="2"/>
                <c:pt idx="0">
                  <c:v>总书记</c:v>
                </c:pt>
                <c:pt idx="1">
                  <c:v>习近平总书记关于树立和践行正确政绩观学习教育的重要指示精神</c:v>
                </c:pt>
              </c:strCache>
            </c:strRef>
          </c:cat>
          <c:val>
            <c:numRef>
              <c:f>[部委微信草稿.xlsx]部委微博!$B$220:$B$221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76154847104749"/>
          <c:y val="0.155724848756442"/>
          <c:w val="0.300910865322056"/>
          <c:h val="0.776831727537531"/>
        </c:manualLayout>
      </c:layout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1cb0cc56-265d-4836-a52b-c5d8c8ffb4d2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/>
              <a:t>部委微博点赞数1K+热门文章分布情况</a:t>
            </a:r>
            <a:endParaRPr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4472C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[部委微信草稿.xlsx]Sheet3!$A$30:$A$36</c:f>
              <c:strCache>
                <c:ptCount val="7"/>
                <c:pt idx="0">
                  <c:v>中国警方在线</c:v>
                </c:pt>
                <c:pt idx="1">
                  <c:v>外交部</c:v>
                </c:pt>
                <c:pt idx="2">
                  <c:v>国防部发布</c:v>
                </c:pt>
                <c:pt idx="3">
                  <c:v>国家移民管理局</c:v>
                </c:pt>
                <c:pt idx="4">
                  <c:v>微言教育</c:v>
                </c:pt>
                <c:pt idx="5">
                  <c:v>中国交通</c:v>
                </c:pt>
                <c:pt idx="6">
                  <c:v>中科院之声</c:v>
                </c:pt>
              </c:strCache>
            </c:strRef>
          </c:cat>
          <c:val>
            <c:numRef>
              <c:f>[部委微信草稿.xlsx]Sheet3!$B$30:$B$36</c:f>
              <c:numCache>
                <c:formatCode>General</c:formatCode>
                <c:ptCount val="7"/>
                <c:pt idx="0">
                  <c:v>4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79193900"/>
        <c:axId val="545439277"/>
      </c:barChart>
      <c:catAx>
        <c:axId val="179193900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45439277"/>
        <c:crosses val="autoZero"/>
        <c:auto val="1"/>
        <c:lblAlgn val="ctr"/>
        <c:lblOffset val="100"/>
        <c:noMultiLvlLbl val="0"/>
      </c:catAx>
      <c:valAx>
        <c:axId val="545439277"/>
        <c:scaling>
          <c:orientation val="minMax"/>
          <c:max val="4.5"/>
          <c:min val="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79193900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153bf7de-65a6-4406-8a6b-5ac82309d0a6}"/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5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部委政务新媒体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9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-2026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9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30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166360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的部委官方微博共</a:t>
            </a:r>
            <a:r>
              <a:rPr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en-US"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lang="zh-CN"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显示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至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00之间的微博数量较多</a:t>
            </a:r>
            <a:r>
              <a:rPr lang="zh-CN"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个部委微博综合影响力指数在1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250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以上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。其中，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应急管理部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1290.16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中国警方在线</a:t>
            </a:r>
            <a:r>
              <a:rPr lang="en-US" altLang="zh-CN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中国气象局</a:t>
            </a:r>
            <a:r>
              <a:rPr lang="en-US" altLang="zh-CN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1221.76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1216.68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06235" y="4535805"/>
            <a:ext cx="486346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2026年9月，部委微博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平均原创率为84.42%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。其中，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8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个部委微博原创率高达100%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；10个部委微博原创率在50%至90%之间；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个部委微博原创率低于50%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12" name="图表 11"/>
          <p:cNvGraphicFramePr/>
          <p:nvPr/>
        </p:nvGraphicFramePr>
        <p:xfrm>
          <a:off x="6608763" y="1291273"/>
          <a:ext cx="4976495" cy="2867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4" name="图表 3"/>
          <p:cNvGraphicFramePr/>
          <p:nvPr/>
        </p:nvGraphicFramePr>
        <p:xfrm>
          <a:off x="1198563" y="3636010"/>
          <a:ext cx="4441825" cy="2740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部委政务微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10" name="表格 9"/>
          <p:cNvGraphicFramePr/>
          <p:nvPr>
            <p:custDataLst>
              <p:tags r:id="rId4"/>
            </p:custDataLst>
          </p:nvPr>
        </p:nvGraphicFramePr>
        <p:xfrm>
          <a:off x="1019810" y="1143000"/>
          <a:ext cx="10152380" cy="4693905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750570"/>
                <a:gridCol w="2188845"/>
                <a:gridCol w="1104900"/>
                <a:gridCol w="969010"/>
                <a:gridCol w="969645"/>
                <a:gridCol w="969645"/>
                <a:gridCol w="969010"/>
                <a:gridCol w="1115695"/>
                <a:gridCol w="1115060"/>
              </a:tblGrid>
              <a:tr h="32004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序号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微博名称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综合得分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粉丝数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净增数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原创率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平均被转发率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平均被评论率</a:t>
                      </a:r>
                      <a:r>
                        <a:rPr lang="en-US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(%)</a:t>
                      </a:r>
                      <a:endParaRPr lang="en-US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solidFill>
                            <a:srgbClr val="004A7E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点赞数</a:t>
                      </a:r>
                      <a:endParaRPr lang="zh-CN" altLang="en-US" sz="1000" b="1">
                        <a:solidFill>
                          <a:srgbClr val="004A7E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14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</a:t>
                      </a:r>
                      <a:endParaRPr lang="en-US" alt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  <a:ea typeface="宋体" panose="02010600030101010101" pitchFamily="2" charset="-122"/>
                        </a:rPr>
                        <a:t>应急管理部</a:t>
                      </a:r>
                      <a:endParaRPr lang="zh-CN" sz="1000" b="1">
                        <a:ln>
                          <a:noFill/>
                        </a:ln>
                        <a:solidFill>
                          <a:srgbClr val="004A7E"/>
                        </a:solidFill>
                        <a:ea typeface="宋体" panose="02010600030101010101" pitchFamily="2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1290.16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2388000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478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99.16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98.74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83.47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>
                          <a:ln>
                            <a:noFill/>
                          </a:ln>
                          <a:solidFill>
                            <a:srgbClr val="004A7E"/>
                          </a:solidFill>
                        </a:rPr>
                        <a:t>7565</a:t>
                      </a:r>
                      <a:endParaRPr lang="en-US" sz="1000" b="1">
                        <a:ln>
                          <a:noFill/>
                        </a:ln>
                        <a:solidFill>
                          <a:srgbClr val="004A7E"/>
                        </a:solidFill>
                      </a:endParaRPr>
                    </a:p>
                  </a:txBody>
                  <a:tcPr marL="12700" marR="12700" marT="12700" vert="horz" anchor="ctr" anchorCtr="0"/>
                </a:tc>
              </a:tr>
              <a:tr h="291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中国警方在线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1221.76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32318000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165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99.39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98.79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23941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中国气象局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1216.68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4815000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84.48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83.1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4576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生态环境部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1127.95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2908000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98.47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81.12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1324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微言教育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1109.87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8176000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98.23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96.46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84.07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4201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外交部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1102.1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8211000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10323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国资小新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1082.94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5933000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98.88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79.78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95.51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2659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国防部发布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1034.09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8316000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93.38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63.97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9333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市说新语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998.95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520000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190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74.74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57.37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444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健康中国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991.57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6933000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97.2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99.07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72.9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701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国家税务总局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974.91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2633000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98.67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90.67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333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国家移民管理局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955.86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98.68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40.13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26.32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4173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海关发布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950.58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1335000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294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99.66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68.37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49.66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1148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中国交通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932.13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7503000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271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99.63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75.28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18.82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3580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291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证监会发布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924.4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5973000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37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48.65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100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</a:pPr>
                      <a:r>
                        <a:rPr lang="en-US" sz="900" b="1" i="0">
                          <a:solidFill>
                            <a:srgbClr val="004A7E"/>
                          </a:solidFill>
                          <a:latin typeface="Helvetica" charset="-122"/>
                        </a:rPr>
                        <a:t>818</a:t>
                      </a:r>
                      <a:endParaRPr lang="en-US" sz="900" b="1" i="0">
                        <a:solidFill>
                          <a:srgbClr val="004A7E"/>
                        </a:solidFill>
                        <a:latin typeface="Helvetica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5"/>
            </p:custDataLst>
          </p:nvPr>
        </p:nvGraphicFramePr>
        <p:xfrm>
          <a:off x="829310" y="1383030"/>
          <a:ext cx="10533380" cy="3676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5000"/>
                    </a:prstClr>
                  </a:outerShdw>
                </a:effectLst>
                <a:tableStyleId>{A54346D1-3658-4338-A1C7-7CB307C7CAEF}</a:tableStyleId>
              </a:tblPr>
              <a:tblGrid>
                <a:gridCol w="778510"/>
                <a:gridCol w="2367915"/>
                <a:gridCol w="1049655"/>
                <a:gridCol w="1005205"/>
                <a:gridCol w="958215"/>
                <a:gridCol w="925195"/>
                <a:gridCol w="1069975"/>
                <a:gridCol w="1044575"/>
                <a:gridCol w="1334135"/>
              </a:tblGrid>
              <a:tr h="36766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</a:t>
                      </a:r>
                      <a:endParaRPr lang="en-US" altLang="en-US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 w="28575">
                      <a:solidFill>
                        <a:srgbClr val="FFFFFF"/>
                      </a:solidFill>
                      <a:prstDash val="solid"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altLang="en-US" sz="1130" b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应急管理部</a:t>
                      </a:r>
                      <a:endParaRPr lang="zh-CN" altLang="en-US" sz="113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1290.16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2388000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478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99.16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98.74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83.47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>
                      <a:noFill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altLang="zh-CN" sz="1130" b="1">
                          <a:solidFill>
                            <a:schemeClr val="bg1"/>
                          </a:solidFill>
                          <a:latin typeface="Helvetica" charset="-122"/>
                        </a:rPr>
                        <a:t>7565</a:t>
                      </a:r>
                      <a:endParaRPr lang="en-US" altLang="zh-CN" sz="1130" b="1">
                        <a:solidFill>
                          <a:schemeClr val="bg1"/>
                        </a:solidFill>
                        <a:latin typeface="Helvetica" charset="-122"/>
                      </a:endParaRPr>
                    </a:p>
                  </a:txBody>
                  <a:tcPr marL="12700" marR="12700" marT="36195" marB="0" vert="horz" anchor="ctr" anchorCtr="0">
                    <a:lnL>
                      <a:noFill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 cmpd="sng">
                      <a:solidFill>
                        <a:srgbClr val="FFFFFF"/>
                      </a:solidFill>
                      <a:prstDash val="solid"/>
                    </a:lnT>
                    <a:lnB w="28575" cmpd="sng">
                      <a:solidFill>
                        <a:srgbClr val="FFFFFF"/>
                      </a:solidFill>
                      <a:prstDash val="solid"/>
                    </a:lnB>
                    <a:solidFill>
                      <a:srgbClr val="235188"/>
                    </a:solidFill>
                  </a:tcPr>
                </a:tc>
              </a:tr>
            </a:tbl>
          </a:graphicData>
        </a:graphic>
      </p:graphicFrame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941705" y="1195070"/>
            <a:ext cx="10530205" cy="11995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06400" algn="just" rtl="0" eaLnBrk="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当月有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个部委微博存在</a:t>
            </a:r>
            <a:r>
              <a:rPr 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处严重表述不规范</a:t>
            </a:r>
            <a:r>
              <a:rPr 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问题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分别是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国资小新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和</a:t>
            </a:r>
            <a:r>
              <a:rPr lang="en-US" altLang="zh-CN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市说新语</a:t>
            </a:r>
            <a:r>
              <a:rPr sz="1600" b="1" dirty="0">
                <a:solidFill>
                  <a:srgbClr val="F7860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，各自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处问题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各自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50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%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出现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严重表述错误问题主要集中在政治类表述不规范等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方面，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如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总书记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“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习近平总书记关于树立和践行正确政绩观学习教育的重要指示精神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相关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内容表述不规范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zh-CN"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4" name="textbox 100"/>
          <p:cNvSpPr/>
          <p:nvPr>
            <p:custDataLst>
              <p:tags r:id="rId6"/>
            </p:custDataLst>
          </p:nvPr>
        </p:nvSpPr>
        <p:spPr>
          <a:xfrm rot="21600000">
            <a:off x="698500" y="241935"/>
            <a:ext cx="4775200" cy="4711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1000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sz="3200" spc="-2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2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严重表述不规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范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</a:t>
            </a:r>
            <a:endParaRPr lang="en-US" altLang="en-US" sz="3200" dirty="0"/>
          </a:p>
        </p:txBody>
      </p:sp>
      <p:graphicFrame>
        <p:nvGraphicFramePr>
          <p:cNvPr id="14" name="图表 13"/>
          <p:cNvGraphicFramePr/>
          <p:nvPr/>
        </p:nvGraphicFramePr>
        <p:xfrm>
          <a:off x="941705" y="2675255"/>
          <a:ext cx="4572000" cy="37668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5" name="图表 14"/>
          <p:cNvGraphicFramePr/>
          <p:nvPr/>
        </p:nvGraphicFramePr>
        <p:xfrm>
          <a:off x="6406515" y="2659380"/>
          <a:ext cx="5065395" cy="37547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6141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alt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中国警方在线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热门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文章数最多（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36.3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）。网民重点关注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公示公告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时事新闻等信息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720408" y="2169795"/>
          <a:ext cx="6315075" cy="435673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09575"/>
                <a:gridCol w="1152525"/>
                <a:gridCol w="3150235"/>
                <a:gridCol w="891540"/>
                <a:gridCol w="711200"/>
              </a:tblGrid>
              <a:tr h="31115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当月点赞数1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K</a:t>
                      </a: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+热门文章top10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636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序号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微博名称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文章标题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点赞数↓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评论数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警犬被强制开机上班一脸懵……网友：像周末上班的自己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4165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137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国家移民管理局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不同的声音，同样的青春许国全国文艺志愿者接力寄语，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3734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197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3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#中国警方在线谈我不是大师#骗局会散场，套路不会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3676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251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85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微言教育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#教育头条#【“十五五”聚焦6大重点，加快推进教育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2770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284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5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中科院之声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【讣告】中国共产党党员、中国科学院院士、我国著名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1902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>
                        <a:buClrTx/>
                        <a:buSzTx/>
                        <a:buFontTx/>
                      </a:pPr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6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中国警方在线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【敬意永存！#今天是袁隆平诞辰96周年#】稻穗低垂，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1729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28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中国交通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中国邮政的服务专用颜色是？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1673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0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8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国防部发布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【海报丨铭记历史吾辈自强】1931年9月18日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1174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66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9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外交部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回家的路外交部的微博视频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1147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55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  <a:tr h="3636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10</a:t>
                      </a:r>
                      <a:endParaRPr lang="en-US" sz="10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" marR="10795" marT="10795" marB="10795" vert="horz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000" b="1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外交部</a:t>
                      </a:r>
                      <a:endParaRPr lang="zh-CN" altLang="en-US" sz="1000" b="1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访美全景纪实来了！从北京到华盛顿中美元首半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1067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  <a:tc>
                  <a:txBody>
                    <a:bodyPr/>
                    <a:p>
                      <a:pPr algn="ctr" fontAlgn="ctr"/>
                      <a:r>
                        <a:rPr lang="en-US" sz="1000" b="0" i="0">
                          <a:latin typeface="微软雅黑" panose="020B0503020204020204" charset="-122"/>
                          <a:ea typeface="微软雅黑" panose="020B0503020204020204" charset="-122"/>
                        </a:rPr>
                        <a:t>33</a:t>
                      </a:r>
                      <a:endParaRPr lang="en-US" sz="1000" b="0" i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9842" marR="9842" marT="9842" marB="0" anchor="ctr" anchorCtr="0"/>
                </a:tc>
              </a:tr>
            </a:tbl>
          </a:graphicData>
        </a:graphic>
      </p:graphicFrame>
      <p:graphicFrame>
        <p:nvGraphicFramePr>
          <p:cNvPr id="2" name="图表 1"/>
          <p:cNvGraphicFramePr/>
          <p:nvPr/>
        </p:nvGraphicFramePr>
        <p:xfrm>
          <a:off x="7352665" y="2383155"/>
          <a:ext cx="4119880" cy="3931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66d770b5-288f-433d-a8fd-f5f85559d1ab}"/>
  <p:tag name="TABLE_ENDDRAG_ORIGIN_RECT" val="799*369"/>
  <p:tag name="TABLE_ENDDRAG_RECT" val="63*83*799*369"/>
  <p:tag name="TABLE_EMPHASIZE_COLOR" val="3042485"/>
  <p:tag name="TABLE_EMPHASIZE_ROW" val="1"/>
  <p:tag name="TABLE_EMPHASIZE_ID" val="2"/>
</p:tagLst>
</file>

<file path=ppt/tags/tag4.xml><?xml version="1.0" encoding="utf-8"?>
<p:tagLst xmlns:p="http://schemas.openxmlformats.org/presentationml/2006/main">
  <p:tag name="TABLE_EMPHASIZE_UUID" val="smartTable{66d770b5-288f-433d-a8fd-f5f85559d1ab}"/>
  <p:tag name="TABLE_EMPHASIZE_TYPE" val="horizontal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UNIT_TABLE_BEAUTIFY" val="smartTable{53ae69cd-bdd5-4ae7-90ef-70a3d1a9f6c5}"/>
</p:tagLst>
</file>

<file path=ppt/tags/tag7.xml><?xml version="1.0" encoding="utf-8"?>
<p:tagLst xmlns:p="http://schemas.openxmlformats.org/presentationml/2006/main">
  <p:tag name="COMMONDATA" val="eyJoZGlkIjoiNjNkNDg2NTQxNzczMmU2NWY1YTFlMWIwYzIzZTVjMWU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1905</Words>
  <Application>WPS 演示</Application>
  <PresentationFormat/>
  <Paragraphs>458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9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汉仪中隶书简</vt:lpstr>
      <vt:lpstr>微软雅黑</vt:lpstr>
      <vt:lpstr>Helvetica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明灭会有因果</cp:lastModifiedBy>
  <cp:revision>313</cp:revision>
  <dcterms:created xsi:type="dcterms:W3CDTF">2022-01-21T00:48:00Z</dcterms:created>
  <dcterms:modified xsi:type="dcterms:W3CDTF">2026-10-14T07:39:13Z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2022-02-14T08:34:34Z</vt:filetime>
  </property>
  <property fmtid="{D5CDD505-2E9C-101B-9397-08002B2CF9AE}" pid="4" name="ICV">
    <vt:lpwstr>B4A00D44E2E746D39020AF6AEFE75692</vt:lpwstr>
  </property>
  <property fmtid="{D5CDD505-2E9C-101B-9397-08002B2CF9AE}" pid="5" name="KSOProductBuildVer">
    <vt:lpwstr>2052-12.1.0.28505</vt:lpwstr>
  </property>
</Properties>
</file>