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[部委微信草稿.xlsx]部委微博!$A$2:$A$6</c:f>
              <c:strCache>
                <c:ptCount val="5"/>
                <c:pt idx="0">
                  <c:v>1000-1500</c:v>
                </c:pt>
                <c:pt idx="1">
                  <c:v>800-1000</c:v>
                </c:pt>
                <c:pt idx="2">
                  <c:v>500-800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[部委微信草稿.xlsx]部委微博!$B$2:$B$6</c:f>
              <c:numCache>
                <c:formatCode>General</c:formatCode>
                <c:ptCount val="5"/>
                <c:pt idx="0">
                  <c:v>13</c:v>
                </c:pt>
                <c:pt idx="1">
                  <c:v>10</c:v>
                </c:pt>
                <c:pt idx="2">
                  <c:v>5</c:v>
                </c:pt>
                <c:pt idx="3">
                  <c:v>8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[部委微信草稿.xlsx]部委微博!$B$22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[部委微信草稿.xlsx]部委微博!$A$23:$A$27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[部委微信草稿.xlsx]部委微博!$B$23:$B$27</c:f>
              <c:numCache>
                <c:formatCode>General</c:formatCode>
                <c:ptCount val="5"/>
                <c:pt idx="0">
                  <c:v>11</c:v>
                </c:pt>
                <c:pt idx="1">
                  <c:v>9</c:v>
                </c:pt>
                <c:pt idx="2">
                  <c:v>5</c:v>
                </c:pt>
                <c:pt idx="3">
                  <c:v>11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eca42a6-9823-4a76-a233-7c095fafa09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[部委微信草稿.xlsx]部委微博!$A$103:$A$110</c:f>
              <c:strCache>
                <c:ptCount val="8"/>
                <c:pt idx="0">
                  <c:v>国防部发布</c:v>
                </c:pt>
                <c:pt idx="1">
                  <c:v>国家移民管理局</c:v>
                </c:pt>
                <c:pt idx="2">
                  <c:v>海关发布</c:v>
                </c:pt>
                <c:pt idx="3">
                  <c:v>锐科技</c:v>
                </c:pt>
                <c:pt idx="4">
                  <c:v>生态环境部</c:v>
                </c:pt>
                <c:pt idx="5">
                  <c:v>应急管理部</c:v>
                </c:pt>
                <c:pt idx="6">
                  <c:v>中科院之声</c:v>
                </c:pt>
                <c:pt idx="7">
                  <c:v>自然资源部</c:v>
                </c:pt>
              </c:strCache>
            </c:strRef>
          </c:cat>
          <c:val>
            <c:numRef>
              <c:f>[部委微信草稿.xlsx]部委微博!$B$103:$B$110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  <c:max val="2.5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[部委微信草稿.xlsx]部委微博!$A$120:$A$124</c:f>
              <c:strCache>
                <c:ptCount val="5"/>
                <c:pt idx="0">
                  <c:v>总书记</c:v>
                </c:pt>
                <c:pt idx="1">
                  <c:v>习主席</c:v>
                </c:pt>
                <c:pt idx="2">
                  <c:v>党徽</c:v>
                </c:pt>
                <c:pt idx="3">
                  <c:v>人大常委</c:v>
                </c:pt>
                <c:pt idx="4">
                  <c:v>中央八项规定精神学习教育</c:v>
                </c:pt>
              </c:strCache>
            </c:strRef>
          </c:cat>
          <c:val>
            <c:numRef>
              <c:f>[部委微信草稿.xlsx]部委微博!$B$120:$B$124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98097601323408"/>
          <c:y val="0.291172595520422"/>
          <c:w val="0.285359801488834"/>
          <c:h val="0.50609354413702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0eeaa8e-3753-4d09-9713-7f3a3188dcb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[部委微信草稿.xlsx]Sheet3!$A$30:$A$35</c:f>
              <c:strCache>
                <c:ptCount val="6"/>
                <c:pt idx="0">
                  <c:v>中国警方在线</c:v>
                </c:pt>
                <c:pt idx="1">
                  <c:v>市说新语</c:v>
                </c:pt>
                <c:pt idx="2">
                  <c:v>应急管理部</c:v>
                </c:pt>
                <c:pt idx="3">
                  <c:v>中国气象局</c:v>
                </c:pt>
                <c:pt idx="4">
                  <c:v>国家移民管理局</c:v>
                </c:pt>
                <c:pt idx="5">
                  <c:v>健康中国</c:v>
                </c:pt>
              </c:strCache>
            </c:strRef>
          </c:cat>
          <c:val>
            <c:numRef>
              <c:f>[部委微信草稿.xlsx]Sheet3!$B$30:$B$35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4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1375.57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1340.09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1283.20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2026年1月，部委微博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平均原创率为86.70%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11个部委微博原创率高达100%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；11个部委微博原创率在50%至90%之间；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2个部委微博原创率低于50%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6490653" y="1263968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1198563" y="3636010"/>
          <a:ext cx="4441825" cy="274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中国气象局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1375.57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4814000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732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90.85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81.42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75.68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17308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1340.09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2373000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中国警方在线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1283.2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32335000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28049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1199.87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1177.47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1130.31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6945000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1114.07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1108.06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1098.53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7507000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1063.09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1042.92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1028.99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工信微报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956.64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4332000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955.63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5966000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367915"/>
                <a:gridCol w="1049655"/>
                <a:gridCol w="1005205"/>
                <a:gridCol w="958215"/>
                <a:gridCol w="925195"/>
                <a:gridCol w="1069975"/>
                <a:gridCol w="1044575"/>
                <a:gridCol w="133413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中国气象局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1375.57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4814000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732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90.85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81.42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75.68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17308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242695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国防部发布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习主席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人大常委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2" name="图表 1"/>
          <p:cNvGraphicFramePr/>
          <p:nvPr/>
        </p:nvGraphicFramePr>
        <p:xfrm>
          <a:off x="941705" y="2521585"/>
          <a:ext cx="5682615" cy="3855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6866255" y="2521585"/>
          <a:ext cx="4606290" cy="3855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27.2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今天，缅怀周恩来同志！#周恩来同志逝世50周年#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8716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市说新语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【市场监管总局依法对携程集团有限公司立案调查】近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6989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1091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#应急科普#【应急选择题】乘飞机时，自热锅可以托运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2647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健康中国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#时令节气与健康#【时令节气会说话——小寒】俗话说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2623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514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国家移民管理局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#跑男团抵达世界上海拔最高的国门##奔跑吧#本期节目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2371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中国气象局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【你没看错！#塔克拉玛干沙漠又又又下雪了#】塔</a:t>
                      </a:r>
                      <a:r>
                        <a:rPr lang="zh-CN" alt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克拉</a:t>
                      </a:r>
                      <a:endParaRPr lang="zh-CN" alt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2354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市说新语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【国务院食安办市场监管总局督促雀巢（中国）有限公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2065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853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中国气象局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#黄先生不来一份空间天气预报吗#【#黄景瑜你来我教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1593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227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#安全出行每日一题#考考你：下图交通标识的含义是？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1124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【应急选择题】以下使用电热水壶的方法，错误的是？#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1052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7352665" y="2582545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cdb36a1b-fa3a-43d7-a87e-fb835ba4ba4e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cdb36a1b-fa3a-43d7-a87e-fb835ba4ba4e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ee9e9278-9e86-4216-b0ed-b99aefd9b7d8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277</cp:revision>
  <dcterms:created xsi:type="dcterms:W3CDTF">2022-01-21T00:48:00Z</dcterms:created>
  <dcterms:modified xsi:type="dcterms:W3CDTF">2026-02-03T09:08:16Z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2022-02-11T00:34:34Z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2052-12.1.0.24657</vt:lpwstr>
  </property>
</Properties>
</file>