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62" r:id="rId6"/>
    <p:sldId id="260" r:id="rId7"/>
    <p:sldId id="261" r:id="rId8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EB6E1B"/>
    <a:srgbClr val="004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54346D1-3658-4338-A1C7-7CB307C7CAEF}" styleName="{5e54ee44-2122-4b89-9784-b75a85ec0aa5}">
    <a:wholeTbl>
      <a:tcTxStyle>
        <a:fontRef idx="none">
          <a:prstClr val="black"/>
        </a:fontRef>
      </a:tcTxStyle>
      <a:tcStyle>
        <a:tcBdr>
          <a:top>
            <a:ln w="38100" cmpd="sng">
              <a:solidFill>
                <a:srgbClr val="2E6CB5"/>
              </a:solidFill>
            </a:ln>
          </a:top>
          <a:bottom>
            <a:ln w="38100" cmpd="sng">
              <a:solidFill>
                <a:srgbClr val="2E6CB5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tcBdr/>
        <a:fill>
          <a:solidFill>
            <a:srgbClr val="C8DBF1"/>
          </a:solidFill>
        </a:fill>
      </a:tcStyle>
    </a:band1H>
    <a:band2H>
      <a:tcTxStyle>
        <a:fontRef idx="none">
          <a:prstClr val="black"/>
        </a:fontRef>
      </a:tcTxStyle>
      <a:tcStyle>
        <a:tcBdr/>
        <a:fill>
          <a:solidFill>
            <a:srgbClr val="FFFFFF"/>
          </a:solidFill>
        </a:fill>
      </a:tcStyle>
    </a:band2H>
    <a:firstRow>
      <a:tcTxStyle>
        <a:fontRef idx="none">
          <a:prstClr val="black"/>
        </a:fontRef>
      </a:tcTxStyle>
      <a:tcStyle>
        <a:tcBdr>
          <a:top>
            <a:ln w="38100" cmpd="sng">
              <a:solidFill>
                <a:srgbClr val="2E6CB5"/>
              </a:solidFill>
            </a:ln>
          </a:top>
          <a:bottom>
            <a:ln w="38100" cmpd="sng">
              <a:solidFill>
                <a:srgbClr val="2E6CB5"/>
              </a:solidFill>
            </a:ln>
          </a:bottom>
        </a:tcBdr>
        <a:fill>
          <a:solidFill>
            <a:srgbClr val="FFFFFF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7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E:\&#23448;&#32593;&#21457;&#25991;\26&#24180;\&#27036;&#21333;\&#37096;&#22996;&#24494;&#20449;&#33609;&#3129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部委政务微博综合影响力得分分布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4472C4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[部委微信草稿.xlsx]部委微博!$A$2:$A$6</c:f>
              <c:strCache>
                <c:ptCount val="5"/>
                <c:pt idx="0">
                  <c:v>1000-1500</c:v>
                </c:pt>
                <c:pt idx="1">
                  <c:v>800-1000</c:v>
                </c:pt>
                <c:pt idx="2">
                  <c:v>500-800</c:v>
                </c:pt>
                <c:pt idx="3">
                  <c:v>100-500</c:v>
                </c:pt>
                <c:pt idx="4">
                  <c:v>100以下</c:v>
                </c:pt>
              </c:strCache>
            </c:strRef>
          </c:cat>
          <c:val>
            <c:numRef>
              <c:f>[部委微信草稿.xlsx]部委微博!$B$2:$B$6</c:f>
              <c:numCache>
                <c:formatCode>General</c:formatCode>
                <c:ptCount val="5"/>
                <c:pt idx="0">
                  <c:v>8</c:v>
                </c:pt>
                <c:pt idx="1">
                  <c:v>13</c:v>
                </c:pt>
                <c:pt idx="2">
                  <c:v>7</c:v>
                </c:pt>
                <c:pt idx="3">
                  <c:v>8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0"/>
        <c:axId val="829432871"/>
        <c:axId val="960313574"/>
      </c:barChart>
      <c:catAx>
        <c:axId val="829432871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60313574"/>
        <c:crosses val="autoZero"/>
        <c:auto val="1"/>
        <c:lblAlgn val="ctr"/>
        <c:lblOffset val="100"/>
        <c:noMultiLvlLbl val="0"/>
      </c:catAx>
      <c:valAx>
        <c:axId val="96031357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829432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9ce0be1d-a581-4ea3-837f-f55152316b12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sz="1440" b="1"/>
              <a:t> 当月部委政务微博文章原创率分布</a:t>
            </a:r>
            <a:endParaRPr sz="1440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[部委微信草稿.xlsx]部委微博!$B$22</c:f>
              <c:strCache>
                <c:ptCount val="1"/>
                <c:pt idx="0">
                  <c:v/>
                </c:pt>
              </c:strCache>
            </c:strRef>
          </c:tx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[部委微信草稿.xlsx]部委微博!$A$23:$A$27</c:f>
              <c:strCache>
                <c:ptCount val="5"/>
                <c:pt idx="0" c:formatCode="0%">
                  <c:v>100%</c:v>
                </c:pt>
                <c:pt idx="1">
                  <c:v>95%-100%</c:v>
                </c:pt>
                <c:pt idx="2">
                  <c:v>90%-95%</c:v>
                </c:pt>
                <c:pt idx="3">
                  <c:v>50%-90%</c:v>
                </c:pt>
                <c:pt idx="4" c:formatCode="0%">
                  <c:v>50%以下</c:v>
                </c:pt>
              </c:strCache>
            </c:strRef>
          </c:cat>
          <c:val>
            <c:numRef>
              <c:f>[部委微信草稿.xlsx]部委微博!$B$23:$B$27</c:f>
              <c:numCache>
                <c:formatCode>General</c:formatCode>
                <c:ptCount val="5"/>
                <c:pt idx="0">
                  <c:v>10</c:v>
                </c:pt>
                <c:pt idx="1">
                  <c:v>11</c:v>
                </c:pt>
                <c:pt idx="2">
                  <c:v>3</c:v>
                </c:pt>
                <c:pt idx="3">
                  <c:v>10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4"/>
        <c:txPr>
          <a:bodyPr rot="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0eca42a6-9823-4a76-a233-7c095fafa097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 sz="1200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部委微博严重表述不规范分布情况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[部委微信草稿.xlsx]部委微博!$A$202:$A$204</c:f>
              <c:strCache>
                <c:ptCount val="3"/>
                <c:pt idx="0">
                  <c:v>应急管理部</c:v>
                </c:pt>
                <c:pt idx="1">
                  <c:v>国防部发布</c:v>
                </c:pt>
                <c:pt idx="2">
                  <c:v>国资小新</c:v>
                </c:pt>
              </c:strCache>
            </c:strRef>
          </c:cat>
          <c:val>
            <c:numRef>
              <c:f>[部委微信草稿.xlsx]部委微博!$B$202:$B$204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0"/>
        <c:axId val="344424512"/>
        <c:axId val="326668388"/>
      </c:barChart>
      <c:catAx>
        <c:axId val="344424512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326668388"/>
        <c:crosses val="autoZero"/>
        <c:auto val="1"/>
        <c:lblAlgn val="ctr"/>
        <c:lblOffset val="100"/>
        <c:noMultiLvlLbl val="0"/>
      </c:catAx>
      <c:valAx>
        <c:axId val="326668388"/>
        <c:scaling>
          <c:orientation val="minMax"/>
          <c:max val="2.5"/>
          <c:min val="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34442451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0a0054f5-19e6-42f9-8a3d-a212a10b6ef5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当月严重表述不规范典型错误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[部委微信草稿.xlsx]部委微博!$A$220:$A$223</c:f>
              <c:strCache>
                <c:ptCount val="4"/>
                <c:pt idx="0">
                  <c:v>习主席</c:v>
                </c:pt>
                <c:pt idx="1">
                  <c:v>总书记</c:v>
                </c:pt>
                <c:pt idx="2">
                  <c:v>新疆维吾尔族自治区</c:v>
                </c:pt>
                <c:pt idx="3">
                  <c:v>习近平总书记关于防汛救灾的重要指示精神</c:v>
                </c:pt>
              </c:strCache>
            </c:strRef>
          </c:cat>
          <c:val>
            <c:numRef>
              <c:f>[部委微信草稿.xlsx]部委微博!$B$220:$B$223</c:f>
              <c:numCache>
                <c:formatCode>General</c:formatCode>
                <c:ptCount val="4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6154847104749"/>
          <c:y val="0.155724848756442"/>
          <c:w val="0.300910865322056"/>
          <c:h val="0.776831727537531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1cb0cc56-265d-4836-a52b-c5d8c8ffb4d2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b="1"/>
              <a:t>部委微博点赞数1K+热门文章分布情况</a:t>
            </a:r>
            <a:endParaRPr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472C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[部委微信草稿.xlsx]Sheet3!$A$30:$A$35</c:f>
              <c:strCache>
                <c:ptCount val="6"/>
                <c:pt idx="0">
                  <c:v>国防部发布</c:v>
                </c:pt>
                <c:pt idx="1">
                  <c:v>中国警方在线</c:v>
                </c:pt>
                <c:pt idx="2">
                  <c:v>中国交通</c:v>
                </c:pt>
                <c:pt idx="3">
                  <c:v>中国气象局</c:v>
                </c:pt>
                <c:pt idx="4">
                  <c:v>市说新语</c:v>
                </c:pt>
                <c:pt idx="5">
                  <c:v>自然资源部</c:v>
                </c:pt>
              </c:strCache>
            </c:strRef>
          </c:cat>
          <c:val>
            <c:numRef>
              <c:f>[部委微信草稿.xlsx]Sheet3!$B$30:$B$35</c:f>
              <c:numCache>
                <c:formatCode>General</c:formatCode>
                <c:ptCount val="6"/>
                <c:pt idx="0">
                  <c:v>3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9193900"/>
        <c:axId val="545439277"/>
      </c:barChart>
      <c:catAx>
        <c:axId val="1791939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45439277"/>
        <c:crosses val="autoZero"/>
        <c:auto val="1"/>
        <c:lblAlgn val="ctr"/>
        <c:lblOffset val="100"/>
        <c:noMultiLvlLbl val="0"/>
      </c:catAx>
      <c:valAx>
        <c:axId val="545439277"/>
        <c:scaling>
          <c:orientation val="minMax"/>
          <c:max val="4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7919390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153bf7de-65a6-4406-8a6b-5ac82309d0a6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tags" Target="../tags/tag2.xml"/><Relationship Id="rId4" Type="http://schemas.openxmlformats.org/officeDocument/2006/relationships/tags" Target="../tags/tag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5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6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397507"/>
            <a:ext cx="2049779" cy="40645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143744" y="1397507"/>
            <a:ext cx="2048255" cy="4064508"/>
          </a:xfrm>
          <a:prstGeom prst="rect">
            <a:avLst/>
          </a:prstGeom>
        </p:spPr>
      </p:pic>
      <p:pic>
        <p:nvPicPr>
          <p:cNvPr id="7" name="picture 6" descr="E:\资质\星鸟测评logo.png星鸟测评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600000">
            <a:off x="10527792" y="164083"/>
            <a:ext cx="1548383" cy="467360"/>
          </a:xfrm>
          <a:prstGeom prst="rect">
            <a:avLst/>
          </a:prstGeom>
        </p:spPr>
      </p:pic>
      <p:sp>
        <p:nvSpPr>
          <p:cNvPr id="8" name="textbox 7"/>
          <p:cNvSpPr/>
          <p:nvPr/>
        </p:nvSpPr>
        <p:spPr>
          <a:xfrm>
            <a:off x="83344" y="2017795"/>
            <a:ext cx="528955" cy="219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85000"/>
              </a:lnSpc>
            </a:pPr>
            <a:r>
              <a:rPr sz="1500" spc="16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202</a:t>
            </a:r>
            <a:r>
              <a:rPr sz="1500" spc="14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</a:t>
            </a:r>
            <a:endParaRPr lang="en-US" altLang="en-US" sz="1500" dirty="0"/>
          </a:p>
        </p:txBody>
      </p:sp>
      <p:sp>
        <p:nvSpPr>
          <p:cNvPr id="11" name="Title 1" descr="7b0a20202020227461726765744d6f64756c65223a202270726f636573734f6e6c696e65466f6e7473220a7d0a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3178810" y="2237105"/>
            <a:ext cx="6350000" cy="1779905"/>
          </a:xfrm>
          <a:prstGeom prst="rect">
            <a:avLst/>
          </a:prstGeom>
        </p:spPr>
        <p:txBody>
          <a:bodyPr vert="horz" wrap="square" lIns="90170" tIns="0" rIns="90170" bIns="0" rtlCol="0" anchor="b" anchorCtr="0">
            <a:noAutofit/>
          </a:bodyPr>
          <a:lstStyle>
            <a:lvl1pPr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7200" b="0" u="none" strike="noStrike" kern="1200" cap="none" spc="7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algn="ctr"/>
            <a:r>
              <a:rPr lang="zh-CN" altLang="en-US" sz="5900" b="1">
                <a:solidFill>
                  <a:schemeClr val="tx1">
                    <a:lumMod val="85000"/>
                    <a:lumOff val="15000"/>
                  </a:schemeClr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中隶书简" panose="02010600000101010101" charset="-122"/>
              </a:rPr>
              <a:t>部委政务新媒体 影响力月榜</a:t>
            </a:r>
            <a:endParaRPr lang="zh-CN" altLang="en-US" sz="5900" b="1">
              <a:solidFill>
                <a:schemeClr val="tx1">
                  <a:lumMod val="85000"/>
                  <a:lumOff val="15000"/>
                </a:schemeClr>
              </a:solidFill>
              <a:latin typeface="汉仪大隶书简" panose="02010600000101010101" charset="-122"/>
              <a:ea typeface="汉仪大隶书简" panose="02010600000101010101" charset="-122"/>
              <a:cs typeface="汉仪大隶书简" panose="02010600000101010101" charset="-122"/>
              <a:sym typeface="汉仪中隶书简" panose="02010600000101010101" charset="-122"/>
            </a:endParaRPr>
          </a:p>
        </p:txBody>
      </p:sp>
      <p:sp>
        <p:nvSpPr>
          <p:cNvPr id="12" name="文本占位符 7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3432175" y="4472940"/>
            <a:ext cx="5842635" cy="873760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>
            <a:lvl1pPr marL="0" indent="0" algn="di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榜单日期：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2026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年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8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月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1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日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-2026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年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8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月</a:t>
            </a:r>
            <a:r>
              <a:rPr lang="en-US" altLang="zh-CN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31</a:t>
            </a:r>
            <a:r>
              <a:rPr lang="zh-CN" altLang="en-US" sz="2000" b="1">
                <a:solidFill>
                  <a:schemeClr val="accent2"/>
                </a:solidFill>
                <a:latin typeface="汉仪大隶书简" panose="02010600000101010101" charset="-122"/>
                <a:ea typeface="汉仪大隶书简" panose="02010600000101010101" charset="-122"/>
                <a:cs typeface="汉仪大隶书简" panose="02010600000101010101" charset="-122"/>
                <a:sym typeface="汉仪大隶书简" panose="02010600000101010101" charset="-122"/>
              </a:rPr>
              <a:t>日</a:t>
            </a:r>
            <a:endParaRPr lang="zh-CN" altLang="en-US" sz="2000" b="1">
              <a:solidFill>
                <a:schemeClr val="accent2"/>
              </a:solidFill>
              <a:latin typeface="汉仪大隶书简" panose="02010600000101010101" charset="-122"/>
              <a:ea typeface="汉仪大隶书简" panose="02010600000101010101" charset="-122"/>
              <a:cs typeface="汉仪大隶书简" panose="02010600000101010101" charset="-122"/>
              <a:sym typeface="汉仪大隶书简" panose="0201060000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368290" y="1226185"/>
            <a:ext cx="1662430" cy="650240"/>
            <a:chOff x="8455" y="1887"/>
            <a:chExt cx="2618" cy="1024"/>
          </a:xfrm>
        </p:grpSpPr>
        <p:sp>
          <p:nvSpPr>
            <p:cNvPr id="9" name="object 5"/>
            <p:cNvSpPr/>
            <p:nvPr/>
          </p:nvSpPr>
          <p:spPr>
            <a:xfrm>
              <a:off x="8455" y="1887"/>
              <a:ext cx="2357" cy="102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  <p:sp>
          <p:nvSpPr>
            <p:cNvPr id="10" name="object 6"/>
            <p:cNvSpPr txBox="1"/>
            <p:nvPr/>
          </p:nvSpPr>
          <p:spPr>
            <a:xfrm>
              <a:off x="9463" y="2041"/>
              <a:ext cx="1610" cy="69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2800" spc="340" dirty="0">
                  <a:solidFill>
                    <a:srgbClr val="FFFFFF"/>
                  </a:solidFill>
                  <a:latin typeface="汉仪大隶书简" panose="02010600000101010101" charset="-122"/>
                  <a:ea typeface="汉仪大隶书简" panose="02010600000101010101" charset="-122"/>
                  <a:cs typeface="宋体" panose="02010600030101010101" pitchFamily="2" charset="-122"/>
                  <a:sym typeface="汉仪大隶书简" panose="02010600000101010101" charset="-122"/>
                </a:rPr>
                <a:t>微</a:t>
              </a:r>
              <a:r>
                <a:rPr lang="zh-CN" sz="2800" spc="340" dirty="0">
                  <a:solidFill>
                    <a:srgbClr val="FFFFFF"/>
                  </a:solidFill>
                  <a:latin typeface="汉仪大隶书简" panose="02010600000101010101" charset="-122"/>
                  <a:ea typeface="汉仪大隶书简" panose="02010600000101010101" charset="-122"/>
                  <a:cs typeface="宋体" panose="02010600030101010101" pitchFamily="2" charset="-122"/>
                  <a:sym typeface="汉仪大隶书简" panose="02010600000101010101" charset="-122"/>
                </a:rPr>
                <a:t>博</a:t>
              </a:r>
              <a:endParaRPr lang="zh-CN" sz="2800" spc="340" dirty="0">
                <a:solidFill>
                  <a:srgbClr val="FFFFFF"/>
                </a:solidFill>
                <a:latin typeface="汉仪大隶书简" panose="02010600000101010101" charset="-122"/>
                <a:ea typeface="汉仪大隶书简" panose="02010600000101010101" charset="-122"/>
                <a:cs typeface="宋体" panose="02010600030101010101" pitchFamily="2" charset="-122"/>
                <a:sym typeface="汉仪大隶书简" panose="02010600000101010101" charset="-122"/>
              </a:endParaRPr>
            </a:p>
          </p:txBody>
        </p:sp>
        <p:sp>
          <p:nvSpPr>
            <p:cNvPr id="13" name="object 7"/>
            <p:cNvSpPr/>
            <p:nvPr/>
          </p:nvSpPr>
          <p:spPr>
            <a:xfrm>
              <a:off x="8676" y="2182"/>
              <a:ext cx="528" cy="43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8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" name="textbox 9"/>
            <p:cNvSpPr/>
            <p:nvPr/>
          </p:nvSpPr>
          <p:spPr>
            <a:xfrm>
              <a:off x="701665" y="241623"/>
              <a:ext cx="3273425" cy="471169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1000"/>
                </a:lnSpc>
              </a:pP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1.</a:t>
              </a:r>
              <a:r>
                <a:rPr sz="3200" spc="-2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3200" spc="-2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综合影响</a:t>
              </a:r>
              <a:r>
                <a:rPr sz="3200" spc="-1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力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概述</a:t>
              </a:r>
              <a:endParaRPr lang="en-US" altLang="en-US" sz="3200" dirty="0"/>
            </a:p>
          </p:txBody>
        </p:sp>
        <p:pic>
          <p:nvPicPr>
            <p:cNvPr id="10" name="picture 10" descr="E:\资质\星鸟测评logo.png星鸟测评logo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sp>
        <p:nvSpPr>
          <p:cNvPr id="11" name="textbox 11"/>
          <p:cNvSpPr/>
          <p:nvPr/>
        </p:nvSpPr>
        <p:spPr>
          <a:xfrm>
            <a:off x="1198880" y="914400"/>
            <a:ext cx="5166360" cy="27514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lang="en-US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12700" algn="just" rtl="0" eaLnBrk="0">
              <a:lnSpc>
                <a:spcPct val="150000"/>
              </a:lnSpc>
            </a:pP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</a:t>
            </a:r>
            <a:r>
              <a:rPr lang="zh-CN"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</a:t>
            </a:r>
            <a:r>
              <a:rPr lang="zh-CN"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的部委官方微博共</a:t>
            </a:r>
            <a:r>
              <a:rPr sz="16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sz="16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根据监测数据统计结</a:t>
            </a:r>
            <a:r>
              <a:rPr sz="1600" spc="25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果</a:t>
            </a:r>
            <a:r>
              <a:rPr lang="zh-CN" sz="1600" spc="25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显示</a:t>
            </a:r>
            <a:r>
              <a:rPr sz="160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综合影响力指数得分在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00之间的微博数量较多</a:t>
            </a:r>
            <a:r>
              <a:rPr lang="zh-CN" sz="160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zh-CN" sz="160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个部委微博综合影响力指数在1</a:t>
            </a:r>
            <a:r>
              <a:rPr 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300</a:t>
            </a:r>
            <a:r>
              <a:rPr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</a:t>
            </a:r>
            <a:r>
              <a:rPr 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。其中，</a:t>
            </a:r>
            <a:r>
              <a:rPr lang="en-US" altLang="zh-CN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应急管理部</a:t>
            </a:r>
            <a:r>
              <a:rPr lang="en-US" altLang="zh-CN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排名第一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，综合得分为</a:t>
            </a:r>
            <a:r>
              <a:rPr lang="en-US" alt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1321.68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lang="en-US" altLang="zh-CN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中国气象局</a:t>
            </a:r>
            <a:r>
              <a:rPr lang="en-US" altLang="zh-CN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中国警方在线</a:t>
            </a:r>
            <a:r>
              <a:rPr lang="en-US" altLang="zh-CN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 b="1" spc="0" dirty="0">
                <a:solidFill>
                  <a:srgbClr val="EB6E1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分列第二、第三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，综合得分分别为</a:t>
            </a:r>
            <a:r>
              <a:rPr lang="en-US" alt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1303.02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1227.37</a:t>
            </a:r>
            <a:r>
              <a:rPr lang="zh-CN" altLang="en-US" sz="16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600" spc="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1" name="pictur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28141" y="1228140"/>
            <a:ext cx="110413" cy="109296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701890" y="1289672"/>
            <a:ext cx="249656" cy="259803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454584" y="4480331"/>
            <a:ext cx="103377" cy="98348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242735" y="4535703"/>
            <a:ext cx="233756" cy="233755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737781" y="1302105"/>
            <a:ext cx="217093" cy="224091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276340" y="4546891"/>
            <a:ext cx="203276" cy="201612"/>
          </a:xfrm>
          <a:prstGeom prst="rect">
            <a:avLst/>
          </a:prstGeom>
        </p:spPr>
      </p:pic>
      <p:sp>
        <p:nvSpPr>
          <p:cNvPr id="59" name="textbox 11"/>
          <p:cNvSpPr/>
          <p:nvPr/>
        </p:nvSpPr>
        <p:spPr>
          <a:xfrm>
            <a:off x="6706235" y="4535805"/>
            <a:ext cx="4863465" cy="1501775"/>
          </a:xfrm>
          <a:prstGeom prst="rect">
            <a:avLst/>
          </a:prstGeom>
        </p:spPr>
        <p:txBody>
          <a:bodyPr vert="horz" wrap="square" lIns="0" tIns="0" rIns="0" bIns="0">
            <a:noAutofit/>
          </a:bodyPr>
          <a:lstStyle/>
          <a:p>
            <a:pPr lvl="0" algn="l" eaLnBrk="0">
              <a:lnSpc>
                <a:spcPct val="150000"/>
              </a:lnSpc>
              <a:buClrTx/>
              <a:buSzTx/>
              <a:buFontTx/>
            </a:pP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2026年8月，部委微博</a:t>
            </a:r>
            <a:r>
              <a:rPr lang="en-US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平均原创率为84.55%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。其中，</a:t>
            </a:r>
            <a:r>
              <a:rPr lang="en-US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</a:t>
            </a:r>
            <a:r>
              <a:rPr lang="en-US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个部委微博原创率高达100%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；10个部委微博原创率在50%至90%之间；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en-US" altLang="en-US" sz="16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个部委微博原创率低于50%</a:t>
            </a:r>
            <a:r>
              <a:rPr lang="en-US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en-US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12" name="图表 11"/>
          <p:cNvGraphicFramePr/>
          <p:nvPr/>
        </p:nvGraphicFramePr>
        <p:xfrm>
          <a:off x="6608763" y="1291273"/>
          <a:ext cx="4976495" cy="2867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4" name="图表 3"/>
          <p:cNvGraphicFramePr/>
          <p:nvPr/>
        </p:nvGraphicFramePr>
        <p:xfrm>
          <a:off x="1198563" y="3636010"/>
          <a:ext cx="4441825" cy="274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8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D9ECFE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lang="en-US" altLang="en-US" sz="1000" dirty="0"/>
          </a:p>
          <a:p>
            <a:pPr algn="l" rtl="0" eaLnBrk="0">
              <a:lnSpc>
                <a:spcPct val="6000"/>
              </a:lnSpc>
            </a:pPr>
            <a:endParaRPr lang="en-US" altLang="en-US" sz="100" dirty="0"/>
          </a:p>
          <a:p>
            <a:pPr indent="702945" algn="l" rtl="0" eaLnBrk="0">
              <a:lnSpc>
                <a:spcPts val="4225"/>
              </a:lnSpc>
            </a:pP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sz="3200" spc="-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部委政务微</a:t>
            </a:r>
            <a:r>
              <a:rPr sz="3200" spc="-5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博</a:t>
            </a:r>
            <a:r>
              <a:rPr sz="3200" spc="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综合影响力top15</a:t>
            </a:r>
            <a:r>
              <a:rPr sz="32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       </a:t>
            </a:r>
            <a:endParaRPr lang="en-US" altLang="en-US" sz="3200" dirty="0"/>
          </a:p>
        </p:txBody>
      </p:sp>
      <p:pic>
        <p:nvPicPr>
          <p:cNvPr id="59" name="picture 59" descr="E:\资质\星鸟测评logo.png星鸟测评logo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21600000">
            <a:off x="10527792" y="223519"/>
            <a:ext cx="1548383" cy="467360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graphicFrame>
        <p:nvGraphicFramePr>
          <p:cNvPr id="10" name="表格 9"/>
          <p:cNvGraphicFramePr/>
          <p:nvPr>
            <p:custDataLst>
              <p:tags r:id="rId4"/>
            </p:custDataLst>
          </p:nvPr>
        </p:nvGraphicFramePr>
        <p:xfrm>
          <a:off x="1019810" y="1143000"/>
          <a:ext cx="10152380" cy="4693905"/>
        </p:xfrm>
        <a:graphic>
          <a:graphicData uri="http://schemas.openxmlformats.org/drawingml/2006/table">
            <a:tbl>
              <a:tblPr firstRow="1" bandRow="1">
                <a:tableStyleId>{A54346D1-3658-4338-A1C7-7CB307C7CAEF}</a:tableStyleId>
              </a:tblPr>
              <a:tblGrid>
                <a:gridCol w="750570"/>
                <a:gridCol w="2188845"/>
                <a:gridCol w="1104900"/>
                <a:gridCol w="969010"/>
                <a:gridCol w="969645"/>
                <a:gridCol w="969645"/>
                <a:gridCol w="969010"/>
                <a:gridCol w="1115695"/>
                <a:gridCol w="1115060"/>
              </a:tblGrid>
              <a:tr h="3200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微博名称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综合得分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粉丝数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净增数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原创率</a:t>
                      </a:r>
                      <a:r>
                        <a:rPr lang="en-US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(%)</a:t>
                      </a:r>
                      <a:endParaRPr lang="en-US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平均被转发率</a:t>
                      </a:r>
                      <a:r>
                        <a:rPr lang="en-US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(%)</a:t>
                      </a:r>
                      <a:endParaRPr lang="en-US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平均被评论率</a:t>
                      </a:r>
                      <a:r>
                        <a:rPr lang="en-US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(%)</a:t>
                      </a:r>
                      <a:endParaRPr lang="en-US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rgbClr val="004A7E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点赞数</a:t>
                      </a:r>
                      <a:endParaRPr lang="zh-CN" altLang="en-US" sz="1000" b="1">
                        <a:solidFill>
                          <a:srgbClr val="004A7E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/>
                </a:tc>
              </a:tr>
              <a:tr h="2914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</a:t>
                      </a:r>
                      <a:endParaRPr lang="en-US" alt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  <a:ea typeface="宋体" panose="02010600030101010101" pitchFamily="2" charset="-122"/>
                        </a:rPr>
                        <a:t>应急管理部</a:t>
                      </a:r>
                      <a:endParaRPr lang="zh-CN" sz="1000" b="1">
                        <a:ln>
                          <a:noFill/>
                        </a:ln>
                        <a:solidFill>
                          <a:srgbClr val="004A7E"/>
                        </a:solidFill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1321.68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2386000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582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99.31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97.94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81.44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n>
                            <a:noFill/>
                          </a:ln>
                          <a:solidFill>
                            <a:srgbClr val="004A7E"/>
                          </a:solidFill>
                        </a:rPr>
                        <a:t>10667</a:t>
                      </a:r>
                      <a:endParaRPr lang="en-US" sz="1000" b="1">
                        <a:ln>
                          <a:noFill/>
                        </a:ln>
                        <a:solidFill>
                          <a:srgbClr val="004A7E"/>
                        </a:solidFill>
                      </a:endParaRPr>
                    </a:p>
                  </a:txBody>
                  <a:tcPr marL="12700" marR="12700" marT="12700" vert="horz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中国气象局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1303.02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4815000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387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94.06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88.11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80.1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9624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中国警方在线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1227.37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32312000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168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19316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国资小新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1171.04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5934000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235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97.02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85.53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99.57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4467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生态环境部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1170.61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2908000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216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99.54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94.44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2424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市说新语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1064.9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520000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74.68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88.61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82.28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3098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中国交通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1020.51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7504000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287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74.91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43.21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4281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国防部发布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1014.5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8315000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90.16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10491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健康中国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962.86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6934000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98.99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96.97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69.7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690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国家税务总局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958.77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2634000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86.79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92.45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371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海关发布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948.97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1335000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254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97.24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68.9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56.69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1405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司法部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945.67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1554000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83.04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96.43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69.64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1129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微言教育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942.53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8169000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101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97.03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97.03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76.24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726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自然资源部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913.41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2531000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182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91.76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92.31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14.84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7675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291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15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工信微报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911.02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4328000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72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88.89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90.28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48.61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</a:pPr>
                      <a:r>
                        <a:rPr lang="en-US" sz="900" b="1" i="0">
                          <a:solidFill>
                            <a:srgbClr val="004A7E"/>
                          </a:solidFill>
                          <a:latin typeface="Helvetica" charset="-122"/>
                        </a:rPr>
                        <a:t>1406</a:t>
                      </a:r>
                      <a:endParaRPr lang="en-US" sz="900" b="1" i="0">
                        <a:solidFill>
                          <a:srgbClr val="004A7E"/>
                        </a:solidFill>
                        <a:latin typeface="Helvetica" charset="-122"/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graphicFrame>
        <p:nvGraphicFramePr>
          <p:cNvPr id="8" name="表格 7"/>
          <p:cNvGraphicFramePr/>
          <p:nvPr>
            <p:custDataLst>
              <p:tags r:id="rId5"/>
            </p:custDataLst>
          </p:nvPr>
        </p:nvGraphicFramePr>
        <p:xfrm>
          <a:off x="829310" y="1383030"/>
          <a:ext cx="10533380" cy="36766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76200" dir="2700000" algn="tl" rotWithShape="0">
                    <a:prstClr val="black">
                      <a:alpha val="45000"/>
                    </a:prstClr>
                  </a:outerShdw>
                </a:effectLst>
                <a:tableStyleId>{A54346D1-3658-4338-A1C7-7CB307C7CAEF}</a:tableStyleId>
              </a:tblPr>
              <a:tblGrid>
                <a:gridCol w="778510"/>
                <a:gridCol w="2367915"/>
                <a:gridCol w="1049655"/>
                <a:gridCol w="1005205"/>
                <a:gridCol w="958215"/>
                <a:gridCol w="925195"/>
                <a:gridCol w="1069975"/>
                <a:gridCol w="1044575"/>
                <a:gridCol w="1334135"/>
              </a:tblGrid>
              <a:tr h="3676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1</a:t>
                      </a:r>
                      <a:endParaRPr lang="en-US" altLang="en-US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 w="28575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13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Helvetica" charset="-122"/>
                        </a:rPr>
                        <a:t>应急管理部</a:t>
                      </a:r>
                      <a:endParaRPr lang="zh-CN" altLang="en-US" sz="113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1321.68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2386000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582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99.31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97.94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81.44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>
                      <a:noFill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130" b="1">
                          <a:solidFill>
                            <a:schemeClr val="bg1"/>
                          </a:solidFill>
                          <a:latin typeface="Helvetica" charset="-122"/>
                        </a:rPr>
                        <a:t>10667</a:t>
                      </a:r>
                      <a:endParaRPr lang="en-US" altLang="zh-CN" sz="1130" b="1">
                        <a:solidFill>
                          <a:schemeClr val="bg1"/>
                        </a:solidFill>
                        <a:latin typeface="Helvetica" charset="-122"/>
                      </a:endParaRPr>
                    </a:p>
                  </a:txBody>
                  <a:tcPr marL="12700" marR="12700" marT="36195" marB="0" vert="horz" anchor="ctr" anchorCtr="0">
                    <a:lnL>
                      <a:noFill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 cmpd="sng">
                      <a:solidFill>
                        <a:srgbClr val="FFFFFF"/>
                      </a:solidFill>
                      <a:prstDash val="solid"/>
                    </a:lnT>
                    <a:lnB w="28575" cmpd="sng">
                      <a:solidFill>
                        <a:srgbClr val="FFFFFF"/>
                      </a:solidFill>
                      <a:prstDash val="solid"/>
                    </a:lnB>
                    <a:solidFill>
                      <a:srgbClr val="235188"/>
                    </a:solidFill>
                  </a:tcPr>
                </a:tc>
              </a:tr>
            </a:tbl>
          </a:graphicData>
        </a:graphic>
      </p:graphicFrame>
      <p:sp>
        <p:nvSpPr>
          <p:cNvPr id="2" name="textbox 63"/>
          <p:cNvSpPr/>
          <p:nvPr/>
        </p:nvSpPr>
        <p:spPr>
          <a:xfrm>
            <a:off x="1019810" y="5840730"/>
            <a:ext cx="10137775" cy="86487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150000"/>
              </a:lnSpc>
            </a:pPr>
            <a:r>
              <a:rPr sz="900" b="1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说明：</a:t>
            </a:r>
            <a:r>
              <a:rPr sz="900" b="1" u="sng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综合得分</a:t>
            </a:r>
            <a:r>
              <a:rPr sz="900" b="1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b="1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(</a:t>
            </a:r>
            <a:r>
              <a:rPr sz="900" b="1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b="1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b="1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活跃度</a:t>
            </a:r>
            <a:r>
              <a:rPr sz="900" b="1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b="1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</a:t>
            </a:r>
            <a:r>
              <a:rPr sz="900" b="1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b="1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传播度</a:t>
            </a:r>
            <a:r>
              <a:rPr sz="900" b="1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b="1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</a:t>
            </a:r>
            <a:r>
              <a:rPr sz="900" b="1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16</a:t>
            </a:r>
            <a:r>
              <a:rPr sz="900" b="1" spc="65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endParaRPr lang="en-US" altLang="en-US" sz="9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-635" algn="l" rtl="0" eaLnBrk="0">
              <a:lnSpc>
                <a:spcPct val="150000"/>
              </a:lnSpc>
              <a:spcBef>
                <a:spcPts val="5"/>
              </a:spcBef>
            </a:pP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活跃度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发博数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原创微博数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；平均被转发率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转发数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发布数；平均被评论率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评论数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</a:t>
            </a:r>
            <a:r>
              <a:rPr sz="90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sz="9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sz="900" spc="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-635" algn="l" rtl="0" eaLnBrk="0">
              <a:lnSpc>
                <a:spcPct val="150000"/>
              </a:lnSpc>
              <a:spcBef>
                <a:spcPts val="5"/>
              </a:spcBef>
            </a:pP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传播度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转发数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评论数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原创转发数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原创评论数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r>
              <a:rPr sz="90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90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sz="90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90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90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90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</a:t>
            </a:r>
            <a:r>
              <a:rPr sz="90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</a:t>
            </a:r>
            <a:r>
              <a:rPr sz="90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赞</a:t>
            </a:r>
            <a:r>
              <a:rPr sz="9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数+1)</a:t>
            </a:r>
            <a:endParaRPr lang="en-US" altLang="en-US"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99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101" name="picture 101" descr="E:\资质\星鸟测评logo.png星鸟测评logo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sp>
        <p:nvSpPr>
          <p:cNvPr id="103" name="textbox 103"/>
          <p:cNvSpPr/>
          <p:nvPr/>
        </p:nvSpPr>
        <p:spPr>
          <a:xfrm>
            <a:off x="1021715" y="1195070"/>
            <a:ext cx="10321925" cy="11995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indent="406400" algn="just" rtl="0" eaLnBrk="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当月有</a:t>
            </a:r>
            <a:r>
              <a:rPr 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个部委微博存在</a:t>
            </a:r>
            <a:r>
              <a:rPr 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处严重表述不规范</a:t>
            </a:r>
            <a:r>
              <a:rPr 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问题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，其中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应急管理部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</a:t>
            </a:r>
            <a:r>
              <a:rPr lang="en-US" altLang="zh-CN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国防部发布</a:t>
            </a:r>
            <a:r>
              <a:rPr sz="1600" b="1" dirty="0">
                <a:solidFill>
                  <a:srgbClr val="F7860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存在问题最多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各自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各自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占比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40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%）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出现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严重表述错误问题主要集中在政治类表述不规范等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方面，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习主席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新疆维吾尔族自治区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习近平总书记关于防汛救灾的重要指示精神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等内容表述不规范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sz="1600" spc="4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09" name="picture 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110" name="picture 1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4" name="textbox 100"/>
          <p:cNvSpPr/>
          <p:nvPr>
            <p:custDataLst>
              <p:tags r:id="rId6"/>
            </p:custDataLst>
          </p:nvPr>
        </p:nvSpPr>
        <p:spPr>
          <a:xfrm rot="21600000">
            <a:off x="698500" y="241935"/>
            <a:ext cx="4775200" cy="471170"/>
          </a:xfrm>
          <a:prstGeom prst="rect">
            <a:avLst/>
          </a:prstGeom>
        </p:spPr>
        <p:txBody>
          <a:bodyPr vert="horz" wrap="square" lIns="0" tIns="0" rIns="0" bIns="0"/>
          <a:p>
            <a:pPr algn="l" rtl="0" eaLnBrk="0">
              <a:lnSpc>
                <a:spcPct val="92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91000"/>
              </a:lnSpc>
            </a:pPr>
            <a:r>
              <a:rPr sz="3200" spc="-1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sz="3200" spc="-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200" spc="-2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严重表述不规</a:t>
            </a:r>
            <a:r>
              <a:rPr sz="3200" spc="-5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范</a:t>
            </a:r>
            <a:r>
              <a:rPr sz="3200" spc="0" dirty="0">
                <a:ln w="9525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问题</a:t>
            </a:r>
            <a:endParaRPr lang="en-US" altLang="en-US" sz="3200" dirty="0"/>
          </a:p>
        </p:txBody>
      </p:sp>
      <p:graphicFrame>
        <p:nvGraphicFramePr>
          <p:cNvPr id="14" name="图表 13"/>
          <p:cNvGraphicFramePr/>
          <p:nvPr/>
        </p:nvGraphicFramePr>
        <p:xfrm>
          <a:off x="901700" y="2675255"/>
          <a:ext cx="5487035" cy="3893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5" name="图表 14"/>
          <p:cNvGraphicFramePr/>
          <p:nvPr/>
        </p:nvGraphicFramePr>
        <p:xfrm>
          <a:off x="6569710" y="2675255"/>
          <a:ext cx="4902200" cy="3897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 rot="21600000">
            <a:off x="0" y="0"/>
            <a:ext cx="12192000" cy="914400"/>
            <a:chOff x="0" y="0"/>
            <a:chExt cx="12192000" cy="914400"/>
          </a:xfrm>
        </p:grpSpPr>
        <p:sp>
          <p:nvSpPr>
            <p:cNvPr id="125" name="rect"/>
            <p:cNvSpPr/>
            <p:nvPr/>
          </p:nvSpPr>
          <p:spPr>
            <a:xfrm>
              <a:off x="0" y="0"/>
              <a:ext cx="12192000" cy="914400"/>
            </a:xfrm>
            <a:prstGeom prst="rect">
              <a:avLst/>
            </a:prstGeom>
            <a:solidFill>
              <a:srgbClr val="D9ECFE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26" name="textbox 126"/>
            <p:cNvSpPr/>
            <p:nvPr/>
          </p:nvSpPr>
          <p:spPr>
            <a:xfrm>
              <a:off x="674801" y="239994"/>
              <a:ext cx="2210435" cy="47434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lang="en-US" altLang="en-US" sz="100" dirty="0"/>
            </a:p>
            <a:p>
              <a:pPr indent="12700" algn="l" rtl="0" eaLnBrk="0">
                <a:lnSpc>
                  <a:spcPct val="92000"/>
                </a:lnSpc>
              </a:pPr>
              <a:r>
                <a:rPr sz="3200" b="1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4</a:t>
              </a:r>
              <a:r>
                <a:rPr sz="3200" spc="-25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3200" b="1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.</a:t>
              </a:r>
              <a:r>
                <a:rPr sz="3200" spc="-2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3200" spc="0" dirty="0">
                  <a:ln w="9525" cap="flat" cmpd="sng">
                    <a:solidFill>
                      <a:srgbClr val="00000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热点文章</a:t>
              </a:r>
              <a:endParaRPr lang="en-US" altLang="en-US" sz="3200" dirty="0"/>
            </a:p>
          </p:txBody>
        </p:sp>
        <p:pic>
          <p:nvPicPr>
            <p:cNvPr id="127" name="picture 127" descr="E:\资质\星鸟测评logo.png星鸟测评logo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 rot="21600000">
              <a:off x="10527792" y="223519"/>
              <a:ext cx="1548383" cy="467360"/>
            </a:xfrm>
            <a:prstGeom prst="rect">
              <a:avLst/>
            </a:prstGeom>
          </p:spPr>
        </p:pic>
      </p:grpSp>
      <p:pic>
        <p:nvPicPr>
          <p:cNvPr id="141" name="picture 1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6376415"/>
            <a:ext cx="720852" cy="481584"/>
          </a:xfrm>
          <a:prstGeom prst="rect">
            <a:avLst/>
          </a:prstGeom>
        </p:spPr>
      </p:pic>
      <p:pic>
        <p:nvPicPr>
          <p:cNvPr id="142" name="picture 1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472671" y="6376415"/>
            <a:ext cx="719328" cy="481584"/>
          </a:xfrm>
          <a:prstGeom prst="rect">
            <a:avLst/>
          </a:prstGeom>
        </p:spPr>
      </p:pic>
      <p:sp>
        <p:nvSpPr>
          <p:cNvPr id="91" name="object 3"/>
          <p:cNvSpPr txBox="1"/>
          <p:nvPr/>
        </p:nvSpPr>
        <p:spPr>
          <a:xfrm>
            <a:off x="664210" y="1161415"/>
            <a:ext cx="1086358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R="5080" indent="406400" algn="just" fontAlgn="auto">
              <a:lnSpc>
                <a:spcPct val="150000"/>
              </a:lnSpc>
              <a:spcBef>
                <a:spcPts val="100"/>
              </a:spcBef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当月有</a:t>
            </a:r>
            <a:r>
              <a:rPr lang="en-US" alt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部委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微博发布点赞数超过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千的文章共</a:t>
            </a:r>
            <a:r>
              <a:rPr 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</a:t>
            </a:r>
            <a:r>
              <a:rPr 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其中</a:t>
            </a:r>
            <a:r>
              <a:rPr 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“国防部发布”和</a:t>
            </a:r>
            <a:r>
              <a:rPr lang="en-US" alt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中国警方在线</a:t>
            </a:r>
            <a:r>
              <a:rPr lang="en-US" altLang="zh-CN" sz="1600" b="1" dirty="0">
                <a:solidFill>
                  <a:srgbClr val="EB6E1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热门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文章数最多（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各自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篇，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各自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占比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）。网民重点关注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公示公告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时事新闻等信息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5"/>
            </p:custDataLst>
          </p:nvPr>
        </p:nvGraphicFramePr>
        <p:xfrm>
          <a:off x="720408" y="2169795"/>
          <a:ext cx="6315075" cy="435673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9575"/>
                <a:gridCol w="1152525"/>
                <a:gridCol w="3150235"/>
                <a:gridCol w="891540"/>
                <a:gridCol w="711200"/>
              </a:tblGrid>
              <a:tr h="31115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当月点赞数1</a:t>
                      </a:r>
                      <a:r>
                        <a:rPr lang="en-US" altLang="zh-CN" sz="14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K</a:t>
                      </a:r>
                      <a:r>
                        <a:rPr lang="zh-CN" sz="14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+热门文章top10</a:t>
                      </a:r>
                      <a:endParaRPr lang="zh-CN" altLang="en-US" sz="14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2700" marR="12700" marT="71755" marB="71755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36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/>
                        <a:t>序号</a:t>
                      </a:r>
                      <a:endParaRPr lang="zh-CN" altLang="en-US" sz="1100" b="1"/>
                    </a:p>
                  </a:txBody>
                  <a:tcPr marL="12700" marR="12700" marT="71755" marB="71755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/>
                        <a:t>微博名称</a:t>
                      </a:r>
                      <a:endParaRPr lang="zh-CN" altLang="en-US" sz="1100" b="1"/>
                    </a:p>
                  </a:txBody>
                  <a:tcPr marL="12700" marR="12700" marT="71755" marB="71755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/>
                        <a:t>文章标题</a:t>
                      </a:r>
                      <a:endParaRPr lang="zh-CN" altLang="en-US" sz="1100" b="1"/>
                    </a:p>
                  </a:txBody>
                  <a:tcPr marL="12700" marR="12700" marT="71755" marB="71755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/>
                        <a:t>点赞数↓</a:t>
                      </a:r>
                      <a:endParaRPr lang="zh-CN" altLang="en-US" sz="1100" b="1"/>
                    </a:p>
                  </a:txBody>
                  <a:tcPr marL="12700" marR="12700" marT="71755" marB="71755" vert="horz" anchor="ctr" anchorCtr="0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100" b="1"/>
                        <a:t>评论数</a:t>
                      </a:r>
                      <a:endParaRPr lang="zh-CN" altLang="en-US" sz="1100" b="1"/>
                    </a:p>
                  </a:txBody>
                  <a:tcPr marL="12700" marR="12700" marT="71755" marB="71755" vert="horz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自然资源部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【自然资源部对河北河南湖北启动地质灾害防御Ⅳ级响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6899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国防部发布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【朱镕基同志生平】中国共产党的优秀党员，久经考验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4377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39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中国警方在线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凌晨四点，二岁幼儿徘徊街头，警民携手安全送回#警民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3673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344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85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市说新语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【国务院食安办、农业农村部、市场监管总局指导地方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2518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975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中国气象局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#宁夏回族自治区第十七届运动会#激情十七运，活力新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2011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中国气象局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#主播说气象#【#怎么看待天气末世成微短剧热门剧本#】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1659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906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中国警方在线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17人“暴骑团”机动车道骑行+闯红灯，民警:锻炼身体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1283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121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8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中国交通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中国邮政官方标识（主色）是什么颜色的？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1274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0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9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中国警方在线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小猫落水险被冲走，警民携手成功施救！#警民同心#中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1211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97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  <a:tr h="363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10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10</a:t>
                      </a:r>
                      <a:endParaRPr lang="en-US" sz="10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0795" marR="10795" marT="10795" marB="10795" vert="horz" anchor="ctr" anchorCtr="0"/>
                </a:tc>
                <a:tc>
                  <a:txBody>
                    <a:bodyPr/>
                    <a:p>
                      <a:pPr algn="ctr" fontAlgn="ctr">
                        <a:buClrTx/>
                        <a:buSzTx/>
                        <a:buFontTx/>
                      </a:pPr>
                      <a:r>
                        <a:rPr lang="zh-CN" altLang="en-US" sz="1000" b="1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中国交通</a:t>
                      </a:r>
                      <a:endParaRPr lang="zh-CN" altLang="en-US" sz="1000" b="1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下面哪一项严禁带入地铁？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1128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  <a:tc>
                  <a:txBody>
                    <a:bodyPr/>
                    <a:p>
                      <a:pPr algn="ctr" fontAlgn="ctr"/>
                      <a:r>
                        <a:rPr lang="en-US" sz="1000" b="0" i="0"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sz="1000" b="0" i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/>
                </a:tc>
              </a:tr>
            </a:tbl>
          </a:graphicData>
        </a:graphic>
      </p:graphicFrame>
      <p:graphicFrame>
        <p:nvGraphicFramePr>
          <p:cNvPr id="2" name="图表 1"/>
          <p:cNvGraphicFramePr/>
          <p:nvPr/>
        </p:nvGraphicFramePr>
        <p:xfrm>
          <a:off x="7352665" y="2583180"/>
          <a:ext cx="4119880" cy="353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1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1397507"/>
            <a:ext cx="2049779" cy="4064508"/>
          </a:xfrm>
          <a:prstGeom prst="rect">
            <a:avLst/>
          </a:prstGeom>
        </p:spPr>
      </p:pic>
      <p:pic>
        <p:nvPicPr>
          <p:cNvPr id="151" name="picture 1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0143744" y="1397507"/>
            <a:ext cx="2048255" cy="4064508"/>
          </a:xfrm>
          <a:prstGeom prst="rect">
            <a:avLst/>
          </a:prstGeom>
        </p:spPr>
      </p:pic>
      <p:sp>
        <p:nvSpPr>
          <p:cNvPr id="152" name="textbox 152"/>
          <p:cNvSpPr/>
          <p:nvPr/>
        </p:nvSpPr>
        <p:spPr>
          <a:xfrm>
            <a:off x="4411726" y="2734068"/>
            <a:ext cx="3408679" cy="195770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lang="en-US" altLang="en-US" sz="100" dirty="0"/>
          </a:p>
          <a:p>
            <a:pPr indent="12700" algn="l" rtl="0" eaLnBrk="0">
              <a:lnSpc>
                <a:spcPct val="97000"/>
              </a:lnSpc>
            </a:pPr>
            <a:r>
              <a:rPr sz="6500" spc="160" dirty="0">
                <a:solidFill>
                  <a:srgbClr val="84ADE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谢谢观</a:t>
            </a:r>
            <a:r>
              <a:rPr sz="6500" spc="155" dirty="0">
                <a:solidFill>
                  <a:srgbClr val="84ADE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看</a:t>
            </a:r>
            <a:endParaRPr lang="en-US" altLang="en-US" sz="6500" dirty="0"/>
          </a:p>
          <a:p>
            <a:pPr marL="524510" indent="-224790" algn="l" rtl="0" eaLnBrk="0">
              <a:lnSpc>
                <a:spcPct val="185000"/>
              </a:lnSpc>
              <a:spcBef>
                <a:spcPts val="120"/>
              </a:spcBef>
            </a:pPr>
            <a:r>
              <a:rPr sz="1700" spc="19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官网</a:t>
            </a:r>
            <a:r>
              <a:rPr sz="1700" spc="20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00" spc="1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</a:t>
            </a:r>
            <a:r>
              <a:rPr sz="1700" spc="5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700" spc="6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</a:t>
            </a:r>
            <a:r>
              <a:rPr sz="1700" spc="10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sz="1700" spc="8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1700" spc="12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700" spc="11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sz="1700" spc="11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en-US" sz="1700" spc="11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700" spc="9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sz="1700" spc="11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</a:t>
            </a:r>
            <a:r>
              <a:rPr sz="1700" spc="16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sz="1700" spc="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Te</a:t>
            </a:r>
            <a:r>
              <a:rPr sz="1700" spc="2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</a:t>
            </a:r>
            <a:r>
              <a:rPr sz="1700" spc="7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400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3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960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3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700" spc="30" dirty="0"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spc="40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055</a:t>
            </a:r>
            <a:r>
              <a:rPr sz="1700" spc="35" dirty="0">
                <a:ln w="3175" cap="flat" cmpd="sng">
                  <a:solidFill>
                    <a:srgbClr val="78BDE6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78BDE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endParaRPr lang="en-US" altLang="en-US" sz="1700" dirty="0"/>
          </a:p>
        </p:txBody>
      </p:sp>
      <p:pic>
        <p:nvPicPr>
          <p:cNvPr id="153" name="picture 153" descr="E:\资质\星鸟测评logo.png星鸟测评logo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1600000">
            <a:off x="10527792" y="223519"/>
            <a:ext cx="1548383" cy="467360"/>
          </a:xfrm>
          <a:prstGeom prst="rect">
            <a:avLst/>
          </a:prstGeom>
        </p:spPr>
      </p:pic>
      <p:sp>
        <p:nvSpPr>
          <p:cNvPr id="154" name="rect"/>
          <p:cNvSpPr/>
          <p:nvPr/>
        </p:nvSpPr>
        <p:spPr>
          <a:xfrm>
            <a:off x="9286875" y="2703512"/>
            <a:ext cx="76200" cy="1600200"/>
          </a:xfrm>
          <a:prstGeom prst="rect">
            <a:avLst/>
          </a:prstGeom>
          <a:solidFill>
            <a:srgbClr val="7CCBD5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5" name="rect"/>
          <p:cNvSpPr/>
          <p:nvPr/>
        </p:nvSpPr>
        <p:spPr>
          <a:xfrm>
            <a:off x="2828925" y="2703512"/>
            <a:ext cx="76200" cy="1600200"/>
          </a:xfrm>
          <a:prstGeom prst="rect">
            <a:avLst/>
          </a:prstGeom>
          <a:solidFill>
            <a:srgbClr val="7CCBD5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422_1*a*1"/>
  <p:tag name="KSO_WM_TEMPLATE_CATEGORY" val="custom"/>
  <p:tag name="KSO_WM_TEMPLATE_INDEX" val="20204422"/>
  <p:tag name="KSO_WM_UNIT_LAYERLEVEL" val="1"/>
  <p:tag name="KSO_WM_TAG_VERSION" val="1.0"/>
  <p:tag name="KSO_WM_BEAUTIFY_FLAG" val="#wm#"/>
  <p:tag name="KSO_WM_UNIT_PRESET_TEXT" val="年终总结"/>
</p:tagLst>
</file>

<file path=ppt/tags/tag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2"/>
  <p:tag name="KSO_WM_UNIT_ID" val="custom20204422_1*b*2"/>
  <p:tag name="KSO_WM_TEMPLATE_CATEGORY" val="custom"/>
  <p:tag name="KSO_WM_TEMPLATE_INDEX" val="20204422"/>
  <p:tag name="KSO_WM_UNIT_LAYERLEVEL" val="1"/>
  <p:tag name="KSO_WM_TAG_VERSION" val="1.0"/>
  <p:tag name="KSO_WM_BEAUTIFY_FLAG" val="#wm#"/>
  <p:tag name="KSO_WM_UNIT_PRESET_TEXT" val="汇报人姓名"/>
  <p:tag name="KSO_WM_UNIT_TEXT_FILL_FORE_SCHEMECOLOR_INDEX_BRIGHTNESS" val="0.25"/>
  <p:tag name="KSO_WM_UNIT_TEXT_FILL_FORE_SCHEMECOLOR_INDEX" val="13"/>
  <p:tag name="KSO_WM_UNIT_TEXT_FILL_TYPE" val="1"/>
</p:tagLst>
</file>

<file path=ppt/tags/tag3.xml><?xml version="1.0" encoding="utf-8"?>
<p:tagLst xmlns:p="http://schemas.openxmlformats.org/presentationml/2006/main">
  <p:tag name="KSO_WM_UNIT_TABLE_BEAUTIFY" val="smartTable{f8ab29b0-0f8e-42b3-b43a-a2cf1a912d5d}"/>
  <p:tag name="TABLE_ENDDRAG_ORIGIN_RECT" val="799*369"/>
  <p:tag name="TABLE_ENDDRAG_RECT" val="63*83*799*369"/>
  <p:tag name="TABLE_EMPHASIZE_COLOR" val="3042485"/>
  <p:tag name="TABLE_EMPHASIZE_ROW" val="1"/>
  <p:tag name="TABLE_EMPHASIZE_ID" val="2"/>
</p:tagLst>
</file>

<file path=ppt/tags/tag4.xml><?xml version="1.0" encoding="utf-8"?>
<p:tagLst xmlns:p="http://schemas.openxmlformats.org/presentationml/2006/main">
  <p:tag name="TABLE_EMPHASIZE_UUID" val="smartTable{f8ab29b0-0f8e-42b3-b43a-a2cf1a912d5d}"/>
  <p:tag name="TABLE_EMPHASIZE_TYPE" val="horizontal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TABLE_BEAUTIFY" val="smartTable{e16c92ec-27fa-43f3-aab4-dcfd95cea7a2}"/>
</p:tagLst>
</file>

<file path=ppt/tags/tag7.xml><?xml version="1.0" encoding="utf-8"?>
<p:tagLst xmlns:p="http://schemas.openxmlformats.org/presentationml/2006/main">
  <p:tag name="COMMONDATA" val="eyJoZGlkIjoiNjNkNDg2NTQxNzczMmU2NWY1YTFlMWIwYzIzZTVjMWUifQ==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1945</Words>
  <Application>WPS 演示</Application>
  <PresentationFormat/>
  <Paragraphs>458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宋体</vt:lpstr>
      <vt:lpstr>Wingdings</vt:lpstr>
      <vt:lpstr>Arial</vt:lpstr>
      <vt:lpstr>汉仪旗黑-85S</vt:lpstr>
      <vt:lpstr>黑体</vt:lpstr>
      <vt:lpstr>汉仪大隶书简</vt:lpstr>
      <vt:lpstr>汉仪中隶书简</vt:lpstr>
      <vt:lpstr>微软雅黑</vt:lpstr>
      <vt:lpstr>Helvetica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明灭会有因果</cp:lastModifiedBy>
  <cp:revision>312</cp:revision>
  <dcterms:created xsi:type="dcterms:W3CDTF">2022-01-21T00:48:00Z</dcterms:created>
  <dcterms:modified xsi:type="dcterms:W3CDTF">2026-09-09T01:22:38Z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wqlLaW5nc29mdCBQREYgdG8gV1BTIDc1</vt:lpwstr>
  </property>
  <property fmtid="{D5CDD505-2E9C-101B-9397-08002B2CF9AE}" pid="3" name="Created">
    <vt:filetime>2022-02-14T00:34:34Z</vt:filetime>
  </property>
  <property fmtid="{D5CDD505-2E9C-101B-9397-08002B2CF9AE}" pid="4" name="ICV">
    <vt:lpwstr>B4A00D44E2E746D39020AF6AEFE75692</vt:lpwstr>
  </property>
  <property fmtid="{D5CDD505-2E9C-101B-9397-08002B2CF9AE}" pid="5" name="KSOProductBuildVer">
    <vt:lpwstr>2052-12.1.0.28505</vt:lpwstr>
  </property>
</Properties>
</file>