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省级政务微信综合影响力指数分布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[部委微信草稿.xlsx]省级微信!$A$1:$A$4</c:f>
              <c:strCache>
                <c:ptCount val="4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</c:strCache>
            </c:strRef>
          </c:cat>
          <c:val>
            <c:numRef>
              <c:f>[部委微信草稿.xlsx]省级微信!$B$1:$B$4</c:f>
              <c:numCache>
                <c:formatCode>General</c:formatCode>
                <c:ptCount val="4"/>
                <c:pt idx="0">
                  <c:v>2</c:v>
                </c:pt>
                <c:pt idx="1">
                  <c:v>15</c:v>
                </c:pt>
                <c:pt idx="2">
                  <c:v>11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0478220"/>
        <c:axId val="810491867"/>
      </c:barChart>
      <c:catAx>
        <c:axId val="47047822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0491867"/>
        <c:crosses val="autoZero"/>
        <c:auto val="1"/>
        <c:lblAlgn val="ctr"/>
        <c:lblOffset val="100"/>
        <c:noMultiLvlLbl val="0"/>
      </c:catAx>
      <c:valAx>
        <c:axId val="810491867"/>
        <c:scaling>
          <c:orientation val="minMax"/>
          <c:max val="16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70478220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d1873c-b9e3-4b8a-bcf5-6293f37f19d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当月政务微信发稿量分布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[部委微信草稿.xlsx]省级微信!$A$38:$A$41</c:f>
              <c:strCache>
                <c:ptCount val="4"/>
                <c:pt idx="0">
                  <c:v>200-500</c:v>
                </c:pt>
                <c:pt idx="1">
                  <c:v>100-200</c:v>
                </c:pt>
                <c:pt idx="2">
                  <c:v>50-100</c:v>
                </c:pt>
                <c:pt idx="3">
                  <c:v>50以下</c:v>
                </c:pt>
              </c:strCache>
            </c:strRef>
          </c:cat>
          <c:val>
            <c:numRef>
              <c:f>[部委微信草稿.xlsx]省级微信!$B$38:$B$41</c:f>
              <c:numCache>
                <c:formatCode>General</c:formatCode>
                <c:ptCount val="4"/>
                <c:pt idx="0">
                  <c:v>14</c:v>
                </c:pt>
                <c:pt idx="1">
                  <c:v>9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63055555555556"/>
          <c:y val="0.3526620370370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6ef1cc7-4641-4cca-842d-66fc35d46651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各省微信严重表述不规范分布情况（前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[部委微信草稿.xlsx]省级微信!$A$134:$A$143</c:f>
              <c:strCache>
                <c:ptCount val="10"/>
                <c:pt idx="0">
                  <c:v>上海发布</c:v>
                </c:pt>
                <c:pt idx="1">
                  <c:v>四川发布</c:v>
                </c:pt>
                <c:pt idx="2">
                  <c:v>海南省政府网</c:v>
                </c:pt>
                <c:pt idx="3">
                  <c:v>安徽省人民政府网</c:v>
                </c:pt>
                <c:pt idx="4">
                  <c:v>黑龙江政务</c:v>
                </c:pt>
                <c:pt idx="5">
                  <c:v>陕西发布</c:v>
                </c:pt>
                <c:pt idx="6">
                  <c:v>湖北省人民政府网</c:v>
                </c:pt>
                <c:pt idx="7">
                  <c:v>中国广西政府网</c:v>
                </c:pt>
                <c:pt idx="8">
                  <c:v>重庆市政府网</c:v>
                </c:pt>
                <c:pt idx="9">
                  <c:v>中国福建</c:v>
                </c:pt>
              </c:strCache>
            </c:strRef>
          </c:cat>
          <c:val>
            <c:numRef>
              <c:f>[部委微信草稿.xlsx]省级微信!$B$134:$B$143</c:f>
              <c:numCache>
                <c:formatCode>General</c:formatCode>
                <c:ptCount val="10"/>
                <c:pt idx="0">
                  <c:v>88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241771"/>
        <c:axId val="623378636"/>
      </c:barChart>
      <c:catAx>
        <c:axId val="3442417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3378636"/>
        <c:crosses val="autoZero"/>
        <c:auto val="1"/>
        <c:lblAlgn val="ctr"/>
        <c:lblOffset val="100"/>
        <c:noMultiLvlLbl val="0"/>
      </c:catAx>
      <c:valAx>
        <c:axId val="6233786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2417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90edf4a-763b-473b-8ea9-58da1c8c41a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当月严重表述不规范典型错误（前</a:t>
            </a:r>
            <a:r>
              <a:rPr lang="en-US" altLang="zh-CN" b="1"/>
              <a:t>10</a:t>
            </a:r>
            <a:r>
              <a:rPr altLang="en-US" b="1"/>
              <a:t>）</a:t>
            </a:r>
            <a:endParaRPr altLang="en-US" b="1"/>
          </a:p>
        </c:rich>
      </c:tx>
      <c:layout>
        <c:manualLayout>
          <c:xMode val="edge"/>
          <c:yMode val="edge"/>
          <c:x val="0.230994676671823"/>
          <c:y val="0.015397864194005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84856038888196"/>
          <c:y val="0.177533503990363"/>
          <c:w val="0.557771407204288"/>
          <c:h val="0.673844300557145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42857142857143"/>
                      <c:h val="0.0863845300364558"/>
                    </c:manualLayout>
                  </c15:layout>
                </c:ext>
              </c:extLst>
            </c:dLbl>
            <c:dLbl>
              <c:idx val="4"/>
              <c:layout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05528568123988"/>
                      <c:h val="0.055258795358261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[部委微信草稿.xlsx]省级微信!$A$161:$A$170</c:f>
              <c:strCache>
                <c:ptCount val="10"/>
                <c:pt idx="0">
                  <c:v>文化旅游局</c:v>
                </c:pt>
                <c:pt idx="1">
                  <c:v>总书记</c:v>
                </c:pt>
                <c:pt idx="2">
                  <c:v>习近平总书记关于树立和践行正确政绩观学习教育的重要指示精神</c:v>
                </c:pt>
                <c:pt idx="3">
                  <c:v>习近平总书记重要讲话和指示批示精神</c:v>
                </c:pt>
                <c:pt idx="4">
                  <c:v>党的二十大及二十届历次全会</c:v>
                </c:pt>
                <c:pt idx="5">
                  <c:v>贯通落实</c:v>
                </c:pt>
                <c:pt idx="6">
                  <c:v>重要讲话指示精神</c:v>
                </c:pt>
                <c:pt idx="7">
                  <c:v>退役军人厅</c:v>
                </c:pt>
                <c:pt idx="8">
                  <c:v>发发展改革</c:v>
                </c:pt>
                <c:pt idx="9">
                  <c:v>贯通学习</c:v>
                </c:pt>
              </c:strCache>
            </c:strRef>
          </c:cat>
          <c:val>
            <c:numRef>
              <c:f>[部委微信草稿.xlsx]省级微信!$B$161:$B$170</c:f>
              <c:numCache>
                <c:formatCode>General</c:formatCode>
                <c:ptCount val="10"/>
                <c:pt idx="0">
                  <c:v>87</c:v>
                </c:pt>
                <c:pt idx="1">
                  <c:v>12</c:v>
                </c:pt>
                <c:pt idx="2">
                  <c:v>10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628318584070796"/>
          <c:y val="0.127992772172866"/>
          <c:w val="0.367942166271968"/>
          <c:h val="0.86748983586809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92aef8d-e34b-4cb5-b9f2-ca8371f75cdf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各省微信10W+热门文章分布情况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[部委微信草稿.xlsx]Sheet5!$B$15:$B$21</c:f>
              <c:strCache>
                <c:ptCount val="7"/>
                <c:pt idx="0">
                  <c:v>上海发布</c:v>
                </c:pt>
                <c:pt idx="1">
                  <c:v>北京发布</c:v>
                </c:pt>
                <c:pt idx="2">
                  <c:v>浙江发布</c:v>
                </c:pt>
                <c:pt idx="3">
                  <c:v>湖南省人民政府网</c:v>
                </c:pt>
                <c:pt idx="4">
                  <c:v>河南发布</c:v>
                </c:pt>
                <c:pt idx="5">
                  <c:v>江西省人民政府</c:v>
                </c:pt>
                <c:pt idx="6">
                  <c:v>四川发布</c:v>
                </c:pt>
              </c:strCache>
            </c:strRef>
          </c:cat>
          <c:val>
            <c:numRef>
              <c:f>[部委微信草稿.xlsx]Sheet5!$C$15:$C$21</c:f>
              <c:numCache>
                <c:formatCode>General</c:formatCode>
                <c:ptCount val="7"/>
                <c:pt idx="0">
                  <c:v>81</c:v>
                </c:pt>
                <c:pt idx="1">
                  <c:v>7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648ced7-918c-4f0e-8a4f-129fb8b9df9b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根据监测数据统计结果</a:t>
            </a:r>
            <a:r>
              <a:rPr lang="zh-CN"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1183.79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浙江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1010.39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941.81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5786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476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天津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北京</a:t>
            </a:r>
            <a:r>
              <a:rPr lang="zh-CN" altLang="en-US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462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365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江苏政务服务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11" name="图表 10"/>
          <p:cNvGraphicFramePr/>
          <p:nvPr/>
        </p:nvGraphicFramePr>
        <p:xfrm>
          <a:off x="6821805" y="1289050"/>
          <a:ext cx="4572000" cy="2804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981710" y="38500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175" y="1143000"/>
          <a:ext cx="10153015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35965"/>
                <a:gridCol w="2192020"/>
                <a:gridCol w="1106805"/>
                <a:gridCol w="970915"/>
                <a:gridCol w="970915"/>
                <a:gridCol w="971550"/>
                <a:gridCol w="970280"/>
                <a:gridCol w="1117600"/>
                <a:gridCol w="1116965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    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1183.79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1745.05W+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41320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476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1268.28W+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10W+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1662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1010.39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721.12W+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15551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693.99W+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941.81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271.29W+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5448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255.84W+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884.72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330.37W+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6192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330.37W+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872.32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236.98W+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231.87W+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860.16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227.89W+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213.51W+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811.97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98.72W+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97.36W+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776.82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68252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774.53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123.33W+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112.22W+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57314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767.35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105.6W+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83743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重庆市政府网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756.35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131.73W+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2698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127.81W+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58769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731.89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76.38W+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68.97W+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52509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辽宁发布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728.61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120.27W+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115.75W+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68594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709.21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81.15W+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55282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708.79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127.18W+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126.28W+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44536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116965"/>
                <a:gridCol w="894715"/>
                <a:gridCol w="828675"/>
                <a:gridCol w="1182370"/>
                <a:gridCol w="932180"/>
                <a:gridCol w="138239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    </a:t>
                      </a: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上海发布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1183.79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1745.05W+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41320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476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1268.28W+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10W+</a:t>
                      </a:r>
                      <a:endParaRPr 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1662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7348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138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63.7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严重表述错误问题主要集中在政治类表述不规范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口号等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文化旅游局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习近平总书记关于树立和践行正确政绩观学习教育的重要指示精神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发发展改革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64210" y="2424430"/>
          <a:ext cx="5432425" cy="406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6433185" y="2430145"/>
          <a:ext cx="5094605" cy="4217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50925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有7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的文章，有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143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篇阅读数在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之间的文章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其中“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10W+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83.5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通知公告、时事新闻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74688" y="2322195"/>
          <a:ext cx="6315075" cy="4320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035050"/>
                <a:gridCol w="3362960"/>
                <a:gridCol w="806450"/>
                <a:gridCol w="701040"/>
              </a:tblGrid>
              <a:tr h="3600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凌晨4点的外滩，竟然有这么多人？！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1662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1.66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申城浪漫晚霞刷屏，你捕捉到了吗？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1621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1.62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上海生育保障再升级：10月1日起实现个人“无自付”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981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0.98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明天凌晨0时49分！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901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快讯！朱忠明当选上海市市长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625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0.62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快讯！朱忠明任上海市副市长、代理市长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596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上海市政府举行国庆招待会，陈吉宁朱忠明与中外来宾共庆中华人民共和国成立77周年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564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0.56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上海社区长者食堂“优秀生”名单出炉，你家附近的上榜了吗？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539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冷空气要来了！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534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0.53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00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上海宣布：明天起实施！医保余额有新用途，还能全家共济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500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</a:t>
                      </a:r>
                      <a:endParaRPr lang="en-US" alt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87590" y="2672715"/>
          <a:ext cx="4140200" cy="361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ea025f5f-67f5-491a-a790-69b30a661ff0}"/>
  <p:tag name="TABLE_ENDDRAG_ORIGIN_RECT" val="799*369"/>
  <p:tag name="TABLE_ENDDRAG_RECT" val="80*90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ea025f5f-67f5-491a-a790-69b30a661ff0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db092dd0-febc-4d8e-87fe-583031a988d4}"/>
</p:tagLst>
</file>

<file path=ppt/tags/tag6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汉仪大隶书简</vt:lpstr>
      <vt:lpstr>汉仪旗黑-85S</vt:lpstr>
      <vt:lpstr>黑体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373</cp:revision>
  <dcterms:created xsi:type="dcterms:W3CDTF">2022-01-21T00:47:00Z</dcterms:created>
  <dcterms:modified xsi:type="dcterms:W3CDTF">2026-10-14T08:15:46Z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2022-02-13T08:34:34Z</vt:filetime>
  </property>
  <property fmtid="{D5CDD505-2E9C-101B-9397-08002B2CF9AE}" pid="4" name="ICV">
    <vt:lpwstr>14D5236C7B6445A1B77F7AE899E6FBD7</vt:lpwstr>
  </property>
  <property fmtid="{D5CDD505-2E9C-101B-9397-08002B2CF9AE}" pid="5" name="KSOProductBuildVer">
    <vt:lpwstr>2052-12.1.0.28505</vt:lpwstr>
  </property>
</Properties>
</file>