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10"/>
  </p:handoutMasterIdLst>
  <p:sldIdLst>
    <p:sldId id="256" r:id="rId3"/>
    <p:sldId id="257" r:id="rId4"/>
    <p:sldId id="258" r:id="rId5"/>
    <p:sldId id="259" r:id="rId6"/>
    <p:sldId id="260" r:id="rId7"/>
    <p:sldId id="261" r:id="rId9"/>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6.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6&#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6&#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6&#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6&#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6&#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省级政务微信综合影响力指数分布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rgbClr val="4472C4"/>
              </a:solidFill>
              <a:ln>
                <a:noFill/>
              </a:ln>
              <a:effectLst/>
            </c:spPr>
          </c:dPt>
          <c:dPt>
            <c:idx val="2"/>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[部委微信草稿.xlsx]省级微信!$A$1:$A$5</c:f>
              <c:strCache>
                <c:ptCount val="5"/>
                <c:pt idx="0">
                  <c:v>1000以上</c:v>
                </c:pt>
                <c:pt idx="1">
                  <c:v>700-1000</c:v>
                </c:pt>
                <c:pt idx="2">
                  <c:v>500-700</c:v>
                </c:pt>
                <c:pt idx="3">
                  <c:v>300-500</c:v>
                </c:pt>
                <c:pt idx="4">
                  <c:v>100-300</c:v>
                </c:pt>
              </c:strCache>
            </c:strRef>
          </c:cat>
          <c:val>
            <c:numRef>
              <c:f>[部委微信草稿.xlsx]省级微信!$B$1:$B$5</c:f>
              <c:numCache>
                <c:formatCode>General</c:formatCode>
                <c:ptCount val="5"/>
                <c:pt idx="0">
                  <c:v>1</c:v>
                </c:pt>
                <c:pt idx="1">
                  <c:v>13</c:v>
                </c:pt>
                <c:pt idx="2">
                  <c:v>14</c:v>
                </c:pt>
                <c:pt idx="3">
                  <c:v>2</c:v>
                </c:pt>
                <c:pt idx="4">
                  <c:v>1</c:v>
                </c:pt>
              </c:numCache>
            </c:numRef>
          </c:val>
        </c:ser>
        <c:dLbls>
          <c:showLegendKey val="0"/>
          <c:showVal val="1"/>
          <c:showCatName val="0"/>
          <c:showSerName val="0"/>
          <c:showPercent val="0"/>
          <c:showBubbleSize val="0"/>
        </c:dLbls>
        <c:gapWidth val="182"/>
        <c:overlap val="0"/>
        <c:axId val="470478220"/>
        <c:axId val="810491867"/>
      </c:barChart>
      <c:catAx>
        <c:axId val="470478220"/>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10491867"/>
        <c:crosses val="autoZero"/>
        <c:auto val="1"/>
        <c:lblAlgn val="ctr"/>
        <c:lblOffset val="100"/>
        <c:noMultiLvlLbl val="0"/>
      </c:catAx>
      <c:valAx>
        <c:axId val="810491867"/>
        <c:scaling>
          <c:orientation val="minMax"/>
          <c:max val="15"/>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70478220"/>
        <c:crosses val="autoZero"/>
        <c:crossBetween val="between"/>
        <c:majorUnit val="5"/>
      </c:valAx>
      <c:spPr>
        <a:noFill/>
        <a:ln>
          <a:noFill/>
        </a:ln>
        <a:effectLst/>
      </c:spPr>
    </c:plotArea>
    <c:plotVisOnly val="1"/>
    <c:dispBlanksAs val="gap"/>
    <c:showDLblsOverMax val="0"/>
    <c:extLst>
      <c:ext uri="{0b15fc19-7d7d-44ad-8c2d-2c3a37ce22c3}">
        <chartProps xmlns="https://web.wps.cn/et/2018/main" chartId="{46d1873c-b9e3-4b8a-bcf5-6293f37f19da}"/>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[部委微信草稿.xlsx]省级微信!$A$38:$A$41</c:f>
              <c:strCache>
                <c:ptCount val="4"/>
                <c:pt idx="0">
                  <c:v>200-500</c:v>
                </c:pt>
                <c:pt idx="1">
                  <c:v>100-200</c:v>
                </c:pt>
                <c:pt idx="2">
                  <c:v>50-100</c:v>
                </c:pt>
                <c:pt idx="3">
                  <c:v>50以下</c:v>
                </c:pt>
              </c:strCache>
            </c:strRef>
          </c:cat>
          <c:val>
            <c:numRef>
              <c:f>[部委微信草稿.xlsx]省级微信!$B$38:$B$41</c:f>
              <c:numCache>
                <c:formatCode>General</c:formatCode>
                <c:ptCount val="4"/>
                <c:pt idx="0">
                  <c:v>14</c:v>
                </c:pt>
                <c:pt idx="1">
                  <c:v>10</c:v>
                </c:pt>
                <c:pt idx="2">
                  <c:v>4</c:v>
                </c:pt>
                <c:pt idx="3">
                  <c:v>3</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763055555555556"/>
          <c:y val="0.352662037037037"/>
        </c:manualLayout>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e6ef1cc7-4641-4cca-842d-66fc35d46651}"/>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各省微信严重表述不规范分布情况（前</a:t>
            </a:r>
            <a:r>
              <a:rPr lang="en-US" altLang="zh-CN" b="1"/>
              <a:t>10</a:t>
            </a:r>
            <a:r>
              <a:rPr altLang="en-US" b="1"/>
              <a:t>）</a:t>
            </a:r>
            <a:endParaRPr altLang="en-US"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chemeClr val="accent2"/>
              </a:solidFill>
              <a:ln>
                <a:noFill/>
              </a:ln>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[部委微信草稿.xlsx]省级微信!$A$134:$A$143</c:f>
              <c:strCache>
                <c:ptCount val="10"/>
                <c:pt idx="0">
                  <c:v>上海发布</c:v>
                </c:pt>
                <c:pt idx="1">
                  <c:v>浙江发布</c:v>
                </c:pt>
                <c:pt idx="2">
                  <c:v>四川发布</c:v>
                </c:pt>
                <c:pt idx="3">
                  <c:v>安徽省人民政府网</c:v>
                </c:pt>
                <c:pt idx="4">
                  <c:v>广东省人民政府门户网站</c:v>
                </c:pt>
                <c:pt idx="5">
                  <c:v>内蒙古自治区人民政府发布</c:v>
                </c:pt>
                <c:pt idx="6">
                  <c:v>中国广西政府网</c:v>
                </c:pt>
                <c:pt idx="7">
                  <c:v>河南发布</c:v>
                </c:pt>
                <c:pt idx="8">
                  <c:v>辽宁发布</c:v>
                </c:pt>
                <c:pt idx="9">
                  <c:v>西藏发布</c:v>
                </c:pt>
              </c:strCache>
            </c:strRef>
          </c:cat>
          <c:val>
            <c:numRef>
              <c:f>[部委微信草稿.xlsx]省级微信!$B$134:$B$143</c:f>
              <c:numCache>
                <c:formatCode>General</c:formatCode>
                <c:ptCount val="10"/>
                <c:pt idx="0">
                  <c:v>90</c:v>
                </c:pt>
                <c:pt idx="1">
                  <c:v>9</c:v>
                </c:pt>
                <c:pt idx="2">
                  <c:v>7</c:v>
                </c:pt>
                <c:pt idx="3">
                  <c:v>6</c:v>
                </c:pt>
                <c:pt idx="4">
                  <c:v>6</c:v>
                </c:pt>
                <c:pt idx="5">
                  <c:v>6</c:v>
                </c:pt>
                <c:pt idx="6">
                  <c:v>5</c:v>
                </c:pt>
                <c:pt idx="7">
                  <c:v>4</c:v>
                </c:pt>
                <c:pt idx="8">
                  <c:v>4</c:v>
                </c:pt>
                <c:pt idx="9">
                  <c:v>4</c:v>
                </c:pt>
              </c:numCache>
            </c:numRef>
          </c:val>
        </c:ser>
        <c:dLbls>
          <c:showLegendKey val="0"/>
          <c:showVal val="1"/>
          <c:showCatName val="0"/>
          <c:showSerName val="0"/>
          <c:showPercent val="0"/>
          <c:showBubbleSize val="0"/>
        </c:dLbls>
        <c:gapWidth val="182"/>
        <c:overlap val="0"/>
        <c:axId val="344241771"/>
        <c:axId val="623378636"/>
      </c:barChart>
      <c:catAx>
        <c:axId val="344241771"/>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3378636"/>
        <c:crosses val="autoZero"/>
        <c:auto val="1"/>
        <c:lblAlgn val="ctr"/>
        <c:lblOffset val="100"/>
        <c:noMultiLvlLbl val="0"/>
      </c:catAx>
      <c:valAx>
        <c:axId val="623378636"/>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44241771"/>
        <c:crosses val="autoZero"/>
        <c:crossBetween val="between"/>
      </c:valAx>
      <c:spPr>
        <a:noFill/>
        <a:ln>
          <a:noFill/>
        </a:ln>
        <a:effectLst/>
      </c:spPr>
    </c:plotArea>
    <c:plotVisOnly val="1"/>
    <c:dispBlanksAs val="gap"/>
    <c:showDLblsOverMax val="0"/>
    <c:extLst>
      <c:ext uri="{0b15fc19-7d7d-44ad-8c2d-2c3a37ce22c3}">
        <chartProps xmlns="https://web.wps.cn/et/2018/main" chartId="{b90edf4a-763b-473b-8ea9-58da1c8c41a7}"/>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当月严重表述不规范典型错误（前</a:t>
            </a:r>
            <a:r>
              <a:rPr lang="en-US" altLang="zh-CN" b="1"/>
              <a:t>10</a:t>
            </a:r>
            <a:r>
              <a:rPr altLang="en-US" b="1"/>
              <a:t>）</a:t>
            </a:r>
            <a:endParaRPr altLang="en-US" b="1"/>
          </a:p>
        </c:rich>
      </c:tx>
      <c:layout>
        <c:manualLayout>
          <c:xMode val="edge"/>
          <c:yMode val="edge"/>
          <c:x val="0.230994676671823"/>
          <c:y val="0.0153978641940053"/>
        </c:manualLayout>
      </c:layout>
      <c:overlay val="0"/>
      <c:spPr>
        <a:noFill/>
        <a:ln>
          <a:noFill/>
        </a:ln>
        <a:effectLst/>
      </c:spPr>
    </c:title>
    <c:autoTitleDeleted val="0"/>
    <c:plotArea>
      <c:layout>
        <c:manualLayout>
          <c:layoutTarget val="inner"/>
          <c:xMode val="edge"/>
          <c:yMode val="edge"/>
          <c:x val="0.0484856038888196"/>
          <c:y val="0.159336359367663"/>
          <c:w val="0.596659603639536"/>
          <c:h val="0.749256534668962"/>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Lbls>
            <c:dLbl>
              <c:idx val="1"/>
              <c:layout/>
              <c:dLblPos val="inEnd"/>
              <c:showLegendKey val="0"/>
              <c:showVal val="1"/>
              <c:showCatName val="0"/>
              <c:showSerName val="0"/>
              <c:showPercent val="0"/>
              <c:showBubbleSize val="0"/>
              <c:extLst>
                <c:ext xmlns:c15="http://schemas.microsoft.com/office/drawing/2012/chart" uri="{CE6537A1-D6FC-4f65-9D91-7224C49458BB}">
                  <c15:layout>
                    <c:manualLayout>
                      <c:w val="0.0635672441730026"/>
                      <c:h val="0.086415963161934"/>
                    </c:manualLayout>
                  </c15:layout>
                </c:ext>
              </c:extLst>
            </c:dLbl>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705528568123988"/>
                      <c:h val="0.0552587953582612"/>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[部委微信草稿.xlsx]省级微信!$A$161:$A$170</c:f>
              <c:strCache>
                <c:ptCount val="10"/>
                <c:pt idx="0">
                  <c:v>文化旅游局</c:v>
                </c:pt>
                <c:pt idx="1">
                  <c:v>总书记</c:v>
                </c:pt>
                <c:pt idx="2">
                  <c:v>习主席</c:v>
                </c:pt>
                <c:pt idx="3">
                  <c:v>习近平总书记有关重要讲话精神</c:v>
                </c:pt>
                <c:pt idx="4">
                  <c:v>广西自治区</c:v>
                </c:pt>
                <c:pt idx="5">
                  <c:v>自治区区</c:v>
                </c:pt>
                <c:pt idx="6">
                  <c:v>“两会”精神</c:v>
                </c:pt>
                <c:pt idx="7">
                  <c:v>巩固拓展脱贫成果</c:v>
                </c:pt>
                <c:pt idx="8">
                  <c:v>文化广电与旅游厅</c:v>
                </c:pt>
                <c:pt idx="9">
                  <c:v>中央</c:v>
                </c:pt>
              </c:strCache>
            </c:strRef>
          </c:cat>
          <c:val>
            <c:numRef>
              <c:f>[部委微信草稿.xlsx]省级微信!$B$161:$B$170</c:f>
              <c:numCache>
                <c:formatCode>General</c:formatCode>
                <c:ptCount val="10"/>
                <c:pt idx="0">
                  <c:v>88</c:v>
                </c:pt>
                <c:pt idx="1">
                  <c:v>31</c:v>
                </c:pt>
                <c:pt idx="2">
                  <c:v>10</c:v>
                </c:pt>
                <c:pt idx="3">
                  <c:v>5</c:v>
                </c:pt>
                <c:pt idx="4">
                  <c:v>3</c:v>
                </c:pt>
                <c:pt idx="5">
                  <c:v>3</c:v>
                </c:pt>
                <c:pt idx="6">
                  <c:v>2</c:v>
                </c:pt>
                <c:pt idx="7">
                  <c:v>2</c:v>
                </c:pt>
                <c:pt idx="8">
                  <c:v>2</c:v>
                </c:pt>
                <c:pt idx="9">
                  <c:v>2</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4"/>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egendEntry>
        <c:idx val="5"/>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Entry>
      <c:layout>
        <c:manualLayout>
          <c:xMode val="edge"/>
          <c:yMode val="edge"/>
          <c:x val="0.663218247538327"/>
          <c:y val="0.137423696979183"/>
          <c:w val="0.333042502804437"/>
          <c:h val="0.821411801533886"/>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92aef8d-e34b-4cb5-b9f2-ca8371f75cdf}"/>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各省微信10W+热门文章分布情况</a:t>
            </a:r>
            <a:endParaRPr b="1"/>
          </a:p>
        </c:rich>
      </c:tx>
      <c:layout/>
      <c:overlay val="0"/>
      <c:spPr>
        <a:noFill/>
        <a:ln>
          <a:noFill/>
        </a:ln>
        <a:effectLst/>
      </c:spPr>
    </c:title>
    <c:autoTitleDeleted val="0"/>
    <c:plotArea>
      <c:layout/>
      <c:barChart>
        <c:barDir val="col"/>
        <c:grouping val="clustered"/>
        <c:varyColors val="0"/>
        <c:ser>
          <c:idx val="0"/>
          <c:order val="0"/>
          <c:spPr>
            <a:solidFill>
              <a:srgbClr val="4472C4"/>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[部委微信草稿.xlsx]Sheet5!$B$15:$B$18</c:f>
              <c:strCache>
                <c:ptCount val="4"/>
                <c:pt idx="0">
                  <c:v>上海发布</c:v>
                </c:pt>
                <c:pt idx="1">
                  <c:v>浙江发布</c:v>
                </c:pt>
                <c:pt idx="2">
                  <c:v>北京发布</c:v>
                </c:pt>
                <c:pt idx="3">
                  <c:v>黑龙江政务</c:v>
                </c:pt>
              </c:strCache>
            </c:strRef>
          </c:cat>
          <c:val>
            <c:numRef>
              <c:f>[部委微信草稿.xlsx]Sheet5!$C$15:$C$18</c:f>
              <c:numCache>
                <c:formatCode>General</c:formatCode>
                <c:ptCount val="4"/>
                <c:pt idx="0">
                  <c:v>68</c:v>
                </c:pt>
                <c:pt idx="1">
                  <c:v>10</c:v>
                </c:pt>
                <c:pt idx="2">
                  <c:v>2</c:v>
                </c:pt>
                <c:pt idx="3">
                  <c:v>2</c:v>
                </c:pt>
              </c:numCache>
            </c:numRef>
          </c:val>
        </c:ser>
        <c:dLbls>
          <c:showLegendKey val="0"/>
          <c:showVal val="1"/>
          <c:showCatName val="0"/>
          <c:showSerName val="0"/>
          <c:showPercent val="0"/>
          <c:showBubbleSize val="0"/>
        </c:dLbls>
        <c:gapWidth val="219"/>
        <c:overlap val="-27"/>
        <c:axId val="179193900"/>
        <c:axId val="545439277"/>
      </c:barChart>
      <c:catAx>
        <c:axId val="1791939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45439277"/>
        <c:crosses val="autoZero"/>
        <c:auto val="1"/>
        <c:lblAlgn val="ctr"/>
        <c:lblOffset val="100"/>
        <c:noMultiLvlLbl val="0"/>
      </c:catAx>
      <c:valAx>
        <c:axId val="545439277"/>
        <c:scaling>
          <c:orientation val="minMax"/>
          <c:max val="70"/>
          <c:min val="0"/>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9193900"/>
        <c:crosses val="autoZero"/>
        <c:crossBetween val="between"/>
        <c:majorUnit val="10"/>
      </c:valAx>
      <c:spPr>
        <a:noFill/>
        <a:ln>
          <a:noFill/>
        </a:ln>
        <a:effectLst/>
      </c:spPr>
    </c:plotArea>
    <c:plotVisOnly val="1"/>
    <c:dispBlanksAs val="gap"/>
    <c:showDLblsOverMax val="0"/>
    <c:extLst>
      <c:ext uri="{0b15fc19-7d7d-44ad-8c2d-2c3a37ce22c3}">
        <chartProps xmlns="https://web.wps.cn/et/2018/main" chartId="{5648ced7-918c-4f0e-8a4f-129fb8b9df9b}"/>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省级政务新媒体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348605" cy="222821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a:t>
            </a:r>
            <a:r>
              <a:rPr lang="zh-CN" sz="1600" spc="35" dirty="0">
                <a:latin typeface="微软雅黑" panose="020B0503020204020204" charset="-122"/>
                <a:ea typeface="微软雅黑" panose="020B0503020204020204" charset="-122"/>
                <a:cs typeface="微软雅黑" panose="020B0503020204020204" charset="-122"/>
              </a:rPr>
              <a:t>省级政务</a:t>
            </a:r>
            <a:r>
              <a:rPr sz="1600" spc="35" dirty="0">
                <a:latin typeface="微软雅黑" panose="020B0503020204020204" charset="-122"/>
                <a:ea typeface="微软雅黑" panose="020B0503020204020204" charset="-122"/>
                <a:cs typeface="微软雅黑" panose="020B0503020204020204" charset="-122"/>
              </a:rPr>
              <a:t>微信</a:t>
            </a:r>
            <a:r>
              <a:rPr lang="zh-CN" sz="1600" spc="35" dirty="0">
                <a:latin typeface="微软雅黑" panose="020B0503020204020204" charset="-122"/>
                <a:ea typeface="微软雅黑" panose="020B0503020204020204" charset="-122"/>
                <a:cs typeface="微软雅黑" panose="020B0503020204020204" charset="-122"/>
              </a:rPr>
              <a:t>公众号</a:t>
            </a:r>
            <a:r>
              <a:rPr sz="1600" spc="35" dirty="0">
                <a:latin typeface="微软雅黑" panose="020B0503020204020204" charset="-122"/>
                <a:ea typeface="微软雅黑" panose="020B0503020204020204" charset="-122"/>
                <a:cs typeface="微软雅黑" panose="020B0503020204020204" charset="-122"/>
              </a:rPr>
              <a:t>共</a:t>
            </a:r>
            <a:r>
              <a:rPr lang="en-US" sz="1600" spc="30" dirty="0">
                <a:latin typeface="微软雅黑" panose="020B0503020204020204" charset="-122"/>
                <a:ea typeface="微软雅黑" panose="020B0503020204020204" charset="-122"/>
                <a:cs typeface="微软雅黑" panose="020B0503020204020204" charset="-122"/>
              </a:rPr>
              <a:t>31</a:t>
            </a:r>
            <a:r>
              <a:rPr sz="1600" spc="35" dirty="0">
                <a:latin typeface="微软雅黑" panose="020B0503020204020204" charset="-122"/>
                <a:ea typeface="微软雅黑" panose="020B0503020204020204" charset="-122"/>
                <a:cs typeface="微软雅黑" panose="020B0503020204020204" charset="-122"/>
              </a:rPr>
              <a:t>个</a:t>
            </a:r>
            <a:r>
              <a:rPr lang="zh-CN" sz="1600" spc="40" dirty="0">
                <a:latin typeface="微软雅黑" panose="020B0503020204020204" charset="-122"/>
                <a:ea typeface="微软雅黑" panose="020B0503020204020204" charset="-122"/>
                <a:cs typeface="微软雅黑" panose="020B0503020204020204" charset="-122"/>
              </a:rPr>
              <a:t>，</a:t>
            </a:r>
            <a:r>
              <a:rPr sz="1600" spc="40" dirty="0">
                <a:latin typeface="微软雅黑" panose="020B0503020204020204" charset="-122"/>
                <a:ea typeface="微软雅黑" panose="020B0503020204020204" charset="-122"/>
                <a:cs typeface="微软雅黑" panose="020B0503020204020204" charset="-122"/>
              </a:rPr>
              <a:t>根据监测数据统计结果</a:t>
            </a:r>
            <a:r>
              <a:rPr lang="zh-CN" sz="1600" spc="40" dirty="0">
                <a:latin typeface="微软雅黑" panose="020B0503020204020204" charset="-122"/>
                <a:ea typeface="微软雅黑" panose="020B0503020204020204" charset="-122"/>
                <a:cs typeface="微软雅黑" panose="020B0503020204020204" charset="-122"/>
              </a:rPr>
              <a:t>显示，</a:t>
            </a:r>
            <a:r>
              <a:rPr sz="1600" spc="5" dirty="0">
                <a:latin typeface="微软雅黑" panose="020B0503020204020204" charset="-122"/>
                <a:ea typeface="微软雅黑" panose="020B0503020204020204" charset="-122"/>
                <a:cs typeface="微软雅黑" panose="020B0503020204020204" charset="-122"/>
              </a:rPr>
              <a:t>综</a:t>
            </a:r>
            <a:r>
              <a:rPr sz="1600" spc="-5" dirty="0">
                <a:latin typeface="微软雅黑" panose="020B0503020204020204" charset="-122"/>
                <a:ea typeface="微软雅黑" panose="020B0503020204020204" charset="-122"/>
                <a:cs typeface="微软雅黑" panose="020B0503020204020204" charset="-122"/>
              </a:rPr>
              <a:t>合影响力指数得分在</a:t>
            </a:r>
            <a:r>
              <a:rPr lang="en-US" sz="1600" spc="-5" dirty="0">
                <a:latin typeface="微软雅黑" panose="020B0503020204020204" charset="-122"/>
                <a:ea typeface="微软雅黑" panose="020B0503020204020204" charset="-122"/>
                <a:cs typeface="微软雅黑" panose="020B0503020204020204" charset="-122"/>
              </a:rPr>
              <a:t>500</a:t>
            </a:r>
            <a:r>
              <a:rPr sz="1600" spc="-5" dirty="0">
                <a:latin typeface="微软雅黑" panose="020B0503020204020204" charset="-122"/>
                <a:ea typeface="微软雅黑" panose="020B0503020204020204" charset="-122"/>
                <a:cs typeface="微软雅黑" panose="020B0503020204020204" charset="-122"/>
              </a:rPr>
              <a:t>至</a:t>
            </a:r>
            <a:r>
              <a:rPr lang="en-US" sz="1600" spc="-5" dirty="0">
                <a:latin typeface="微软雅黑" panose="020B0503020204020204" charset="-122"/>
                <a:ea typeface="微软雅黑" panose="020B0503020204020204" charset="-122"/>
                <a:cs typeface="微软雅黑" panose="020B0503020204020204" charset="-122"/>
              </a:rPr>
              <a:t>700</a:t>
            </a:r>
            <a:r>
              <a:rPr sz="1600" spc="-5" dirty="0">
                <a:latin typeface="微软雅黑" panose="020B0503020204020204" charset="-122"/>
                <a:ea typeface="微软雅黑" panose="020B0503020204020204" charset="-122"/>
                <a:cs typeface="微软雅黑" panose="020B0503020204020204" charset="-122"/>
              </a:rPr>
              <a:t>之间的公众号数量较多，共</a:t>
            </a:r>
            <a:r>
              <a:rPr lang="en-US" sz="1600" spc="-5" dirty="0">
                <a:latin typeface="微软雅黑" panose="020B0503020204020204" charset="-122"/>
                <a:ea typeface="微软雅黑" panose="020B0503020204020204" charset="-122"/>
                <a:cs typeface="微软雅黑" panose="020B0503020204020204" charset="-122"/>
              </a:rPr>
              <a:t>14</a:t>
            </a:r>
            <a:r>
              <a:rPr sz="1600" spc="-5" dirty="0">
                <a:latin typeface="微软雅黑" panose="020B0503020204020204" charset="-122"/>
                <a:ea typeface="微软雅黑" panose="020B0503020204020204" charset="-122"/>
                <a:cs typeface="微软雅黑" panose="020B0503020204020204" charset="-122"/>
              </a:rPr>
              <a:t>个</a:t>
            </a:r>
            <a:r>
              <a:rPr sz="1600" dirty="0">
                <a:latin typeface="微软雅黑" panose="020B0503020204020204" charset="-122"/>
                <a:ea typeface="微软雅黑" panose="020B0503020204020204" charset="-122"/>
                <a:cs typeface="微软雅黑" panose="020B0503020204020204" charset="-122"/>
              </a:rPr>
              <a:t>；</a:t>
            </a:r>
            <a:r>
              <a:rPr sz="1600" spc="25" dirty="0">
                <a:latin typeface="微软雅黑" panose="020B0503020204020204" charset="-122"/>
                <a:ea typeface="微软雅黑" panose="020B0503020204020204" charset="-122"/>
                <a:cs typeface="微软雅黑" panose="020B0503020204020204" charset="-122"/>
              </a:rPr>
              <a:t>有</a:t>
            </a:r>
            <a:r>
              <a:rPr lang="en-US" sz="1600" spc="20"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个</a:t>
            </a:r>
            <a:r>
              <a:rPr lang="zh-CN" sz="1600" spc="25" dirty="0">
                <a:latin typeface="微软雅黑" panose="020B0503020204020204" charset="-122"/>
                <a:ea typeface="微软雅黑" panose="020B0503020204020204" charset="-122"/>
                <a:cs typeface="微软雅黑" panose="020B0503020204020204" charset="-122"/>
              </a:rPr>
              <a:t>省级</a:t>
            </a:r>
            <a:r>
              <a:rPr sz="1600" spc="25" dirty="0">
                <a:latin typeface="微软雅黑" panose="020B0503020204020204" charset="-122"/>
                <a:ea typeface="微软雅黑" panose="020B0503020204020204" charset="-122"/>
                <a:cs typeface="微软雅黑" panose="020B0503020204020204" charset="-122"/>
              </a:rPr>
              <a:t>微信综合影响力指数在</a:t>
            </a:r>
            <a:r>
              <a:rPr lang="en-US" sz="1600" spc="25" dirty="0">
                <a:latin typeface="微软雅黑" panose="020B0503020204020204" charset="-122"/>
                <a:ea typeface="微软雅黑" panose="020B0503020204020204" charset="-122"/>
                <a:cs typeface="微软雅黑" panose="020B0503020204020204" charset="-122"/>
              </a:rPr>
              <a:t>1</a:t>
            </a:r>
            <a:r>
              <a:rPr sz="1600" spc="25" dirty="0">
                <a:latin typeface="微软雅黑" panose="020B0503020204020204" charset="-122"/>
                <a:ea typeface="微软雅黑" panose="020B0503020204020204" charset="-122"/>
                <a:cs typeface="微软雅黑" panose="020B0503020204020204" charset="-122"/>
              </a:rPr>
              <a:t>00</a:t>
            </a:r>
            <a:r>
              <a:rPr lang="en-US" sz="1600" spc="25" dirty="0">
                <a:latin typeface="微软雅黑" panose="020B0503020204020204" charset="-122"/>
                <a:ea typeface="微软雅黑" panose="020B0503020204020204" charset="-122"/>
                <a:cs typeface="微软雅黑" panose="020B0503020204020204" charset="-122"/>
              </a:rPr>
              <a:t>0</a:t>
            </a:r>
            <a:r>
              <a:rPr sz="1600" spc="30" dirty="0">
                <a:latin typeface="微软雅黑" panose="020B0503020204020204" charset="-122"/>
                <a:ea typeface="微软雅黑" panose="020B0503020204020204" charset="-122"/>
                <a:cs typeface="微软雅黑" panose="020B0503020204020204" charset="-122"/>
              </a:rPr>
              <a:t>以上。其中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上海发布</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dirty="0">
                <a:latin typeface="微软雅黑" panose="020B0503020204020204" charset="-122"/>
                <a:ea typeface="微软雅黑" panose="020B0503020204020204" charset="-122"/>
                <a:cs typeface="微软雅黑" panose="020B0503020204020204" charset="-122"/>
              </a:rPr>
              <a:t>1163.39</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浙江</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北京</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985.62</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970.16</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lang="en-US" sz="1600" spc="35" dirty="0">
                <a:latin typeface="微软雅黑" panose="020B0503020204020204" charset="-122"/>
                <a:ea typeface="微软雅黑" panose="020B0503020204020204" charset="-122"/>
                <a:cs typeface="微软雅黑" panose="020B0503020204020204" charset="-122"/>
                <a:sym typeface="+mn-ea"/>
              </a:rPr>
              <a:t>2026</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1</a:t>
            </a:r>
            <a:r>
              <a:rPr sz="1600" spc="35" dirty="0">
                <a:latin typeface="微软雅黑" panose="020B0503020204020204" charset="-122"/>
                <a:ea typeface="微软雅黑" panose="020B0503020204020204" charset="-122"/>
                <a:cs typeface="微软雅黑" panose="020B0503020204020204" charset="-122"/>
                <a:sym typeface="+mn-ea"/>
              </a:rPr>
              <a:t>月，</a:t>
            </a:r>
            <a:r>
              <a:rPr lang="zh-CN" sz="1600" spc="35" dirty="0">
                <a:latin typeface="微软雅黑" panose="020B0503020204020204" charset="-122"/>
                <a:ea typeface="微软雅黑" panose="020B0503020204020204" charset="-122"/>
                <a:cs typeface="微软雅黑" panose="020B0503020204020204" charset="-122"/>
                <a:sym typeface="+mn-ea"/>
              </a:rPr>
              <a:t>省级政务</a:t>
            </a:r>
            <a:r>
              <a:rPr sz="1600" spc="35" dirty="0">
                <a:latin typeface="微软雅黑" panose="020B0503020204020204" charset="-122"/>
                <a:ea typeface="微软雅黑" panose="020B0503020204020204" charset="-122"/>
                <a:cs typeface="微软雅黑" panose="020B0503020204020204" charset="-122"/>
                <a:sym typeface="+mn-ea"/>
              </a:rPr>
              <a:t>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5924</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191</a:t>
            </a:r>
            <a:r>
              <a:rPr sz="1600" spc="35" dirty="0">
                <a:latin typeface="微软雅黑" panose="020B0503020204020204" charset="-122"/>
                <a:ea typeface="微软雅黑" panose="020B0503020204020204" charset="-122"/>
                <a:cs typeface="微软雅黑" panose="020B0503020204020204" charset="-122"/>
                <a:sym typeface="+mn-ea"/>
              </a:rPr>
              <a:t>篇。其中</a:t>
            </a:r>
            <a:r>
              <a:rPr lang="zh-CN" altLang="en-US" sz="1600" spc="35" dirty="0">
                <a:latin typeface="微软雅黑" panose="020B0503020204020204" charset="-122"/>
                <a:ea typeface="微软雅黑" panose="020B0503020204020204" charset="-122"/>
                <a:cs typeface="微软雅黑" panose="020B0503020204020204" charset="-122"/>
                <a:sym typeface="+mn-ea"/>
              </a:rPr>
              <a:t>，</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上海</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451</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北京</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河南发布</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410</a:t>
            </a:r>
            <a:r>
              <a:rPr sz="1600" spc="35" dirty="0">
                <a:latin typeface="微软雅黑" panose="020B0503020204020204" charset="-122"/>
                <a:ea typeface="微软雅黑" panose="020B0503020204020204" charset="-122"/>
                <a:cs typeface="微软雅黑" panose="020B0503020204020204" charset="-122"/>
                <a:sym typeface="+mn-ea"/>
              </a:rPr>
              <a:t>篇、</a:t>
            </a:r>
            <a:r>
              <a:rPr lang="en-US" altLang="zh-CN" sz="1600" spc="35" dirty="0">
                <a:latin typeface="微软雅黑" panose="020B0503020204020204" charset="-122"/>
                <a:ea typeface="微软雅黑" panose="020B0503020204020204" charset="-122"/>
                <a:cs typeface="微软雅黑" panose="020B0503020204020204" charset="-122"/>
                <a:sym typeface="+mn-ea"/>
              </a:rPr>
              <a:t>378</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江苏政务服务</a:t>
            </a:r>
            <a:r>
              <a:rPr lang="en-US" altLang="zh-CN"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004A7E"/>
                </a:solidFill>
                <a:latin typeface="微软雅黑" panose="020B0503020204020204" charset="-122"/>
                <a:ea typeface="微软雅黑" panose="020B0503020204020204" charset="-122"/>
                <a:cs typeface="微软雅黑" panose="020B0503020204020204" charset="-122"/>
                <a:sym typeface="+mn-ea"/>
              </a:rPr>
              <a:t>月发稿量最少</a:t>
            </a:r>
            <a:r>
              <a:rPr lang="zh-CN" altLang="en-US" sz="1600" spc="35" dirty="0">
                <a:latin typeface="微软雅黑" panose="020B0503020204020204" charset="-122"/>
                <a:ea typeface="微软雅黑" panose="020B0503020204020204" charset="-122"/>
                <a:cs typeface="微软雅黑" panose="020B0503020204020204" charset="-122"/>
                <a:sym typeface="+mn-ea"/>
              </a:rPr>
              <a:t>，发布文章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17</a:t>
            </a:r>
            <a:r>
              <a:rPr lang="zh-CN" altLang="en-US" sz="1600" spc="35" dirty="0">
                <a:latin typeface="微软雅黑" panose="020B0503020204020204" charset="-122"/>
                <a:ea typeface="微软雅黑" panose="020B0503020204020204" charset="-122"/>
                <a:cs typeface="微软雅黑" panose="020B0503020204020204" charset="-122"/>
                <a:sym typeface="+mn-ea"/>
              </a:rPr>
              <a:t>篇</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6" name="图表 5"/>
          <p:cNvGraphicFramePr/>
          <p:nvPr/>
        </p:nvGraphicFramePr>
        <p:xfrm>
          <a:off x="6821805" y="1302385"/>
          <a:ext cx="4572000"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981710" y="3850005"/>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省级</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6738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cs typeface="微软雅黑" panose="020B0503020204020204" charset="-122"/>
              </a:rPr>
              <a:t>影响力指数</a:t>
            </a:r>
            <a:r>
              <a:rPr sz="1000" b="1" spc="-5" dirty="0">
                <a:latin typeface="微软雅黑" panose="020B0503020204020204" charset="-122"/>
                <a:cs typeface="微软雅黑" panose="020B0503020204020204" charset="-122"/>
              </a:rPr>
              <a:t>=</a:t>
            </a:r>
            <a:r>
              <a:rPr sz="1000" b="1" spc="5" dirty="0">
                <a:latin typeface="微软雅黑" panose="020B0503020204020204" charset="-122"/>
                <a:cs typeface="微软雅黑" panose="020B0503020204020204" charset="-122"/>
              </a:rPr>
              <a:t> </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整体传播力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篇均传播力</a:t>
            </a:r>
            <a:r>
              <a:rPr sz="1000" b="1" spc="-5" dirty="0">
                <a:latin typeface="微软雅黑" panose="020B0503020204020204" charset="-122"/>
                <a:cs typeface="微软雅黑" panose="020B0503020204020204" charset="-122"/>
              </a:rPr>
              <a:t>+30%</a:t>
            </a:r>
            <a:r>
              <a:rPr sz="1000" b="1" dirty="0">
                <a:latin typeface="微软雅黑" panose="020B0503020204020204" charset="-122"/>
                <a:cs typeface="微软雅黑" panose="020B0503020204020204" charset="-122"/>
              </a:rPr>
              <a:t>头条传播力</a:t>
            </a:r>
            <a:r>
              <a:rPr sz="1000" b="1" spc="-5" dirty="0">
                <a:latin typeface="微软雅黑" panose="020B0503020204020204" charset="-122"/>
                <a:cs typeface="微软雅黑" panose="020B0503020204020204" charset="-122"/>
              </a:rPr>
              <a:t>+10%</a:t>
            </a:r>
            <a:r>
              <a:rPr sz="1000" b="1" dirty="0">
                <a:latin typeface="微软雅黑" panose="020B0503020204020204" charset="-122"/>
                <a:cs typeface="微软雅黑" panose="020B0503020204020204" charset="-122"/>
              </a:rPr>
              <a:t>峰值传播力</a:t>
            </a:r>
            <a:r>
              <a:rPr sz="1000" b="1" spc="-5" dirty="0">
                <a:latin typeface="微软雅黑" panose="020B0503020204020204" charset="-122"/>
                <a:cs typeface="微软雅黑" panose="020B0503020204020204" charset="-122"/>
              </a:rPr>
              <a:t>)</a:t>
            </a:r>
            <a:r>
              <a:rPr sz="975" b="1" spc="-7" baseline="21000" dirty="0">
                <a:latin typeface="微软雅黑" panose="020B0503020204020204" charset="-122"/>
                <a:cs typeface="微软雅黑" panose="020B0503020204020204" charset="-122"/>
              </a:rPr>
              <a:t>2</a:t>
            </a:r>
            <a:r>
              <a:rPr sz="1000" b="1" spc="-5" dirty="0">
                <a:latin typeface="微软雅黑" panose="020B0503020204020204" charset="-122"/>
                <a:cs typeface="微软雅黑" panose="020B0503020204020204" charset="-122"/>
              </a:rPr>
              <a:t>*10</a:t>
            </a:r>
            <a:endParaRPr sz="1000">
              <a:latin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cs typeface="微软雅黑" panose="020B0503020204020204" charset="-122"/>
              </a:rPr>
              <a:t>整体传播力=</a:t>
            </a:r>
            <a:r>
              <a:rPr sz="900" spc="2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日均阅读数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日均在看数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日均点赞数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篇均传播力=</a:t>
            </a:r>
            <a:r>
              <a:rPr sz="900" spc="15"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篇均点赞数</a:t>
            </a:r>
            <a:r>
              <a:rPr sz="900" spc="-5" dirty="0">
                <a:latin typeface="微软雅黑" panose="020B0503020204020204" charset="-122"/>
                <a:cs typeface="微软雅黑" panose="020B0503020204020204" charset="-122"/>
              </a:rPr>
              <a:t>*10+1)；</a:t>
            </a:r>
            <a:endParaRPr sz="900">
              <a:latin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cs typeface="微软雅黑" panose="020B0503020204020204" charset="-122"/>
              </a:rPr>
              <a:t>头条传播力=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0.77ln(</a:t>
            </a:r>
            <a:r>
              <a:rPr sz="900" dirty="0">
                <a:latin typeface="微软雅黑" panose="020B0503020204020204" charset="-122"/>
                <a:cs typeface="微软雅黑" panose="020B0503020204020204" charset="-122"/>
              </a:rPr>
              <a:t>头条篇均阅读数</a:t>
            </a:r>
            <a:r>
              <a:rPr sz="900" spc="-5" dirty="0">
                <a:latin typeface="微软雅黑" panose="020B0503020204020204" charset="-122"/>
                <a:cs typeface="微软雅黑" panose="020B0503020204020204" charset="-122"/>
              </a:rPr>
              <a:t>+1)+0.17ln(</a:t>
            </a:r>
            <a:r>
              <a:rPr sz="900" dirty="0">
                <a:latin typeface="微软雅黑" panose="020B0503020204020204" charset="-122"/>
                <a:cs typeface="微软雅黑" panose="020B0503020204020204" charset="-122"/>
              </a:rPr>
              <a:t>头条篇均在看数</a:t>
            </a:r>
            <a:r>
              <a:rPr sz="900" spc="-5" dirty="0">
                <a:latin typeface="微软雅黑" panose="020B0503020204020204" charset="-122"/>
                <a:cs typeface="微软雅黑" panose="020B0503020204020204" charset="-122"/>
              </a:rPr>
              <a:t>*10+1)+0.06ln(</a:t>
            </a:r>
            <a:r>
              <a:rPr sz="900" dirty="0">
                <a:latin typeface="微软雅黑" panose="020B0503020204020204" charset="-122"/>
                <a:cs typeface="微软雅黑" panose="020B0503020204020204" charset="-122"/>
              </a:rPr>
              <a:t>头条篇均点赞数</a:t>
            </a:r>
            <a:r>
              <a:rPr sz="900" spc="-5" dirty="0">
                <a:latin typeface="微软雅黑" panose="020B0503020204020204" charset="-122"/>
                <a:cs typeface="微软雅黑" panose="020B0503020204020204" charset="-122"/>
              </a:rPr>
              <a:t>*10+1)；</a:t>
            </a:r>
            <a:r>
              <a:rPr sz="900" dirty="0">
                <a:latin typeface="微软雅黑" panose="020B0503020204020204" charset="-122"/>
                <a:cs typeface="微软雅黑" panose="020B0503020204020204" charset="-122"/>
              </a:rPr>
              <a:t>峰值传播力=</a:t>
            </a:r>
            <a:r>
              <a:rPr sz="900" spc="40" dirty="0">
                <a:latin typeface="微软雅黑" panose="020B0503020204020204" charset="-122"/>
                <a:cs typeface="微软雅黑" panose="020B0503020204020204" charset="-122"/>
              </a:rPr>
              <a:t> </a:t>
            </a:r>
            <a:r>
              <a:rPr sz="900" spc="-5" dirty="0">
                <a:latin typeface="微软雅黑" panose="020B0503020204020204" charset="-122"/>
                <a:cs typeface="微软雅黑" panose="020B0503020204020204" charset="-122"/>
              </a:rPr>
              <a:t>0.7ln(</a:t>
            </a:r>
            <a:r>
              <a:rPr sz="900" dirty="0">
                <a:latin typeface="微软雅黑" panose="020B0503020204020204" charset="-122"/>
                <a:cs typeface="微软雅黑" panose="020B0503020204020204" charset="-122"/>
              </a:rPr>
              <a:t>最高阅读数</a:t>
            </a:r>
            <a:r>
              <a:rPr sz="900" spc="-5" dirty="0">
                <a:latin typeface="微软雅黑" panose="020B0503020204020204" charset="-122"/>
                <a:cs typeface="微软雅黑" panose="020B0503020204020204" charset="-122"/>
              </a:rPr>
              <a:t>+1)+0.2ln(</a:t>
            </a:r>
            <a:r>
              <a:rPr sz="900" dirty="0">
                <a:latin typeface="微软雅黑" panose="020B0503020204020204" charset="-122"/>
                <a:cs typeface="微软雅黑" panose="020B0503020204020204" charset="-122"/>
              </a:rPr>
              <a:t>最高在看数</a:t>
            </a:r>
            <a:r>
              <a:rPr sz="900" spc="-5" dirty="0">
                <a:latin typeface="微软雅黑" panose="020B0503020204020204" charset="-122"/>
                <a:cs typeface="微软雅黑" panose="020B0503020204020204" charset="-122"/>
              </a:rPr>
              <a:t>*10+1)+0.1ln(</a:t>
            </a:r>
            <a:r>
              <a:rPr sz="900" dirty="0">
                <a:latin typeface="微软雅黑" panose="020B0503020204020204" charset="-122"/>
                <a:cs typeface="微软雅黑" panose="020B0503020204020204" charset="-122"/>
              </a:rPr>
              <a:t>最高点赞数*10+1)</a:t>
            </a:r>
            <a:endParaRPr sz="900">
              <a:latin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    上海发布</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1163.39</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1523.19W+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34693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451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1111.14W+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2711</a:t>
                      </a:r>
                      <a:endParaRPr lang="en-US" sz="900">
                        <a:ln>
                          <a:noFill/>
                        </a:ln>
                        <a:solidFill>
                          <a:srgbClr val="004A7E"/>
                        </a:solidFill>
                      </a:endParaRPr>
                    </a:p>
                  </a:txBody>
                  <a:tcPr marL="12700" marR="12700" marT="12700" vert="horz" anchor="ctr" anchorCtr="0"/>
                </a:tc>
              </a:tr>
              <a:tr h="292100">
                <a:tc>
                  <a:txBody>
                    <a:bodyPr/>
                    <a:p>
                      <a:pPr algn="ctr">
                        <a:buClrTx/>
                        <a:buSzTx/>
                        <a:buFontTx/>
                      </a:pPr>
                      <a:r>
                        <a:rPr lang="en-US" sz="900" b="1" i="0">
                          <a:solidFill>
                            <a:srgbClr val="004A7E"/>
                          </a:solidFill>
                          <a:latin typeface="Helvetica" charset="-122"/>
                        </a:rPr>
                        <a:t>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浙江发布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985.62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424.31W+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8744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205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364.88W+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587</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北京发布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970.16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656.49W+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11115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410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623.79W+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330</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河南发布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866.39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421.95W+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5773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378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421.95W+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64573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126</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四川发布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802.18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151.06W+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3217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177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145.22W+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75492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205</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湖南省人民政府网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797.75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174.66W+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3484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163.44W+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62435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90</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河北省人民政府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766.06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140.53W+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1933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182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140.53W+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56697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72</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江苏政务服务</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764.02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17.04W+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305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14.27W+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78186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103</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江西省人民政府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761.41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84.14W+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84.14W+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83003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81</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10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辽宁发布</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744.85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147.54W+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3497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146.12W+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37225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144</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黑龙江政务</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738.24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104.52W+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1334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104.37W+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68</a:t>
                      </a:r>
                      <a:endParaRPr lang="en-US" sz="900" b="1" i="0">
                        <a:solidFill>
                          <a:srgbClr val="004A7E"/>
                        </a:solidFill>
                        <a:latin typeface="Helvetica" charset="-122"/>
                      </a:endParaRPr>
                    </a:p>
                  </a:txBody>
                  <a:tcPr marL="9842" marR="9842" marT="9842" marB="0" anchor="ctr" anchorCtr="0"/>
                </a:tc>
              </a:tr>
              <a:tr h="292735">
                <a:tc>
                  <a:txBody>
                    <a:bodyPr/>
                    <a:p>
                      <a:pPr algn="ctr">
                        <a:buClrTx/>
                        <a:buSzTx/>
                        <a:buFontTx/>
                      </a:pPr>
                      <a:r>
                        <a:rPr lang="en-US" sz="900" b="1" i="0">
                          <a:solidFill>
                            <a:srgbClr val="004A7E"/>
                          </a:solidFill>
                          <a:latin typeface="Helvetica" charset="-122"/>
                        </a:rPr>
                        <a:t>12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安徽省人民政府网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732.81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99.45W+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1562</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156</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97.16W+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54670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61</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13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贵州省人民政府网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712.93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76.59W+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1270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120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65.83W+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37533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114</a:t>
                      </a:r>
                      <a:endParaRPr lang="en-US" sz="900" b="1" i="0">
                        <a:solidFill>
                          <a:srgbClr val="004A7E"/>
                        </a:solidFill>
                        <a:latin typeface="Helvetica" charset="-122"/>
                      </a:endParaRPr>
                    </a:p>
                  </a:txBody>
                  <a:tcPr marL="9842" marR="9842" marT="9842" marB="0" anchor="ctr" anchorCtr="0"/>
                </a:tc>
              </a:tr>
              <a:tr h="292100">
                <a:tc>
                  <a:txBody>
                    <a:bodyPr/>
                    <a:p>
                      <a:pPr algn="ctr">
                        <a:buClrTx/>
                        <a:buSzTx/>
                        <a:buFontTx/>
                      </a:pPr>
                      <a:r>
                        <a:rPr lang="en-US" sz="900" b="1" i="0">
                          <a:solidFill>
                            <a:srgbClr val="004A7E"/>
                          </a:solidFill>
                          <a:latin typeface="Helvetica" charset="-122"/>
                        </a:rPr>
                        <a:t>14</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湖北省人民政府网</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712.63</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2408</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225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113W+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23571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107</a:t>
                      </a:r>
                      <a:endParaRPr lang="en-US" sz="900" b="1" i="0">
                        <a:solidFill>
                          <a:srgbClr val="004A7E"/>
                        </a:solidFill>
                        <a:latin typeface="Helvetica" charset="-122"/>
                      </a:endParaRPr>
                    </a:p>
                  </a:txBody>
                  <a:tcPr marL="9842" marR="9842" marT="9842" marB="0" anchor="ctr" anchorCtr="0"/>
                </a:tc>
              </a:tr>
              <a:tr h="291465">
                <a:tc>
                  <a:txBody>
                    <a:bodyPr/>
                    <a:p>
                      <a:pPr algn="ctr">
                        <a:buClrTx/>
                        <a:buSzTx/>
                        <a:buFontTx/>
                      </a:pPr>
                      <a:r>
                        <a:rPr lang="en-US" sz="900" b="1" i="0">
                          <a:solidFill>
                            <a:srgbClr val="004A7E"/>
                          </a:solidFill>
                          <a:latin typeface="Helvetica" charset="-122"/>
                        </a:rPr>
                        <a:t>15</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云南省人民政府</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677.09</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80.94W+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2311</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270</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70.37W+</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38727</a:t>
                      </a:r>
                      <a:endParaRPr lang="en-US" sz="900" b="1" i="0">
                        <a:solidFill>
                          <a:srgbClr val="004A7E"/>
                        </a:solidFill>
                        <a:latin typeface="Helvetica" charset="-122"/>
                      </a:endParaRPr>
                    </a:p>
                  </a:txBody>
                  <a:tcPr marL="9842" marR="9842" marT="9842" marB="0" anchor="ctr" anchorCtr="0"/>
                </a:tc>
                <a:tc>
                  <a:txBody>
                    <a:bodyPr/>
                    <a:p>
                      <a:pPr algn="ctr">
                        <a:buClrTx/>
                        <a:buSzTx/>
                        <a:buFontTx/>
                      </a:pPr>
                      <a:r>
                        <a:rPr lang="en-US" sz="900" b="1" i="0">
                          <a:solidFill>
                            <a:srgbClr val="004A7E"/>
                          </a:solidFill>
                          <a:latin typeface="Helvetica" charset="-122"/>
                        </a:rPr>
                        <a:t>159</a:t>
                      </a:r>
                      <a:endParaRPr lang="en-US" sz="900" b="1" i="0">
                        <a:solidFill>
                          <a:srgbClr val="004A7E"/>
                        </a:solidFill>
                        <a:latin typeface="Helvetica" charset="-122"/>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829310" y="1376045"/>
          <a:ext cx="1053338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78510"/>
                <a:gridCol w="2271395"/>
                <a:gridCol w="1146175"/>
                <a:gridCol w="1005205"/>
                <a:gridCol w="1006475"/>
                <a:gridCol w="828675"/>
                <a:gridCol w="1182370"/>
                <a:gridCol w="932180"/>
                <a:gridCol w="1382395"/>
              </a:tblGrid>
              <a:tr h="367665">
                <a:tc>
                  <a:txBody>
                    <a:bodyPr/>
                    <a:p>
                      <a:pPr indent="0" algn="ctr">
                        <a:buNone/>
                      </a:pPr>
                      <a:r>
                        <a:rPr lang="en-US" sz="1130" b="1">
                          <a:solidFill>
                            <a:schemeClr val="bg1"/>
                          </a:solidFill>
                          <a:latin typeface="Helvetica" charset="-122"/>
                        </a:rPr>
                        <a:t>1</a:t>
                      </a:r>
                      <a:endParaRPr lang="en-US" altLang="en-US" sz="1130" b="1">
                        <a:solidFill>
                          <a:schemeClr val="bg1"/>
                        </a:solidFill>
                        <a:latin typeface="Helvetica" charset="-122"/>
                      </a:endParaRPr>
                    </a:p>
                  </a:txBody>
                  <a:tcPr marL="12700" marR="12700" marT="12700" marB="0"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solidFill>
                            <a:schemeClr val="bg1"/>
                          </a:solidFill>
                          <a:latin typeface="Arial" panose="020B0604020202020204" pitchFamily="34" charset="0"/>
                          <a:ea typeface="Helvetica" charset="-122"/>
                        </a:rPr>
                        <a:t>    </a:t>
                      </a:r>
                      <a:r>
                        <a:rPr lang="zh-CN" sz="1130" b="1">
                          <a:solidFill>
                            <a:schemeClr val="bg1"/>
                          </a:solidFill>
                          <a:latin typeface="Arial" panose="020B0604020202020204" pitchFamily="34" charset="0"/>
                          <a:ea typeface="Helvetica" charset="-122"/>
                        </a:rPr>
                        <a:t>上海发布</a:t>
                      </a:r>
                      <a:endParaRPr lang="zh-CN" sz="1130" b="1">
                        <a:solidFill>
                          <a:schemeClr val="bg1"/>
                        </a:solidFill>
                        <a:latin typeface="Arial" panose="020B0604020202020204" pitchFamily="34" charset="0"/>
                        <a:ea typeface="Helvetica" charset="-122"/>
                      </a:endParaRPr>
                    </a:p>
                  </a:txBody>
                  <a:tcPr marL="12700" marR="12700" marT="12700" marB="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1163.39</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1523.19W+</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34693</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451</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1111.14W+</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zh-CN" sz="1130" b="1">
                          <a:solidFill>
                            <a:schemeClr val="bg1"/>
                          </a:solidFill>
                          <a:latin typeface="Arial" panose="020B0604020202020204" pitchFamily="34" charset="0"/>
                          <a:ea typeface="Helvetica" charset="-122"/>
                        </a:rPr>
                        <a:t>10W+</a:t>
                      </a:r>
                      <a:endParaRPr 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solidFill>
                            <a:schemeClr val="bg1"/>
                          </a:solidFill>
                          <a:latin typeface="Arial" panose="020B0604020202020204" pitchFamily="34" charset="0"/>
                          <a:ea typeface="Helvetica" charset="-122"/>
                        </a:rPr>
                        <a:t>2711</a:t>
                      </a:r>
                      <a:endParaRPr lang="en-US" altLang="zh-CN" sz="1130" b="1">
                        <a:solidFill>
                          <a:schemeClr val="bg1"/>
                        </a:solidFill>
                        <a:latin typeface="Arial" panose="020B0604020202020204" pitchFamily="34" charset="0"/>
                        <a:ea typeface="Helvetica" charset="-122"/>
                      </a:endParaRPr>
                    </a:p>
                  </a:txBody>
                  <a:tcPr marL="12700" marR="12700" marT="12700" marB="14605"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0"/>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500" y="241935"/>
              <a:ext cx="4834255" cy="471170"/>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17348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23</a:t>
            </a:r>
            <a:r>
              <a:rPr sz="1600" b="1" dirty="0">
                <a:solidFill>
                  <a:srgbClr val="F7860C"/>
                </a:solidFill>
                <a:latin typeface="微软雅黑" panose="020B0503020204020204" charset="-122"/>
                <a:ea typeface="微软雅黑" panose="020B0503020204020204" charset="-122"/>
                <a:cs typeface="微软雅黑" panose="020B0503020204020204" charset="-122"/>
              </a:rPr>
              <a:t>个</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省级</a:t>
            </a:r>
            <a:r>
              <a:rPr sz="1600" b="1" dirty="0">
                <a:solidFill>
                  <a:srgbClr val="F7860C"/>
                </a:solidFill>
                <a:latin typeface="微软雅黑" panose="020B0503020204020204" charset="-122"/>
                <a:ea typeface="微软雅黑" panose="020B0503020204020204" charset="-122"/>
                <a:cs typeface="微软雅黑" panose="020B0503020204020204" charset="-122"/>
              </a:rPr>
              <a:t>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162</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其中</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上海发布</a:t>
            </a:r>
            <a:r>
              <a:rPr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存在问题最多</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90</a:t>
            </a:r>
            <a:r>
              <a:rPr lang="zh-CN" altLang="en-US" sz="1600" dirty="0">
                <a:latin typeface="微软雅黑" panose="020B0503020204020204" charset="-122"/>
                <a:ea typeface="微软雅黑" panose="020B0503020204020204" charset="-122"/>
                <a:cs typeface="微软雅黑" panose="020B0503020204020204" charset="-122"/>
              </a:rPr>
              <a:t>处</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55.5</a:t>
            </a:r>
            <a:r>
              <a:rPr sz="1600" dirty="0">
                <a:latin typeface="微软雅黑" panose="020B0503020204020204" charset="-122"/>
                <a:ea typeface="微软雅黑" panose="020B0503020204020204" charset="-122"/>
                <a:cs typeface="微软雅黑" panose="020B0503020204020204" charset="-122"/>
              </a:rPr>
              <a:t>%）。出现</a:t>
            </a:r>
            <a:r>
              <a:rPr lang="zh-CN" sz="1600" dirty="0">
                <a:latin typeface="微软雅黑" panose="020B0503020204020204" charset="-122"/>
                <a:ea typeface="微软雅黑" panose="020B0503020204020204" charset="-122"/>
                <a:cs typeface="微软雅黑" panose="020B0503020204020204" charset="-122"/>
              </a:rPr>
              <a:t>的</a:t>
            </a:r>
            <a:r>
              <a:rPr sz="1600" dirty="0">
                <a:latin typeface="微软雅黑" panose="020B0503020204020204" charset="-122"/>
                <a:ea typeface="微软雅黑" panose="020B0503020204020204" charset="-122"/>
                <a:cs typeface="微软雅黑" panose="020B0503020204020204" charset="-122"/>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口号等</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如</a:t>
            </a:r>
            <a:r>
              <a:rPr lang="en-US"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文化旅游局</a:t>
            </a:r>
            <a:r>
              <a:rPr lang="en-US"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总书记</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a:t>
            </a:r>
            <a:r>
              <a:rPr lang="zh-CN" altLang="en-US" sz="1600" dirty="0">
                <a:latin typeface="微软雅黑" panose="020B0503020204020204" charset="-122"/>
                <a:ea typeface="微软雅黑" panose="020B0503020204020204" charset="-122"/>
                <a:cs typeface="微软雅黑" panose="020B0503020204020204" charset="-122"/>
              </a:rPr>
              <a:t>广西自治区</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巩固拓展脱贫成果</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等内容表述不规范</a:t>
            </a:r>
            <a:r>
              <a:rPr lang="zh-CN" sz="1600" dirty="0">
                <a:latin typeface="微软雅黑" panose="020B0503020204020204" charset="-122"/>
                <a:ea typeface="微软雅黑" panose="020B0503020204020204" charset="-122"/>
                <a:cs typeface="微软雅黑" panose="020B0503020204020204" charset="-122"/>
              </a:rPr>
              <a:t>。</a:t>
            </a:r>
            <a:endParaRPr lang="zh-CN" sz="1600" dirty="0">
              <a:latin typeface="微软雅黑" panose="020B0503020204020204" charset="-122"/>
              <a:ea typeface="微软雅黑" panose="020B0503020204020204" charset="-122"/>
              <a:cs typeface="微软雅黑" panose="020B0503020204020204" charset="-122"/>
            </a:endParaRPr>
          </a:p>
        </p:txBody>
      </p:sp>
      <p:graphicFrame>
        <p:nvGraphicFramePr>
          <p:cNvPr id="17" name="图表 16"/>
          <p:cNvGraphicFramePr/>
          <p:nvPr/>
        </p:nvGraphicFramePr>
        <p:xfrm>
          <a:off x="698500" y="2456180"/>
          <a:ext cx="5432425" cy="410273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 name="图表 1"/>
          <p:cNvGraphicFramePr/>
          <p:nvPr/>
        </p:nvGraphicFramePr>
        <p:xfrm>
          <a:off x="6433185" y="2472690"/>
          <a:ext cx="5094605" cy="41370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081405"/>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有4</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82</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篇阅读数超过</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的文章，有</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个省级政务微信共发布</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125</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篇阅读数在</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至</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之间的文章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其中“</a:t>
            </a:r>
            <a:r>
              <a:rPr lang="en-US" sz="1600" dirty="0">
                <a:latin typeface="微软雅黑" panose="020B0503020204020204" charset="-122"/>
                <a:ea typeface="微软雅黑" panose="020B0503020204020204" charset="-122"/>
                <a:cs typeface="微软雅黑" panose="020B0503020204020204" charset="-122"/>
              </a:rPr>
              <a:t> </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上海发布</a:t>
            </a:r>
            <a:r>
              <a:rPr sz="1600" dirty="0">
                <a:latin typeface="微软雅黑" panose="020B0503020204020204" charset="-122"/>
                <a:ea typeface="微软雅黑" panose="020B0503020204020204" charset="-122"/>
                <a:cs typeface="微软雅黑" panose="020B0503020204020204" charset="-122"/>
              </a:rPr>
              <a:t> ”</a:t>
            </a:r>
            <a:r>
              <a:rPr lang="zh-CN" sz="1600" dirty="0">
                <a:latin typeface="微软雅黑" panose="020B0503020204020204" charset="-122"/>
                <a:ea typeface="微软雅黑" panose="020B0503020204020204" charset="-122"/>
                <a:cs typeface="微软雅黑" panose="020B0503020204020204" charset="-122"/>
              </a:rPr>
              <a:t>的</a:t>
            </a:r>
            <a:r>
              <a:rPr lang="en-US" altLang="zh-CN" sz="1600" dirty="0">
                <a:latin typeface="微软雅黑" panose="020B0503020204020204" charset="-122"/>
                <a:ea typeface="微软雅黑" panose="020B0503020204020204" charset="-122"/>
                <a:cs typeface="微软雅黑" panose="020B0503020204020204" charset="-122"/>
              </a:rPr>
              <a:t>10W+</a:t>
            </a:r>
            <a:r>
              <a:rPr sz="1600" dirty="0">
                <a:latin typeface="微软雅黑" panose="020B0503020204020204" charset="-122"/>
                <a:ea typeface="微软雅黑" panose="020B0503020204020204" charset="-122"/>
                <a:cs typeface="微软雅黑" panose="020B0503020204020204" charset="-122"/>
              </a:rPr>
              <a:t>热门文章数最多（共</a:t>
            </a:r>
            <a:r>
              <a:rPr lang="en-US" sz="1600" dirty="0">
                <a:latin typeface="微软雅黑" panose="020B0503020204020204" charset="-122"/>
                <a:ea typeface="微软雅黑" panose="020B0503020204020204" charset="-122"/>
                <a:cs typeface="微软雅黑" panose="020B0503020204020204" charset="-122"/>
              </a:rPr>
              <a:t>68</a:t>
            </a:r>
            <a:r>
              <a:rPr sz="1600" dirty="0">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82.9</a:t>
            </a:r>
            <a:r>
              <a:rPr sz="1600" dirty="0">
                <a:latin typeface="微软雅黑" panose="020B0503020204020204" charset="-122"/>
                <a:ea typeface="微软雅黑" panose="020B0503020204020204" charset="-122"/>
                <a:cs typeface="微软雅黑" panose="020B0503020204020204" charset="-122"/>
              </a:rPr>
              <a:t>%）。网民重点关注</a:t>
            </a:r>
            <a:r>
              <a:rPr lang="zh-CN" sz="1600" dirty="0">
                <a:latin typeface="微软雅黑" panose="020B0503020204020204" charset="-122"/>
                <a:ea typeface="微软雅黑" panose="020B0503020204020204" charset="-122"/>
                <a:cs typeface="微软雅黑" panose="020B0503020204020204" charset="-122"/>
              </a:rPr>
              <a:t>通知公告、时事新闻</a:t>
            </a:r>
            <a:r>
              <a:rPr sz="1600" dirty="0">
                <a:latin typeface="微软雅黑" panose="020B0503020204020204" charset="-122"/>
                <a:ea typeface="微软雅黑" panose="020B0503020204020204" charset="-122"/>
                <a:cs typeface="微软雅黑" panose="020B0503020204020204" charset="-122"/>
              </a:rPr>
              <a:t>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352675"/>
          <a:ext cx="6315075" cy="4310750"/>
        </p:xfrm>
        <a:graphic>
          <a:graphicData uri="http://schemas.openxmlformats.org/drawingml/2006/table">
            <a:tbl>
              <a:tblPr firstRow="1" bandRow="1">
                <a:tableStyleId>{69012ECD-51FC-41F1-AA8D-1B2483CD663E}</a:tableStyleId>
              </a:tblPr>
              <a:tblGrid>
                <a:gridCol w="409575"/>
                <a:gridCol w="1035050"/>
                <a:gridCol w="3362960"/>
                <a:gridCol w="806450"/>
                <a:gridCol w="701040"/>
              </a:tblGrid>
              <a:tr h="311150">
                <a:tc gridSpan="5">
                  <a:txBody>
                    <a:bodyPr/>
                    <a:p>
                      <a:pPr indent="0" algn="ctr">
                        <a:buNone/>
                      </a:pPr>
                      <a:r>
                        <a:rPr lang="zh-CN" sz="1100">
                          <a:latin typeface="微软雅黑" panose="020B0503020204020204" charset="-122"/>
                          <a:ea typeface="微软雅黑" panose="020B0503020204020204" charset="-122"/>
                          <a:cs typeface="微软雅黑" panose="020B0503020204020204" charset="-122"/>
                        </a:rPr>
                        <a:t>当月阅读数10w+热门文章top10</a:t>
                      </a:r>
                      <a:endParaRPr lang="zh-CN" sz="1100">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0795" marR="10795" marT="10795" marB="107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0795" marR="10795" marT="10795" marB="107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文章标题</a:t>
                      </a:r>
                      <a:endParaRPr lang="zh-CN" altLang="en-US" sz="1100" b="1">
                        <a:solidFill>
                          <a:schemeClr val="tx1"/>
                        </a:solidFill>
                        <a:latin typeface="微软雅黑" panose="020B0503020204020204" charset="-122"/>
                        <a:ea typeface="微软雅黑" panose="020B0503020204020204" charset="-122"/>
                      </a:endParaRPr>
                    </a:p>
                  </a:txBody>
                  <a:tcPr marL="10795" marR="10795" marT="10795" marB="107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0795" marR="10795" marT="10795" marB="107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0795" marR="10795" marT="10795" marB="10795" vert="horz" anchor="ctr" anchorCtr="1"/>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1</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上海地铁最新换乘首末班车时刻表请收好！</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2711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2.71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2</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2026年版上海市市民价格信息指南公布！水电气等价费标准一目了然</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1891</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1.89</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3</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全文公布！中共上海市委关于制定上海市国民经济和社会发展第十五个五年规划的建议</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1739</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1.74</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4</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上海今天的雪下得很认真！朋友圈晒雪大赛正式开卷</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1023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1.02</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5</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2026年来了，请接收来自上海市市长的新年祝福！</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750</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0.75</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6</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雪认真地下了，“斗图出片”也是认真的！又一波申城雪景大片来啦，处处皆美景→</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667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0.67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7</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上海真要下雪了！2026首场全国性寒潮明早开始影响本市</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585</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0.58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8</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2026年上海市汽车以旧换新补贴政策实施细则发布！</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402</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0.4</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9</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浙江发布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最新！浙江省行政区划情况来了</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380</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0.38</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r h="363600">
                <a:tc>
                  <a:txBody>
                    <a:bodyPr/>
                    <a:p>
                      <a:pPr indent="0" algn="ctr">
                        <a:buNone/>
                      </a:pPr>
                      <a:r>
                        <a:rPr lang="en-US" sz="1100" b="1">
                          <a:solidFill>
                            <a:srgbClr val="000000"/>
                          </a:solidFill>
                          <a:latin typeface="微软雅黑" panose="020B0503020204020204" charset="-122"/>
                          <a:ea typeface="微软雅黑" panose="020B0503020204020204" charset="-122"/>
                        </a:rPr>
                        <a:t>10</a:t>
                      </a:r>
                      <a:endParaRPr lang="en-US" altLang="en-US" sz="1100" b="1">
                        <a:solidFill>
                          <a:srgbClr val="000000"/>
                        </a:solidFill>
                        <a:latin typeface="微软雅黑" panose="020B0503020204020204" charset="-122"/>
                        <a:ea typeface="微软雅黑" panose="020B0503020204020204" charset="-122"/>
                      </a:endParaRPr>
                    </a:p>
                  </a:txBody>
                  <a:tcPr marL="10795" marR="10795" marT="10795" marB="10795" vert="horz" anchor="ctr" anchorCtr="1"/>
                </a:tc>
                <a:tc>
                  <a:txBody>
                    <a:bodyPr/>
                    <a:p>
                      <a:pPr algn="ctr">
                        <a:buClrTx/>
                        <a:buSzTx/>
                        <a:buFontTx/>
                      </a:pPr>
                      <a:r>
                        <a:rPr lang="zh-CN" sz="1000" b="1" i="0">
                          <a:solidFill>
                            <a:srgbClr val="000000"/>
                          </a:solidFill>
                          <a:latin typeface="微软雅黑" panose="020B0503020204020204" charset="-122"/>
                          <a:ea typeface="微软雅黑" panose="020B0503020204020204" charset="-122"/>
                        </a:rPr>
                        <a:t>上海发布</a:t>
                      </a:r>
                      <a:endParaRPr lang="zh-CN"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“养老服务消费补贴”来了，面向中度以上失能老年人（附申领全攻略）</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373</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c>
                  <a:txBody>
                    <a:bodyPr/>
                    <a:p>
                      <a:pPr algn="ctr" fontAlgn="ctr">
                        <a:buClrTx/>
                        <a:buSzTx/>
                        <a:buFontTx/>
                      </a:pPr>
                      <a:r>
                        <a:rPr lang="en-US" altLang="en-US" sz="1000" b="0" i="0">
                          <a:solidFill>
                            <a:srgbClr val="000000"/>
                          </a:solidFill>
                          <a:latin typeface="微软雅黑" panose="020B0503020204020204" charset="-122"/>
                          <a:ea typeface="微软雅黑" panose="020B0503020204020204" charset="-122"/>
                          <a:cs typeface="微软雅黑" panose="020B0503020204020204" charset="-122"/>
                        </a:rPr>
                        <a:t>0.37</a:t>
                      </a:r>
                      <a:endParaRPr lang="en-US" altLang="en-US" sz="1000" b="0" i="0">
                        <a:solidFill>
                          <a:srgbClr val="000000"/>
                        </a:solidFill>
                        <a:latin typeface="微软雅黑" panose="020B0503020204020204" charset="-122"/>
                        <a:ea typeface="微软雅黑" panose="020B0503020204020204" charset="-122"/>
                        <a:cs typeface="微软雅黑" panose="020B0503020204020204" charset="-122"/>
                      </a:endParaRPr>
                    </a:p>
                  </a:txBody>
                  <a:tcPr marL="9842" marR="9842" marT="9842" marB="0" anchor="ctr" anchorCtr="0"/>
                </a:tc>
              </a:tr>
            </a:tbl>
          </a:graphicData>
        </a:graphic>
      </p:graphicFrame>
      <p:graphicFrame>
        <p:nvGraphicFramePr>
          <p:cNvPr id="10" name="图表 9"/>
          <p:cNvGraphicFramePr/>
          <p:nvPr/>
        </p:nvGraphicFramePr>
        <p:xfrm>
          <a:off x="7332345" y="2592070"/>
          <a:ext cx="4140200" cy="361823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a1a2ccfb-820f-4af8-b9dd-1fe4a4b14263}"/>
  <p:tag name="TABLE_ENDDRAG_ORIGIN_RECT" val="799*369"/>
  <p:tag name="TABLE_ENDDRAG_RECT" val="63*83*799*369"/>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a1a2ccfb-820f-4af8-b9dd-1fe4a4b14263}"/>
  <p:tag name="TABLE_EMPHASIZE_TYPE" val="horizontal"/>
</p:tagLst>
</file>

<file path=ppt/tags/tag5.xml><?xml version="1.0" encoding="utf-8"?>
<p:tagLst xmlns:p="http://schemas.openxmlformats.org/presentationml/2006/main">
  <p:tag name="KSO_WM_UNIT_TABLE_BEAUTIFY" val="smartTable{b26f68c6-e810-4ad2-a3c6-3c9cdd1c140e}"/>
</p:tagLst>
</file>

<file path=ppt/tags/tag6.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2240</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vt:i4>
      </vt:variant>
    </vt:vector>
  </HeadingPairs>
  <TitlesOfParts>
    <vt:vector size="19" baseType="lpstr">
      <vt:lpstr>Arial</vt:lpstr>
      <vt:lpstr>宋体</vt:lpstr>
      <vt:lpstr>Wingdings</vt:lpstr>
      <vt:lpstr>Arial</vt:lpstr>
      <vt:lpstr>汉仪大隶书简</vt:lpstr>
      <vt:lpstr>汉仪旗黑-85S</vt:lpstr>
      <vt:lpstr>黑体</vt:lpstr>
      <vt:lpstr>汉仪中隶书简</vt:lpstr>
      <vt:lpstr>微软雅黑</vt:lpstr>
      <vt:lpstr>Helvetica</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明灭会有因果</cp:lastModifiedBy>
  <cp:revision>330</cp:revision>
  <dcterms:created xsi:type="dcterms:W3CDTF">2022-01-21T00:47:00Z</dcterms:created>
  <dcterms:modified xsi:type="dcterms:W3CDTF">2026-02-04T06:30:46Z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2022-02-09T16:34:34Z</vt:filetime>
  </property>
  <property fmtid="{D5CDD505-2E9C-101B-9397-08002B2CF9AE}" pid="4" name="ICV">
    <vt:lpwstr>14D5236C7B6445A1B77F7AE899E6FBD7</vt:lpwstr>
  </property>
  <property fmtid="{D5CDD505-2E9C-101B-9397-08002B2CF9AE}" pid="5" name="KSOProductBuildVer">
    <vt:lpwstr>2052-12.1.0.24657</vt:lpwstr>
  </property>
</Properties>
</file>