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10"/>
  </p:handoutMasterIdLst>
  <p:sldIdLst>
    <p:sldId id="256" r:id="rId3"/>
    <p:sldId id="257" r:id="rId4"/>
    <p:sldId id="258" r:id="rId5"/>
    <p:sldId id="259" r:id="rId6"/>
    <p:sldId id="260" r:id="rId7"/>
    <p:sldId id="261" r:id="rId9"/>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004A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54346D1-3658-4338-A1C7-7CB307C7CAEF}" styleName="{5e54ee44-2122-4b89-9784-b75a85ec0aa5}">
    <a:wholeTbl>
      <a:tcTxStyle>
        <a:fontRef idx="none">
          <a:prstClr val="black"/>
        </a:fontRef>
      </a:tcTxStyle>
      <a:tcStyle>
        <a:tcBdr>
          <a:top>
            <a:ln w="38100" cmpd="sng">
              <a:solidFill>
                <a:srgbClr val="2E6CB5"/>
              </a:solidFill>
            </a:ln>
          </a:top>
          <a:bottom>
            <a:ln w="38100" cmpd="sng">
              <a:solidFill>
                <a:srgbClr val="2E6CB5"/>
              </a:solidFill>
            </a:ln>
          </a:bottom>
        </a:tcBdr>
        <a:fill>
          <a:solidFill>
            <a:srgbClr val="FFFFFF"/>
          </a:solidFill>
        </a:fill>
      </a:tcStyle>
    </a:wholeTbl>
    <a:band1H>
      <a:tcTxStyle>
        <a:fontRef idx="none">
          <a:prstClr val="black"/>
        </a:fontRef>
      </a:tcTxStyle>
      <a:tcStyle>
        <a:tcBdr/>
        <a:fill>
          <a:solidFill>
            <a:srgbClr val="C8DBF1"/>
          </a:solidFill>
        </a:fill>
      </a:tcStyle>
    </a:band1H>
    <a:band2H>
      <a:tcTxStyle>
        <a:fontRef idx="none">
          <a:prstClr val="black"/>
        </a:fontRef>
      </a:tcTxStyle>
      <a:tcStyle>
        <a:tcBdr/>
        <a:fill>
          <a:solidFill>
            <a:srgbClr val="FFFFFF"/>
          </a:solidFill>
        </a:fill>
      </a:tcStyle>
    </a:band2H>
    <a:firstRow>
      <a:tcTxStyle>
        <a:fontRef idx="none">
          <a:prstClr val="black"/>
        </a:fontRef>
      </a:tcTxStyle>
      <a:tcStyle>
        <a:tcBdr>
          <a:top>
            <a:ln w="38100" cmpd="sng">
              <a:solidFill>
                <a:srgbClr val="2E6CB5"/>
              </a:solidFill>
            </a:ln>
          </a:top>
          <a:bottom>
            <a:ln w="38100" cmpd="sng">
              <a:solidFill>
                <a:srgbClr val="2E6CB5"/>
              </a:solidFill>
            </a:ln>
          </a:bottom>
        </a:tcBdr>
        <a:fill>
          <a:solidFill>
            <a:srgbClr val="FFFFFF"/>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6.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E:\&#23448;&#32593;&#21457;&#25991;\26&#24180;\&#27036;&#21333;\&#37096;&#22996;&#24494;&#20449;&#33609;&#31295;.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E:\&#23448;&#32593;&#21457;&#25991;\26&#24180;\&#27036;&#21333;\&#37096;&#22996;&#24494;&#20449;&#33609;&#31295;.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E:\&#23448;&#32593;&#21457;&#25991;\26&#24180;\&#27036;&#21333;\&#37096;&#22996;&#24494;&#20449;&#33609;&#31295;.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E:\&#23448;&#32593;&#21457;&#25991;\26&#24180;\&#27036;&#21333;\&#37096;&#22996;&#24494;&#20449;&#33609;&#31295;.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E:\&#23448;&#32593;&#21457;&#25991;\26&#24180;\&#27036;&#21333;\&#37096;&#22996;&#24494;&#20449;&#33609;&#3129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省级政务微信综合影响力指数分布</a:t>
            </a:r>
            <a:endParaRPr b="1"/>
          </a:p>
        </c:rich>
      </c:tx>
      <c:layout/>
      <c:overlay val="0"/>
      <c:spPr>
        <a:noFill/>
        <a:ln>
          <a:noFill/>
        </a:ln>
        <a:effectLst/>
      </c:spPr>
    </c:title>
    <c:autoTitleDeleted val="0"/>
    <c:plotArea>
      <c:layout/>
      <c:barChart>
        <c:barDir val="bar"/>
        <c:grouping val="clustered"/>
        <c:varyColors val="0"/>
        <c:ser>
          <c:idx val="0"/>
          <c:order val="0"/>
          <c:spPr>
            <a:solidFill>
              <a:srgbClr val="4472C4"/>
            </a:solidFill>
            <a:ln>
              <a:noFill/>
            </a:ln>
            <a:effectLst/>
          </c:spPr>
          <c:invertIfNegative val="0"/>
          <c:dPt>
            <c:idx val="1"/>
            <c:invertIfNegative val="0"/>
            <c:bubble3D val="0"/>
            <c:spPr>
              <a:solidFill>
                <a:schemeClr val="accent2"/>
              </a:solidFill>
              <a:ln>
                <a:noFill/>
              </a:ln>
              <a:effectLst/>
            </c:spPr>
          </c:dPt>
          <c:dPt>
            <c:idx val="2"/>
            <c:invertIfNegative val="0"/>
            <c:bubble3D val="0"/>
            <c:spPr>
              <a:solidFill>
                <a:srgbClr val="4472C4"/>
              </a:solidFill>
              <a:ln>
                <a:no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[部委微信草稿.xlsx]省级微信!$A$1:$A$4</c:f>
              <c:strCache>
                <c:ptCount val="4"/>
                <c:pt idx="0">
                  <c:v>1000以上</c:v>
                </c:pt>
                <c:pt idx="1">
                  <c:v>700-1000</c:v>
                </c:pt>
                <c:pt idx="2">
                  <c:v>500-700</c:v>
                </c:pt>
                <c:pt idx="3">
                  <c:v>300-500</c:v>
                </c:pt>
              </c:strCache>
            </c:strRef>
          </c:cat>
          <c:val>
            <c:numRef>
              <c:f>[部委微信草稿.xlsx]省级微信!$B$1:$B$4</c:f>
              <c:numCache>
                <c:formatCode>General</c:formatCode>
                <c:ptCount val="4"/>
                <c:pt idx="0">
                  <c:v>3</c:v>
                </c:pt>
                <c:pt idx="1">
                  <c:v>13</c:v>
                </c:pt>
                <c:pt idx="2">
                  <c:v>11</c:v>
                </c:pt>
                <c:pt idx="3">
                  <c:v>4</c:v>
                </c:pt>
              </c:numCache>
            </c:numRef>
          </c:val>
        </c:ser>
        <c:dLbls>
          <c:showLegendKey val="0"/>
          <c:showVal val="1"/>
          <c:showCatName val="0"/>
          <c:showSerName val="0"/>
          <c:showPercent val="0"/>
          <c:showBubbleSize val="0"/>
        </c:dLbls>
        <c:gapWidth val="182"/>
        <c:overlap val="0"/>
        <c:axId val="470478220"/>
        <c:axId val="810491867"/>
      </c:barChart>
      <c:catAx>
        <c:axId val="470478220"/>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10491867"/>
        <c:crosses val="autoZero"/>
        <c:auto val="1"/>
        <c:lblAlgn val="ctr"/>
        <c:lblOffset val="100"/>
        <c:noMultiLvlLbl val="0"/>
      </c:catAx>
      <c:valAx>
        <c:axId val="810491867"/>
        <c:scaling>
          <c:orientation val="minMax"/>
          <c:max val="16"/>
          <c:min val="0"/>
        </c:scaling>
        <c:delete val="0"/>
        <c:axPos val="b"/>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70478220"/>
        <c:crosses val="autoZero"/>
        <c:crossBetween val="between"/>
        <c:majorUnit val="4"/>
      </c:valAx>
      <c:spPr>
        <a:noFill/>
        <a:ln>
          <a:noFill/>
        </a:ln>
        <a:effectLst/>
      </c:spPr>
    </c:plotArea>
    <c:plotVisOnly val="1"/>
    <c:dispBlanksAs val="gap"/>
    <c:showDLblsOverMax val="0"/>
    <c:extLst>
      <c:ext uri="{0b15fc19-7d7d-44ad-8c2d-2c3a37ce22c3}">
        <chartProps xmlns="https://web.wps.cn/et/2018/main" chartId="{46d1873c-b9e3-4b8a-bcf5-6293f37f19da}"/>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当月政务微信发稿量分布</a:t>
            </a:r>
            <a:endParaRPr b="1"/>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[部委微信草稿.xlsx]省级微信!$A$37:$A$41</c:f>
              <c:strCache>
                <c:ptCount val="5"/>
                <c:pt idx="0">
                  <c:v>500以上</c:v>
                </c:pt>
                <c:pt idx="1">
                  <c:v>200-500</c:v>
                </c:pt>
                <c:pt idx="2">
                  <c:v>100-200</c:v>
                </c:pt>
                <c:pt idx="3">
                  <c:v>50-100</c:v>
                </c:pt>
                <c:pt idx="4">
                  <c:v>50以下</c:v>
                </c:pt>
              </c:strCache>
            </c:strRef>
          </c:cat>
          <c:val>
            <c:numRef>
              <c:f>[部委微信草稿.xlsx]省级微信!$B$37:$B$41</c:f>
              <c:numCache>
                <c:formatCode>General</c:formatCode>
                <c:ptCount val="5"/>
                <c:pt idx="0">
                  <c:v>1</c:v>
                </c:pt>
                <c:pt idx="1">
                  <c:v>13</c:v>
                </c:pt>
                <c:pt idx="2">
                  <c:v>8</c:v>
                </c:pt>
                <c:pt idx="3">
                  <c:v>4</c:v>
                </c:pt>
                <c:pt idx="4">
                  <c:v>5</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egendEntry>
        <c:idx val="0"/>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763055555555556"/>
          <c:y val="0.352662037037037"/>
        </c:manualLayout>
      </c:layout>
      <c:overlay val="0"/>
      <c:spPr>
        <a:noFill/>
        <a:ln>
          <a:noFill/>
        </a:ln>
        <a:effectLst/>
      </c:spPr>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e6ef1cc7-4641-4cca-842d-66fc35d46651}"/>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各省微信严重表述不规范分布情况（前</a:t>
            </a:r>
            <a:r>
              <a:rPr lang="en-US" altLang="zh-CN" b="1"/>
              <a:t>10</a:t>
            </a:r>
            <a:r>
              <a:rPr altLang="en-US" b="1"/>
              <a:t>）</a:t>
            </a:r>
            <a:endParaRPr altLang="en-US" b="1"/>
          </a:p>
        </c:rich>
      </c:tx>
      <c:layout/>
      <c:overlay val="0"/>
      <c:spPr>
        <a:noFill/>
        <a:ln>
          <a:noFill/>
        </a:ln>
        <a:effectLst/>
      </c:spPr>
    </c:title>
    <c:autoTitleDeleted val="0"/>
    <c:plotArea>
      <c:layout/>
      <c:barChart>
        <c:barDir val="bar"/>
        <c:grouping val="clustered"/>
        <c:varyColors val="0"/>
        <c:ser>
          <c:idx val="0"/>
          <c:order val="0"/>
          <c:spPr>
            <a:solidFill>
              <a:srgbClr val="4472C4"/>
            </a:solidFill>
            <a:ln>
              <a:noFill/>
            </a:ln>
            <a:effectLst/>
          </c:spPr>
          <c:invertIfNegative val="0"/>
          <c:dPt>
            <c:idx val="0"/>
            <c:invertIfNegative val="0"/>
            <c:bubble3D val="0"/>
            <c:spPr>
              <a:solidFill>
                <a:schemeClr val="accent2"/>
              </a:solidFill>
              <a:ln>
                <a:noFill/>
              </a:ln>
              <a:effectLst/>
            </c:spPr>
          </c:dPt>
          <c:dLbls>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cat>
            <c:strRef>
              <c:f>[部委微信草稿.xlsx]省级微信!$A$134:$A$143</c:f>
              <c:strCache>
                <c:ptCount val="10"/>
                <c:pt idx="0">
                  <c:v>上海发布</c:v>
                </c:pt>
                <c:pt idx="1">
                  <c:v>安徽省人民政府网</c:v>
                </c:pt>
                <c:pt idx="2">
                  <c:v>广东省人民政府门户网站</c:v>
                </c:pt>
                <c:pt idx="3">
                  <c:v>山东政府网</c:v>
                </c:pt>
                <c:pt idx="4">
                  <c:v>云南省人民政府</c:v>
                </c:pt>
                <c:pt idx="5">
                  <c:v>四川发布</c:v>
                </c:pt>
                <c:pt idx="6">
                  <c:v>浙江发布</c:v>
                </c:pt>
                <c:pt idx="7">
                  <c:v>西藏发布</c:v>
                </c:pt>
                <c:pt idx="8">
                  <c:v>湖北省人民政府网</c:v>
                </c:pt>
                <c:pt idx="9">
                  <c:v>陕西发布</c:v>
                </c:pt>
              </c:strCache>
            </c:strRef>
          </c:cat>
          <c:val>
            <c:numRef>
              <c:f>[部委微信草稿.xlsx]省级微信!$B$134:$B$143</c:f>
              <c:numCache>
                <c:formatCode>General</c:formatCode>
                <c:ptCount val="10"/>
                <c:pt idx="0">
                  <c:v>106</c:v>
                </c:pt>
                <c:pt idx="1">
                  <c:v>14</c:v>
                </c:pt>
                <c:pt idx="2">
                  <c:v>10</c:v>
                </c:pt>
                <c:pt idx="3">
                  <c:v>10</c:v>
                </c:pt>
                <c:pt idx="4">
                  <c:v>9</c:v>
                </c:pt>
                <c:pt idx="5">
                  <c:v>7</c:v>
                </c:pt>
                <c:pt idx="6">
                  <c:v>5</c:v>
                </c:pt>
                <c:pt idx="7">
                  <c:v>4</c:v>
                </c:pt>
                <c:pt idx="8">
                  <c:v>3</c:v>
                </c:pt>
                <c:pt idx="9">
                  <c:v>3</c:v>
                </c:pt>
              </c:numCache>
            </c:numRef>
          </c:val>
        </c:ser>
        <c:dLbls>
          <c:showLegendKey val="0"/>
          <c:showVal val="1"/>
          <c:showCatName val="0"/>
          <c:showSerName val="0"/>
          <c:showPercent val="0"/>
          <c:showBubbleSize val="0"/>
        </c:dLbls>
        <c:gapWidth val="182"/>
        <c:overlap val="0"/>
        <c:axId val="344241771"/>
        <c:axId val="623378636"/>
      </c:barChart>
      <c:catAx>
        <c:axId val="344241771"/>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623378636"/>
        <c:crosses val="autoZero"/>
        <c:auto val="1"/>
        <c:lblAlgn val="ctr"/>
        <c:lblOffset val="100"/>
        <c:noMultiLvlLbl val="0"/>
      </c:catAx>
      <c:valAx>
        <c:axId val="623378636"/>
        <c:scaling>
          <c:orientation val="minMax"/>
        </c:scaling>
        <c:delete val="0"/>
        <c:axPos val="b"/>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44241771"/>
        <c:crosses val="autoZero"/>
        <c:crossBetween val="between"/>
      </c:valAx>
      <c:spPr>
        <a:noFill/>
        <a:ln>
          <a:noFill/>
        </a:ln>
        <a:effectLst/>
      </c:spPr>
    </c:plotArea>
    <c:plotVisOnly val="1"/>
    <c:dispBlanksAs val="gap"/>
    <c:showDLblsOverMax val="0"/>
    <c:extLst>
      <c:ext uri="{0b15fc19-7d7d-44ad-8c2d-2c3a37ce22c3}">
        <chartProps xmlns="https://web.wps.cn/et/2018/main" chartId="{b90edf4a-763b-473b-8ea9-58da1c8c41a7}"/>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当月严重表述不规范典型错误（前</a:t>
            </a:r>
            <a:r>
              <a:rPr lang="en-US" altLang="zh-CN" b="1"/>
              <a:t>10</a:t>
            </a:r>
            <a:r>
              <a:rPr altLang="en-US" b="1"/>
              <a:t>）</a:t>
            </a:r>
            <a:endParaRPr altLang="en-US" b="1"/>
          </a:p>
        </c:rich>
      </c:tx>
      <c:layout>
        <c:manualLayout>
          <c:xMode val="edge"/>
          <c:yMode val="edge"/>
          <c:x val="0.230994676671823"/>
          <c:y val="0.0153978641940053"/>
        </c:manualLayout>
      </c:layout>
      <c:overlay val="0"/>
      <c:spPr>
        <a:noFill/>
        <a:ln>
          <a:noFill/>
        </a:ln>
        <a:effectLst/>
      </c:spPr>
    </c:title>
    <c:autoTitleDeleted val="0"/>
    <c:plotArea>
      <c:layout>
        <c:manualLayout>
          <c:layoutTarget val="inner"/>
          <c:xMode val="edge"/>
          <c:yMode val="edge"/>
          <c:x val="0.0484856038888196"/>
          <c:y val="0.159336359367663"/>
          <c:w val="0.596659603639536"/>
          <c:h val="0.749256534668962"/>
        </c:manualLayout>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2">
                  <a:lumMod val="60000"/>
                  <a:lumOff val="40000"/>
                </a:schemeClr>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Lbls>
            <c:dLbl>
              <c:idx val="1"/>
              <c:layout/>
              <c:dLblPos val="inEnd"/>
              <c:showLegendKey val="0"/>
              <c:showVal val="1"/>
              <c:showCatName val="0"/>
              <c:showSerName val="0"/>
              <c:showPercent val="0"/>
              <c:showBubbleSize val="0"/>
              <c:extLst>
                <c:ext xmlns:c15="http://schemas.microsoft.com/office/drawing/2012/chart" uri="{CE6537A1-D6FC-4f65-9D91-7224C49458BB}">
                  <c15:layout>
                    <c:manualLayout>
                      <c:w val="0.0542857142857143"/>
                      <c:h val="0.0863845300364558"/>
                    </c:manualLayout>
                  </c15:layout>
                </c:ext>
              </c:extLst>
            </c:dLbl>
            <c:dLbl>
              <c:idx val="4"/>
              <c:layout/>
              <c:dLblPos val="inEnd"/>
              <c:showLegendKey val="0"/>
              <c:showVal val="1"/>
              <c:showCatName val="0"/>
              <c:showSerName val="0"/>
              <c:showPercent val="0"/>
              <c:showBubbleSize val="0"/>
              <c:extLst>
                <c:ext xmlns:c15="http://schemas.microsoft.com/office/drawing/2012/chart" uri="{CE6537A1-D6FC-4f65-9D91-7224C49458BB}">
                  <c15:layout>
                    <c:manualLayout>
                      <c:w val="0.0705528568123988"/>
                      <c:h val="0.0552587953582612"/>
                    </c:manualLayout>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[部委微信草稿.xlsx]省级微信!$A$161:$A$170</c:f>
              <c:strCache>
                <c:ptCount val="10"/>
                <c:pt idx="0">
                  <c:v>文化旅游局</c:v>
                </c:pt>
                <c:pt idx="1">
                  <c:v>总书记</c:v>
                </c:pt>
                <c:pt idx="2">
                  <c:v>总书记重要讲话精神</c:v>
                </c:pt>
                <c:pt idx="3">
                  <c:v>习近平总书记重要讲话指示精神</c:v>
                </c:pt>
                <c:pt idx="4">
                  <c:v>重要讲话指示精神</c:v>
                </c:pt>
                <c:pt idx="5">
                  <c:v>贯通落实</c:v>
                </c:pt>
                <c:pt idx="6">
                  <c:v>习近平总书记关于树立和践行正确政绩观的重要指示精神</c:v>
                </c:pt>
                <c:pt idx="7">
                  <c:v>习近平总书记重要讲话和指示批示精神</c:v>
                </c:pt>
                <c:pt idx="8">
                  <c:v>党一大</c:v>
                </c:pt>
                <c:pt idx="9">
                  <c:v>纪念中国共产党成立</c:v>
                </c:pt>
              </c:strCache>
            </c:strRef>
          </c:cat>
          <c:val>
            <c:numRef>
              <c:f>[部委微信草稿.xlsx]省级微信!$B$161:$B$170</c:f>
              <c:numCache>
                <c:formatCode>General</c:formatCode>
                <c:ptCount val="10"/>
                <c:pt idx="0">
                  <c:v>101</c:v>
                </c:pt>
                <c:pt idx="1">
                  <c:v>38</c:v>
                </c:pt>
                <c:pt idx="2">
                  <c:v>5</c:v>
                </c:pt>
                <c:pt idx="3">
                  <c:v>4</c:v>
                </c:pt>
                <c:pt idx="4">
                  <c:v>4</c:v>
                </c:pt>
                <c:pt idx="5">
                  <c:v>3</c:v>
                </c:pt>
                <c:pt idx="6">
                  <c:v>3</c:v>
                </c:pt>
                <c:pt idx="7">
                  <c:v>3</c:v>
                </c:pt>
                <c:pt idx="8">
                  <c:v>2</c:v>
                </c:pt>
                <c:pt idx="9">
                  <c:v>2</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4"/>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5"/>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663235804325199"/>
          <c:y val="0.137486177663104"/>
          <c:w val="0.3149069041286"/>
          <c:h val="0.821415407298194"/>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692aef8d-e34b-4cb5-b9f2-ca8371f75cdf}"/>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各省微信10W+热门文章分布情况</a:t>
            </a:r>
            <a:endParaRPr b="1"/>
          </a:p>
        </c:rich>
      </c:tx>
      <c:layout/>
      <c:overlay val="0"/>
      <c:spPr>
        <a:noFill/>
        <a:ln>
          <a:noFill/>
        </a:ln>
        <a:effectLst/>
      </c:spPr>
    </c:title>
    <c:autoTitleDeleted val="0"/>
    <c:plotArea>
      <c:layout/>
      <c:barChart>
        <c:barDir val="col"/>
        <c:grouping val="clustered"/>
        <c:varyColors val="0"/>
        <c:ser>
          <c:idx val="0"/>
          <c:order val="0"/>
          <c:spPr>
            <a:solidFill>
              <a:srgbClr val="4472C4"/>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[部委微信草稿.xlsx]Sheet5!$B$15:$B$21</c:f>
              <c:strCache>
                <c:ptCount val="7"/>
                <c:pt idx="0">
                  <c:v>上海发布</c:v>
                </c:pt>
                <c:pt idx="1">
                  <c:v>浙江发布</c:v>
                </c:pt>
                <c:pt idx="2">
                  <c:v>北京发布</c:v>
                </c:pt>
                <c:pt idx="3">
                  <c:v>河南发布</c:v>
                </c:pt>
                <c:pt idx="4">
                  <c:v>江西省人民政府</c:v>
                </c:pt>
                <c:pt idx="5">
                  <c:v>安徽省人民政府网</c:v>
                </c:pt>
                <c:pt idx="6">
                  <c:v>湖北省人民政府网</c:v>
                </c:pt>
              </c:strCache>
            </c:strRef>
          </c:cat>
          <c:val>
            <c:numRef>
              <c:f>[部委微信草稿.xlsx]Sheet5!$C$15:$C$21</c:f>
              <c:numCache>
                <c:formatCode>General</c:formatCode>
                <c:ptCount val="7"/>
                <c:pt idx="0">
                  <c:v>136</c:v>
                </c:pt>
                <c:pt idx="1">
                  <c:v>22</c:v>
                </c:pt>
                <c:pt idx="2">
                  <c:v>13</c:v>
                </c:pt>
                <c:pt idx="3">
                  <c:v>2</c:v>
                </c:pt>
                <c:pt idx="4">
                  <c:v>2</c:v>
                </c:pt>
                <c:pt idx="5">
                  <c:v>1</c:v>
                </c:pt>
                <c:pt idx="6">
                  <c:v>1</c:v>
                </c:pt>
              </c:numCache>
            </c:numRef>
          </c:val>
        </c:ser>
        <c:dLbls>
          <c:showLegendKey val="0"/>
          <c:showVal val="1"/>
          <c:showCatName val="0"/>
          <c:showSerName val="0"/>
          <c:showPercent val="0"/>
          <c:showBubbleSize val="0"/>
        </c:dLbls>
        <c:gapWidth val="219"/>
        <c:overlap val="-27"/>
        <c:axId val="179193900"/>
        <c:axId val="545439277"/>
      </c:barChart>
      <c:catAx>
        <c:axId val="17919390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45439277"/>
        <c:crosses val="autoZero"/>
        <c:auto val="1"/>
        <c:lblAlgn val="ctr"/>
        <c:lblOffset val="100"/>
        <c:noMultiLvlLbl val="0"/>
      </c:catAx>
      <c:valAx>
        <c:axId val="545439277"/>
        <c:scaling>
          <c:orientation val="minMax"/>
          <c:max val="150"/>
          <c:min val="0"/>
        </c:scaling>
        <c:delete val="0"/>
        <c:axPos val="l"/>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79193900"/>
        <c:crosses val="autoZero"/>
        <c:crossBetween val="between"/>
        <c:majorUnit val="50"/>
      </c:valAx>
      <c:spPr>
        <a:noFill/>
        <a:ln>
          <a:noFill/>
        </a:ln>
        <a:effectLst/>
      </c:spPr>
    </c:plotArea>
    <c:plotVisOnly val="1"/>
    <c:dispBlanksAs val="gap"/>
    <c:showDLblsOverMax val="0"/>
    <c:extLst>
      <c:ext uri="{0b15fc19-7d7d-44ad-8c2d-2c3a37ce22c3}">
        <chartProps xmlns="https://web.wps.cn/et/2018/main" chartId="{5648ced7-918c-4f0e-8a4f-129fb8b9df9b}"/>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chart" Target="../charts/chart1.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chart" Target="../charts/chart3.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5.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chart" Target="../charts/chart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rot="21600000">
            <a:off x="0" y="1397507"/>
            <a:ext cx="2049779" cy="4064508"/>
          </a:xfrm>
          <a:prstGeom prst="rect">
            <a:avLst/>
          </a:prstGeom>
        </p:spPr>
      </p:pic>
      <p:pic>
        <p:nvPicPr>
          <p:cNvPr id="4" name="picture 3"/>
          <p:cNvPicPr>
            <a:picLocks noChangeAspect="1"/>
          </p:cNvPicPr>
          <p:nvPr/>
        </p:nvPicPr>
        <p:blipFill>
          <a:blip r:embed="rId2"/>
          <a:stretch>
            <a:fillRect/>
          </a:stretch>
        </p:blipFill>
        <p:spPr>
          <a:xfrm rot="21600000">
            <a:off x="10143744" y="1397507"/>
            <a:ext cx="2048255" cy="4064508"/>
          </a:xfrm>
          <a:prstGeom prst="rect">
            <a:avLst/>
          </a:prstGeom>
        </p:spPr>
      </p:pic>
      <p:pic>
        <p:nvPicPr>
          <p:cNvPr id="7" name="picture 6" descr="E:\资质\星鸟测评logo.png星鸟测评logo"/>
          <p:cNvPicPr>
            <a:picLocks noChangeAspect="1"/>
          </p:cNvPicPr>
          <p:nvPr/>
        </p:nvPicPr>
        <p:blipFill>
          <a:blip r:embed="rId3"/>
          <a:srcRect/>
          <a:stretch>
            <a:fillRect/>
          </a:stretch>
        </p:blipFill>
        <p:spPr>
          <a:xfrm rot="21600000">
            <a:off x="10527792" y="164083"/>
            <a:ext cx="1548383" cy="467360"/>
          </a:xfrm>
          <a:prstGeom prst="rect">
            <a:avLst/>
          </a:prstGeom>
        </p:spPr>
      </p:pic>
      <p:sp>
        <p:nvSpPr>
          <p:cNvPr id="8" name="textbox 7"/>
          <p:cNvSpPr/>
          <p:nvPr/>
        </p:nvSpPr>
        <p:spPr>
          <a:xfrm>
            <a:off x="83344" y="2017795"/>
            <a:ext cx="528955" cy="219075"/>
          </a:xfrm>
          <a:prstGeom prst="rect">
            <a:avLst/>
          </a:prstGeom>
        </p:spPr>
        <p:txBody>
          <a:bodyPr vert="horz" wrap="square" lIns="0" tIns="0" rIns="0" bIns="0"/>
          <a:lstStyle/>
          <a:p>
            <a:pPr algn="l" rtl="0" eaLnBrk="0">
              <a:lnSpc>
                <a:spcPct val="78000"/>
              </a:lnSpc>
            </a:pPr>
            <a:endParaRPr lang="en-US" altLang="en-US" sz="100" dirty="0"/>
          </a:p>
          <a:p>
            <a:pPr indent="12700" algn="l" rtl="0" eaLnBrk="0">
              <a:lnSpc>
                <a:spcPct val="85000"/>
              </a:lnSpc>
            </a:pPr>
            <a:r>
              <a:rPr sz="1500" spc="160" dirty="0">
                <a:solidFill>
                  <a:srgbClr val="FFFFFF">
                    <a:alpha val="100000"/>
                  </a:srgbClr>
                </a:solidFill>
                <a:latin typeface="Arial" panose="020B0604020202020204"/>
                <a:ea typeface="Arial" panose="020B0604020202020204"/>
                <a:cs typeface="Arial" panose="020B0604020202020204"/>
              </a:rPr>
              <a:t>202</a:t>
            </a:r>
            <a:r>
              <a:rPr sz="1500" spc="140" dirty="0">
                <a:solidFill>
                  <a:srgbClr val="FFFFFF">
                    <a:alpha val="100000"/>
                  </a:srgbClr>
                </a:solidFill>
                <a:latin typeface="Arial" panose="020B0604020202020204"/>
                <a:ea typeface="Arial" panose="020B0604020202020204"/>
                <a:cs typeface="Arial" panose="020B0604020202020204"/>
              </a:rPr>
              <a:t>0</a:t>
            </a:r>
            <a:endParaRPr lang="en-US" altLang="en-US" sz="1500" dirty="0"/>
          </a:p>
        </p:txBody>
      </p:sp>
      <p:grpSp>
        <p:nvGrpSpPr>
          <p:cNvPr id="11" name="组合 10"/>
          <p:cNvGrpSpPr/>
          <p:nvPr/>
        </p:nvGrpSpPr>
        <p:grpSpPr>
          <a:xfrm>
            <a:off x="5368290" y="1226185"/>
            <a:ext cx="1662430" cy="650240"/>
            <a:chOff x="8455" y="1887"/>
            <a:chExt cx="2618" cy="1024"/>
          </a:xfrm>
        </p:grpSpPr>
        <p:sp>
          <p:nvSpPr>
            <p:cNvPr id="9" name="object 5"/>
            <p:cNvSpPr/>
            <p:nvPr/>
          </p:nvSpPr>
          <p:spPr>
            <a:xfrm>
              <a:off x="8455" y="1887"/>
              <a:ext cx="2357" cy="1024"/>
            </a:xfrm>
            <a:prstGeom prst="rect">
              <a:avLst/>
            </a:prstGeom>
            <a:blipFill>
              <a:blip r:embed="rId4" cstate="print"/>
              <a:stretch>
                <a:fillRect/>
              </a:stretch>
            </a:blipFill>
          </p:spPr>
          <p:txBody>
            <a:bodyPr wrap="square" lIns="0" tIns="0" rIns="0" bIns="0" rtlCol="0"/>
            <a:p/>
          </p:txBody>
        </p:sp>
        <p:sp>
          <p:nvSpPr>
            <p:cNvPr id="10" name="object 6"/>
            <p:cNvSpPr txBox="1"/>
            <p:nvPr/>
          </p:nvSpPr>
          <p:spPr>
            <a:xfrm>
              <a:off x="9463" y="2041"/>
              <a:ext cx="1610" cy="698"/>
            </a:xfrm>
            <a:prstGeom prst="rect">
              <a:avLst/>
            </a:prstGeom>
          </p:spPr>
          <p:txBody>
            <a:bodyPr vert="horz" wrap="square" lIns="0" tIns="12700" rIns="0" bIns="0" rtlCol="0">
              <a:spAutoFit/>
            </a:bodyPr>
            <a:p>
              <a:pPr marL="12700">
                <a:lnSpc>
                  <a:spcPct val="100000"/>
                </a:lnSpc>
                <a:spcBef>
                  <a:spcPts val="100"/>
                </a:spcBef>
              </a:pPr>
              <a:r>
                <a:rPr sz="2800" spc="340" dirty="0">
                  <a:solidFill>
                    <a:srgbClr val="FFFFFF"/>
                  </a:solidFill>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rPr>
                <a:t>微</a:t>
              </a:r>
              <a:r>
                <a:rPr sz="2800" dirty="0">
                  <a:solidFill>
                    <a:srgbClr val="FFFFFF"/>
                  </a:solidFill>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rPr>
                <a:t>信</a:t>
              </a:r>
              <a:endParaRPr sz="2800">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endParaRPr>
            </a:p>
          </p:txBody>
        </p:sp>
        <p:sp>
          <p:nvSpPr>
            <p:cNvPr id="12" name="object 7"/>
            <p:cNvSpPr/>
            <p:nvPr/>
          </p:nvSpPr>
          <p:spPr>
            <a:xfrm>
              <a:off x="8676" y="2182"/>
              <a:ext cx="528" cy="432"/>
            </a:xfrm>
            <a:prstGeom prst="rect">
              <a:avLst/>
            </a:prstGeom>
            <a:blipFill>
              <a:blip r:embed="rId5" cstate="print"/>
              <a:stretch>
                <a:fillRect/>
              </a:stretch>
            </a:blipFill>
          </p:spPr>
          <p:txBody>
            <a:bodyPr wrap="square" lIns="0" tIns="0" rIns="0" bIns="0" rtlCol="0"/>
            <a:p/>
          </p:txBody>
        </p:sp>
      </p:grpSp>
      <p:sp>
        <p:nvSpPr>
          <p:cNvPr id="13" name="Title 1" descr="7b0a20202020227461726765744d6f64756c65223a202270726f636573734f6e6c696e65466f6e7473220a7d0a"/>
          <p:cNvSpPr>
            <a:spLocks noGrp="1"/>
          </p:cNvSpPr>
          <p:nvPr>
            <p:custDataLst>
              <p:tags r:id="rId6"/>
            </p:custDataLst>
          </p:nvPr>
        </p:nvSpPr>
        <p:spPr>
          <a:xfrm>
            <a:off x="3178810" y="2237105"/>
            <a:ext cx="6350000" cy="1779905"/>
          </a:xfrm>
          <a:prstGeom prst="rect">
            <a:avLst/>
          </a:prstGeom>
        </p:spPr>
        <p:txBody>
          <a:bodyPr vert="horz" wrap="square" lIns="90170" tIns="0" rIns="90170" bIns="0" rtlCol="0" anchor="b" anchorCtr="0">
            <a:noAutofit/>
          </a:bodyPr>
          <a:lstStyle>
            <a:lvl1pPr algn="dist" defTabSz="914400" rtl="0" eaLnBrk="1" fontAlgn="auto" latinLnBrk="0" hangingPunct="1">
              <a:lnSpc>
                <a:spcPct val="100000"/>
              </a:lnSpc>
              <a:spcBef>
                <a:spcPct val="0"/>
              </a:spcBef>
              <a:buNone/>
              <a:defRPr lang="zh-CN" altLang="en-US" sz="7200" b="0" u="none" strike="noStrike" kern="1200" cap="none" spc="7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algn="ctr"/>
            <a:r>
              <a:rPr lang="zh-CN" altLang="en-US" sz="5900" b="1">
                <a:solidFill>
                  <a:schemeClr val="tx1">
                    <a:lumMod val="85000"/>
                    <a:lumOff val="15000"/>
                  </a:schemeClr>
                </a:solidFill>
                <a:latin typeface="汉仪大隶书简" panose="02010600000101010101" charset="-122"/>
                <a:ea typeface="汉仪大隶书简" panose="02010600000101010101" charset="-122"/>
                <a:cs typeface="汉仪大隶书简" panose="02010600000101010101" charset="-122"/>
                <a:sym typeface="汉仪中隶书简" panose="02010600000101010101" charset="-122"/>
              </a:rPr>
              <a:t>省级政务新媒体 影响力月榜</a:t>
            </a:r>
            <a:endParaRPr lang="zh-CN" altLang="en-US" sz="5900" b="1">
              <a:solidFill>
                <a:schemeClr val="tx1">
                  <a:lumMod val="85000"/>
                  <a:lumOff val="15000"/>
                </a:schemeClr>
              </a:solidFill>
              <a:latin typeface="汉仪大隶书简" panose="02010600000101010101" charset="-122"/>
              <a:ea typeface="汉仪大隶书简" panose="02010600000101010101" charset="-122"/>
              <a:cs typeface="汉仪大隶书简" panose="02010600000101010101" charset="-122"/>
              <a:sym typeface="汉仪中隶书简" panose="02010600000101010101" charset="-122"/>
            </a:endParaRPr>
          </a:p>
        </p:txBody>
      </p:sp>
      <p:sp>
        <p:nvSpPr>
          <p:cNvPr id="14" name="文本占位符 7"/>
          <p:cNvSpPr>
            <a:spLocks noGrp="1"/>
          </p:cNvSpPr>
          <p:nvPr>
            <p:custDataLst>
              <p:tags r:id="rId7"/>
            </p:custDataLst>
          </p:nvPr>
        </p:nvSpPr>
        <p:spPr>
          <a:xfrm>
            <a:off x="3432175" y="4472940"/>
            <a:ext cx="5842635" cy="873760"/>
          </a:xfrm>
          <a:prstGeom prst="rect">
            <a:avLst/>
          </a:prstGeom>
        </p:spPr>
        <p:txBody>
          <a:bodyPr vert="horz" wrap="square" lIns="90170" tIns="46990" rIns="90170" bIns="46990" rtlCol="0">
            <a:normAutofit/>
          </a:bodyPr>
          <a:lstStyle>
            <a:lvl1pPr marL="0" indent="0" algn="dist"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榜单日期：</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2026</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年</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7</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月</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1</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日</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2026</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年</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7</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月</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31</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日</a:t>
            </a:r>
            <a:endPar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1600000">
            <a:off x="0" y="0"/>
            <a:ext cx="12192000" cy="914400"/>
            <a:chOff x="0" y="0"/>
            <a:chExt cx="12192000" cy="914400"/>
          </a:xfrm>
        </p:grpSpPr>
        <p:sp>
          <p:nvSpPr>
            <p:cNvPr id="8"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sp>
          <p:nvSpPr>
            <p:cNvPr id="9" name="textbox 9"/>
            <p:cNvSpPr/>
            <p:nvPr/>
          </p:nvSpPr>
          <p:spPr>
            <a:xfrm>
              <a:off x="701665" y="241623"/>
              <a:ext cx="3273425" cy="471169"/>
            </a:xfrm>
            <a:prstGeom prst="rect">
              <a:avLst/>
            </a:prstGeom>
          </p:spPr>
          <p:txBody>
            <a:bodyPr vert="horz" wrap="square" lIns="0" tIns="0" rIns="0" bIns="0"/>
            <a:lstStyle/>
            <a:p>
              <a:pPr algn="l" rtl="0" eaLnBrk="0">
                <a:lnSpc>
                  <a:spcPct val="92000"/>
                </a:lnSpc>
              </a:pPr>
              <a:endParaRPr lang="en-US" altLang="en-US" sz="100" dirty="0"/>
            </a:p>
            <a:p>
              <a:pPr indent="12700" algn="l" rtl="0" eaLnBrk="0">
                <a:lnSpc>
                  <a:spcPct val="91000"/>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320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2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综合影响</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力</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概述</a:t>
              </a:r>
              <a:endParaRPr lang="en-US" altLang="en-US" sz="3200" dirty="0"/>
            </a:p>
          </p:txBody>
        </p:sp>
        <p:pic>
          <p:nvPicPr>
            <p:cNvPr id="10" name="picture 10"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grpSp>
      <p:pic>
        <p:nvPicPr>
          <p:cNvPr id="41" name="picture 41"/>
          <p:cNvPicPr>
            <a:picLocks noChangeAspect="1"/>
          </p:cNvPicPr>
          <p:nvPr/>
        </p:nvPicPr>
        <p:blipFill>
          <a:blip r:embed="rId4"/>
          <a:stretch>
            <a:fillRect/>
          </a:stretch>
        </p:blipFill>
        <p:spPr>
          <a:xfrm rot="21600000">
            <a:off x="0" y="6376415"/>
            <a:ext cx="720852" cy="481584"/>
          </a:xfrm>
          <a:prstGeom prst="rect">
            <a:avLst/>
          </a:prstGeom>
        </p:spPr>
      </p:pic>
      <p:pic>
        <p:nvPicPr>
          <p:cNvPr id="42" name="picture 42"/>
          <p:cNvPicPr>
            <a:picLocks noChangeAspect="1"/>
          </p:cNvPicPr>
          <p:nvPr/>
        </p:nvPicPr>
        <p:blipFill>
          <a:blip r:embed="rId5"/>
          <a:stretch>
            <a:fillRect/>
          </a:stretch>
        </p:blipFill>
        <p:spPr>
          <a:xfrm rot="21600000">
            <a:off x="11472671" y="6376415"/>
            <a:ext cx="719328" cy="481584"/>
          </a:xfrm>
          <a:prstGeom prst="rect">
            <a:avLst/>
          </a:prstGeom>
        </p:spPr>
      </p:pic>
      <p:sp>
        <p:nvSpPr>
          <p:cNvPr id="3" name="object 3"/>
          <p:cNvSpPr txBox="1"/>
          <p:nvPr/>
        </p:nvSpPr>
        <p:spPr>
          <a:xfrm>
            <a:off x="962025" y="1268095"/>
            <a:ext cx="5348605" cy="2228215"/>
          </a:xfrm>
          <a:prstGeom prst="rect">
            <a:avLst/>
          </a:prstGeom>
        </p:spPr>
        <p:txBody>
          <a:bodyPr vert="horz" wrap="square" lIns="0" tIns="12700" rIns="0" bIns="0" rtlCol="0">
            <a:spAutoFit/>
          </a:bodyPr>
          <a:p>
            <a:pPr marL="12700" marR="5080" algn="just">
              <a:lnSpc>
                <a:spcPct val="150000"/>
              </a:lnSpc>
              <a:spcBef>
                <a:spcPts val="100"/>
              </a:spcBef>
            </a:pPr>
            <a:r>
              <a:rPr sz="1600" spc="35" dirty="0">
                <a:latin typeface="微软雅黑" panose="020B0503020204020204" charset="-122"/>
                <a:ea typeface="微软雅黑" panose="020B0503020204020204" charset="-122"/>
                <a:cs typeface="微软雅黑" panose="020B0503020204020204" charset="-122"/>
              </a:rPr>
              <a:t>参</a:t>
            </a:r>
            <a:r>
              <a:rPr lang="zh-CN" sz="1600" spc="35" dirty="0">
                <a:latin typeface="微软雅黑" panose="020B0503020204020204" charset="-122"/>
                <a:ea typeface="微软雅黑" panose="020B0503020204020204" charset="-122"/>
                <a:cs typeface="微软雅黑" panose="020B0503020204020204" charset="-122"/>
              </a:rPr>
              <a:t>与</a:t>
            </a:r>
            <a:r>
              <a:rPr sz="1600" spc="35" dirty="0">
                <a:latin typeface="微软雅黑" panose="020B0503020204020204" charset="-122"/>
                <a:ea typeface="微软雅黑" panose="020B0503020204020204" charset="-122"/>
                <a:cs typeface="微软雅黑" panose="020B0503020204020204" charset="-122"/>
              </a:rPr>
              <a:t>排</a:t>
            </a:r>
            <a:r>
              <a:rPr lang="zh-CN" sz="1600" spc="35" dirty="0">
                <a:latin typeface="微软雅黑" panose="020B0503020204020204" charset="-122"/>
                <a:ea typeface="微软雅黑" panose="020B0503020204020204" charset="-122"/>
                <a:cs typeface="微软雅黑" panose="020B0503020204020204" charset="-122"/>
              </a:rPr>
              <a:t>名</a:t>
            </a:r>
            <a:r>
              <a:rPr sz="1600" spc="35" dirty="0">
                <a:latin typeface="微软雅黑" panose="020B0503020204020204" charset="-122"/>
                <a:ea typeface="微软雅黑" panose="020B0503020204020204" charset="-122"/>
                <a:cs typeface="微软雅黑" panose="020B0503020204020204" charset="-122"/>
              </a:rPr>
              <a:t>的</a:t>
            </a:r>
            <a:r>
              <a:rPr lang="zh-CN" sz="1600" spc="35" dirty="0">
                <a:latin typeface="微软雅黑" panose="020B0503020204020204" charset="-122"/>
                <a:ea typeface="微软雅黑" panose="020B0503020204020204" charset="-122"/>
                <a:cs typeface="微软雅黑" panose="020B0503020204020204" charset="-122"/>
              </a:rPr>
              <a:t>省级政务</a:t>
            </a:r>
            <a:r>
              <a:rPr sz="1600" spc="35" dirty="0">
                <a:latin typeface="微软雅黑" panose="020B0503020204020204" charset="-122"/>
                <a:ea typeface="微软雅黑" panose="020B0503020204020204" charset="-122"/>
                <a:cs typeface="微软雅黑" panose="020B0503020204020204" charset="-122"/>
              </a:rPr>
              <a:t>微信</a:t>
            </a:r>
            <a:r>
              <a:rPr lang="zh-CN" sz="1600" spc="35" dirty="0">
                <a:latin typeface="微软雅黑" panose="020B0503020204020204" charset="-122"/>
                <a:ea typeface="微软雅黑" panose="020B0503020204020204" charset="-122"/>
                <a:cs typeface="微软雅黑" panose="020B0503020204020204" charset="-122"/>
              </a:rPr>
              <a:t>公众号</a:t>
            </a:r>
            <a:r>
              <a:rPr sz="1600" spc="35" dirty="0">
                <a:latin typeface="微软雅黑" panose="020B0503020204020204" charset="-122"/>
                <a:ea typeface="微软雅黑" panose="020B0503020204020204" charset="-122"/>
                <a:cs typeface="微软雅黑" panose="020B0503020204020204" charset="-122"/>
              </a:rPr>
              <a:t>共</a:t>
            </a:r>
            <a:r>
              <a:rPr lang="en-US" sz="1600" spc="30" dirty="0">
                <a:latin typeface="微软雅黑" panose="020B0503020204020204" charset="-122"/>
                <a:ea typeface="微软雅黑" panose="020B0503020204020204" charset="-122"/>
                <a:cs typeface="微软雅黑" panose="020B0503020204020204" charset="-122"/>
              </a:rPr>
              <a:t>31</a:t>
            </a:r>
            <a:r>
              <a:rPr sz="1600" spc="35" dirty="0">
                <a:latin typeface="微软雅黑" panose="020B0503020204020204" charset="-122"/>
                <a:ea typeface="微软雅黑" panose="020B0503020204020204" charset="-122"/>
                <a:cs typeface="微软雅黑" panose="020B0503020204020204" charset="-122"/>
              </a:rPr>
              <a:t>个</a:t>
            </a:r>
            <a:r>
              <a:rPr lang="zh-CN" sz="1600" spc="40" dirty="0">
                <a:latin typeface="微软雅黑" panose="020B0503020204020204" charset="-122"/>
                <a:ea typeface="微软雅黑" panose="020B0503020204020204" charset="-122"/>
                <a:cs typeface="微软雅黑" panose="020B0503020204020204" charset="-122"/>
              </a:rPr>
              <a:t>，</a:t>
            </a:r>
            <a:r>
              <a:rPr sz="1600" spc="40" dirty="0">
                <a:latin typeface="微软雅黑" panose="020B0503020204020204" charset="-122"/>
                <a:ea typeface="微软雅黑" panose="020B0503020204020204" charset="-122"/>
                <a:cs typeface="微软雅黑" panose="020B0503020204020204" charset="-122"/>
              </a:rPr>
              <a:t>根据监测数据统计结果</a:t>
            </a:r>
            <a:r>
              <a:rPr lang="zh-CN" sz="1600" spc="40" dirty="0">
                <a:latin typeface="微软雅黑" panose="020B0503020204020204" charset="-122"/>
                <a:ea typeface="微软雅黑" panose="020B0503020204020204" charset="-122"/>
                <a:cs typeface="微软雅黑" panose="020B0503020204020204" charset="-122"/>
              </a:rPr>
              <a:t>显示，</a:t>
            </a:r>
            <a:r>
              <a:rPr sz="1600" spc="5" dirty="0">
                <a:latin typeface="微软雅黑" panose="020B0503020204020204" charset="-122"/>
                <a:ea typeface="微软雅黑" panose="020B0503020204020204" charset="-122"/>
                <a:cs typeface="微软雅黑" panose="020B0503020204020204" charset="-122"/>
              </a:rPr>
              <a:t>综</a:t>
            </a:r>
            <a:r>
              <a:rPr sz="1600" spc="-5" dirty="0">
                <a:latin typeface="微软雅黑" panose="020B0503020204020204" charset="-122"/>
                <a:ea typeface="微软雅黑" panose="020B0503020204020204" charset="-122"/>
                <a:cs typeface="微软雅黑" panose="020B0503020204020204" charset="-122"/>
              </a:rPr>
              <a:t>合影响力指数得分在</a:t>
            </a:r>
            <a:r>
              <a:rPr lang="en-US" sz="1600" spc="-5" dirty="0">
                <a:latin typeface="微软雅黑" panose="020B0503020204020204" charset="-122"/>
                <a:ea typeface="微软雅黑" panose="020B0503020204020204" charset="-122"/>
                <a:cs typeface="微软雅黑" panose="020B0503020204020204" charset="-122"/>
              </a:rPr>
              <a:t>700</a:t>
            </a:r>
            <a:r>
              <a:rPr sz="1600" spc="-5" dirty="0">
                <a:latin typeface="微软雅黑" panose="020B0503020204020204" charset="-122"/>
                <a:ea typeface="微软雅黑" panose="020B0503020204020204" charset="-122"/>
                <a:cs typeface="微软雅黑" panose="020B0503020204020204" charset="-122"/>
              </a:rPr>
              <a:t>至</a:t>
            </a:r>
            <a:r>
              <a:rPr lang="en-US" sz="1600" spc="-5" dirty="0">
                <a:latin typeface="微软雅黑" panose="020B0503020204020204" charset="-122"/>
                <a:ea typeface="微软雅黑" panose="020B0503020204020204" charset="-122"/>
                <a:cs typeface="微软雅黑" panose="020B0503020204020204" charset="-122"/>
              </a:rPr>
              <a:t>1000</a:t>
            </a:r>
            <a:r>
              <a:rPr sz="1600" spc="-5" dirty="0">
                <a:latin typeface="微软雅黑" panose="020B0503020204020204" charset="-122"/>
                <a:ea typeface="微软雅黑" panose="020B0503020204020204" charset="-122"/>
                <a:cs typeface="微软雅黑" panose="020B0503020204020204" charset="-122"/>
              </a:rPr>
              <a:t>之间的公众号数量较多，共</a:t>
            </a:r>
            <a:r>
              <a:rPr lang="en-US" sz="1600" spc="-5" dirty="0">
                <a:latin typeface="微软雅黑" panose="020B0503020204020204" charset="-122"/>
                <a:ea typeface="微软雅黑" panose="020B0503020204020204" charset="-122"/>
                <a:cs typeface="微软雅黑" panose="020B0503020204020204" charset="-122"/>
              </a:rPr>
              <a:t>13</a:t>
            </a:r>
            <a:r>
              <a:rPr sz="1600" spc="-5" dirty="0">
                <a:latin typeface="微软雅黑" panose="020B0503020204020204" charset="-122"/>
                <a:ea typeface="微软雅黑" panose="020B0503020204020204" charset="-122"/>
                <a:cs typeface="微软雅黑" panose="020B0503020204020204" charset="-122"/>
              </a:rPr>
              <a:t>个</a:t>
            </a:r>
            <a:r>
              <a:rPr lang="zh-CN" sz="1600" dirty="0">
                <a:latin typeface="微软雅黑" panose="020B0503020204020204" charset="-122"/>
                <a:ea typeface="微软雅黑" panose="020B0503020204020204" charset="-122"/>
                <a:cs typeface="微软雅黑" panose="020B0503020204020204" charset="-122"/>
              </a:rPr>
              <a:t>；</a:t>
            </a:r>
            <a:r>
              <a:rPr sz="1600" spc="25" dirty="0">
                <a:latin typeface="微软雅黑" panose="020B0503020204020204" charset="-122"/>
                <a:ea typeface="微软雅黑" panose="020B0503020204020204" charset="-122"/>
                <a:cs typeface="微软雅黑" panose="020B0503020204020204" charset="-122"/>
              </a:rPr>
              <a:t>有</a:t>
            </a:r>
            <a:r>
              <a:rPr lang="en-US" sz="1600" spc="20" dirty="0">
                <a:latin typeface="微软雅黑" panose="020B0503020204020204" charset="-122"/>
                <a:ea typeface="微软雅黑" panose="020B0503020204020204" charset="-122"/>
                <a:cs typeface="微软雅黑" panose="020B0503020204020204" charset="-122"/>
              </a:rPr>
              <a:t>3</a:t>
            </a:r>
            <a:r>
              <a:rPr sz="1600" spc="25" dirty="0">
                <a:latin typeface="微软雅黑" panose="020B0503020204020204" charset="-122"/>
                <a:ea typeface="微软雅黑" panose="020B0503020204020204" charset="-122"/>
                <a:cs typeface="微软雅黑" panose="020B0503020204020204" charset="-122"/>
              </a:rPr>
              <a:t>个</a:t>
            </a:r>
            <a:r>
              <a:rPr lang="zh-CN" sz="1600" spc="25" dirty="0">
                <a:latin typeface="微软雅黑" panose="020B0503020204020204" charset="-122"/>
                <a:ea typeface="微软雅黑" panose="020B0503020204020204" charset="-122"/>
                <a:cs typeface="微软雅黑" panose="020B0503020204020204" charset="-122"/>
              </a:rPr>
              <a:t>省级</a:t>
            </a:r>
            <a:r>
              <a:rPr sz="1600" spc="25" dirty="0">
                <a:latin typeface="微软雅黑" panose="020B0503020204020204" charset="-122"/>
                <a:ea typeface="微软雅黑" panose="020B0503020204020204" charset="-122"/>
                <a:cs typeface="微软雅黑" panose="020B0503020204020204" charset="-122"/>
              </a:rPr>
              <a:t>微信综合影响力指数在</a:t>
            </a:r>
            <a:r>
              <a:rPr lang="en-US" sz="1600" spc="25" dirty="0">
                <a:latin typeface="微软雅黑" panose="020B0503020204020204" charset="-122"/>
                <a:ea typeface="微软雅黑" panose="020B0503020204020204" charset="-122"/>
                <a:cs typeface="微软雅黑" panose="020B0503020204020204" charset="-122"/>
              </a:rPr>
              <a:t>1</a:t>
            </a:r>
            <a:r>
              <a:rPr sz="1600" spc="25" dirty="0">
                <a:latin typeface="微软雅黑" panose="020B0503020204020204" charset="-122"/>
                <a:ea typeface="微软雅黑" panose="020B0503020204020204" charset="-122"/>
                <a:cs typeface="微软雅黑" panose="020B0503020204020204" charset="-122"/>
              </a:rPr>
              <a:t>00</a:t>
            </a:r>
            <a:r>
              <a:rPr lang="en-US" sz="1600" spc="25" dirty="0">
                <a:latin typeface="微软雅黑" panose="020B0503020204020204" charset="-122"/>
                <a:ea typeface="微软雅黑" panose="020B0503020204020204" charset="-122"/>
                <a:cs typeface="微软雅黑" panose="020B0503020204020204" charset="-122"/>
              </a:rPr>
              <a:t>0</a:t>
            </a:r>
            <a:r>
              <a:rPr sz="1600" spc="30" dirty="0">
                <a:latin typeface="微软雅黑" panose="020B0503020204020204" charset="-122"/>
                <a:ea typeface="微软雅黑" panose="020B0503020204020204" charset="-122"/>
                <a:cs typeface="微软雅黑" panose="020B0503020204020204" charset="-122"/>
              </a:rPr>
              <a:t>以上。其中</a:t>
            </a:r>
            <a:r>
              <a:rPr lang="zh-CN" sz="1600" spc="30" dirty="0">
                <a:latin typeface="微软雅黑" panose="020B0503020204020204" charset="-122"/>
                <a:ea typeface="微软雅黑" panose="020B0503020204020204" charset="-122"/>
                <a:cs typeface="微软雅黑" panose="020B0503020204020204" charset="-122"/>
              </a:rPr>
              <a:t>，</a:t>
            </a:r>
            <a:r>
              <a:rPr lang="en-US" altLang="zh-CN" sz="1600" b="1" spc="30"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spc="30" dirty="0">
                <a:solidFill>
                  <a:srgbClr val="F7860C"/>
                </a:solidFill>
                <a:latin typeface="微软雅黑" panose="020B0503020204020204" charset="-122"/>
                <a:ea typeface="微软雅黑" panose="020B0503020204020204" charset="-122"/>
                <a:cs typeface="微软雅黑" panose="020B0503020204020204" charset="-122"/>
              </a:rPr>
              <a:t>上海发布</a:t>
            </a:r>
            <a:r>
              <a:rPr lang="en-US" altLang="zh-CN" sz="1600" b="1" spc="30"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spc="30" dirty="0">
                <a:solidFill>
                  <a:srgbClr val="F7860C"/>
                </a:solidFill>
                <a:latin typeface="微软雅黑" panose="020B0503020204020204" charset="-122"/>
                <a:ea typeface="微软雅黑" panose="020B0503020204020204" charset="-122"/>
                <a:cs typeface="微软雅黑" panose="020B0503020204020204" charset="-122"/>
              </a:rPr>
              <a:t>排名第一</a:t>
            </a:r>
            <a:r>
              <a:rPr lang="zh-CN" altLang="en-US" sz="1600" spc="30" dirty="0">
                <a:latin typeface="微软雅黑" panose="020B0503020204020204" charset="-122"/>
                <a:ea typeface="微软雅黑" panose="020B0503020204020204" charset="-122"/>
                <a:cs typeface="微软雅黑" panose="020B0503020204020204" charset="-122"/>
              </a:rPr>
              <a:t>，</a:t>
            </a:r>
            <a:r>
              <a:rPr sz="1600" spc="5" dirty="0">
                <a:latin typeface="微软雅黑" panose="020B0503020204020204" charset="-122"/>
                <a:ea typeface="微软雅黑" panose="020B0503020204020204" charset="-122"/>
                <a:cs typeface="微软雅黑" panose="020B0503020204020204" charset="-122"/>
              </a:rPr>
              <a:t>综合影响力指数为</a:t>
            </a:r>
            <a:r>
              <a:rPr lang="en-US" altLang="zh-CN" sz="1600" spc="5" dirty="0">
                <a:latin typeface="微软雅黑" panose="020B0503020204020204" charset="-122"/>
                <a:ea typeface="微软雅黑" panose="020B0503020204020204" charset="-122"/>
                <a:cs typeface="微软雅黑" panose="020B0503020204020204" charset="-122"/>
              </a:rPr>
              <a:t>1219.63</a:t>
            </a:r>
            <a:r>
              <a:rPr lang="zh-CN" altLang="en-US" sz="1600" dirty="0">
                <a:latin typeface="微软雅黑" panose="020B0503020204020204" charset="-122"/>
                <a:ea typeface="微软雅黑" panose="020B0503020204020204" charset="-122"/>
                <a:cs typeface="微软雅黑" panose="020B0503020204020204" charset="-122"/>
              </a:rPr>
              <a:t>；</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浙江</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发布</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和</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北京</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发布</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分列第二、第三</a:t>
            </a:r>
            <a:r>
              <a:rPr lang="zh-CN" altLang="en-US" sz="1600" dirty="0">
                <a:latin typeface="微软雅黑" panose="020B0503020204020204" charset="-122"/>
                <a:ea typeface="微软雅黑" panose="020B0503020204020204" charset="-122"/>
                <a:cs typeface="微软雅黑" panose="020B0503020204020204" charset="-122"/>
              </a:rPr>
              <a:t>，</a:t>
            </a:r>
            <a:r>
              <a:rPr sz="1600" spc="50" dirty="0">
                <a:latin typeface="微软雅黑" panose="020B0503020204020204" charset="-122"/>
                <a:ea typeface="微软雅黑" panose="020B0503020204020204" charset="-122"/>
                <a:cs typeface="微软雅黑" panose="020B0503020204020204" charset="-122"/>
              </a:rPr>
              <a:t>综合影响力指数分别</a:t>
            </a:r>
            <a:r>
              <a:rPr sz="1600" spc="5" dirty="0">
                <a:latin typeface="微软雅黑" panose="020B0503020204020204" charset="-122"/>
                <a:ea typeface="微软雅黑" panose="020B0503020204020204" charset="-122"/>
                <a:cs typeface="微软雅黑" panose="020B0503020204020204" charset="-122"/>
              </a:rPr>
              <a:t>为</a:t>
            </a:r>
            <a:r>
              <a:rPr lang="en-US" altLang="zh-CN" sz="1600" spc="5" dirty="0">
                <a:latin typeface="微软雅黑" panose="020B0503020204020204" charset="-122"/>
                <a:ea typeface="微软雅黑" panose="020B0503020204020204" charset="-122"/>
                <a:cs typeface="微软雅黑" panose="020B0503020204020204" charset="-122"/>
              </a:rPr>
              <a:t>1033.61</a:t>
            </a:r>
            <a:r>
              <a:rPr lang="zh-CN" altLang="en-US" sz="1600" spc="5" dirty="0">
                <a:latin typeface="微软雅黑" panose="020B0503020204020204" charset="-122"/>
                <a:ea typeface="微软雅黑" panose="020B0503020204020204" charset="-122"/>
                <a:cs typeface="微软雅黑" panose="020B0503020204020204" charset="-122"/>
              </a:rPr>
              <a:t>和</a:t>
            </a:r>
            <a:r>
              <a:rPr lang="en-US" altLang="zh-CN" sz="1600" spc="5" dirty="0">
                <a:latin typeface="微软雅黑" panose="020B0503020204020204" charset="-122"/>
                <a:ea typeface="微软雅黑" panose="020B0503020204020204" charset="-122"/>
                <a:cs typeface="微软雅黑" panose="020B0503020204020204" charset="-122"/>
              </a:rPr>
              <a:t>1029.42</a:t>
            </a:r>
            <a:r>
              <a:rPr lang="zh-CN" altLang="en-US" sz="1600" spc="5" dirty="0">
                <a:latin typeface="微软雅黑" panose="020B0503020204020204" charset="-122"/>
                <a:ea typeface="微软雅黑" panose="020B0503020204020204" charset="-122"/>
                <a:cs typeface="微软雅黑" panose="020B0503020204020204" charset="-122"/>
              </a:rPr>
              <a:t>。</a:t>
            </a:r>
            <a:endParaRPr lang="zh-CN" altLang="en-US" sz="1600" spc="5" dirty="0">
              <a:latin typeface="微软雅黑" panose="020B0503020204020204" charset="-122"/>
              <a:ea typeface="微软雅黑" panose="020B0503020204020204" charset="-122"/>
              <a:cs typeface="微软雅黑" panose="020B0503020204020204" charset="-122"/>
            </a:endParaRPr>
          </a:p>
        </p:txBody>
      </p:sp>
      <p:sp>
        <p:nvSpPr>
          <p:cNvPr id="5" name="object 27"/>
          <p:cNvSpPr/>
          <p:nvPr/>
        </p:nvSpPr>
        <p:spPr>
          <a:xfrm>
            <a:off x="465518" y="1289170"/>
            <a:ext cx="331379" cy="286238"/>
          </a:xfrm>
          <a:prstGeom prst="rect">
            <a:avLst/>
          </a:prstGeom>
          <a:blipFill>
            <a:blip r:embed="rId6" cstate="print"/>
            <a:stretch>
              <a:fillRect/>
            </a:stretch>
          </a:blipFill>
        </p:spPr>
        <p:txBody>
          <a:bodyPr wrap="square" lIns="0" tIns="0" rIns="0" bIns="0" rtlCol="0"/>
          <a:p/>
        </p:txBody>
      </p:sp>
      <p:sp>
        <p:nvSpPr>
          <p:cNvPr id="7" name="object 28"/>
          <p:cNvSpPr txBox="1"/>
          <p:nvPr/>
        </p:nvSpPr>
        <p:spPr>
          <a:xfrm>
            <a:off x="6310629" y="4433570"/>
            <a:ext cx="5083175" cy="1859280"/>
          </a:xfrm>
          <a:prstGeom prst="rect">
            <a:avLst/>
          </a:prstGeom>
        </p:spPr>
        <p:txBody>
          <a:bodyPr vert="horz" wrap="square" lIns="0" tIns="12700" rIns="0" bIns="0" rtlCol="0">
            <a:spAutoFit/>
          </a:bodyPr>
          <a:p>
            <a:pPr marL="12700" marR="5080" lvl="0" algn="just">
              <a:lnSpc>
                <a:spcPct val="150000"/>
              </a:lnSpc>
              <a:spcBef>
                <a:spcPts val="100"/>
              </a:spcBef>
              <a:buClrTx/>
              <a:buSzTx/>
              <a:buFontTx/>
            </a:pPr>
            <a:r>
              <a:rPr lang="en-US" sz="1600" spc="35" dirty="0">
                <a:latin typeface="微软雅黑" panose="020B0503020204020204" charset="-122"/>
                <a:ea typeface="微软雅黑" panose="020B0503020204020204" charset="-122"/>
                <a:cs typeface="微软雅黑" panose="020B0503020204020204" charset="-122"/>
                <a:sym typeface="+mn-ea"/>
              </a:rPr>
              <a:t>2026</a:t>
            </a:r>
            <a:r>
              <a:rPr sz="1600" spc="35" dirty="0">
                <a:latin typeface="微软雅黑" panose="020B0503020204020204" charset="-122"/>
                <a:ea typeface="微软雅黑" panose="020B0503020204020204" charset="-122"/>
                <a:cs typeface="微软雅黑" panose="020B0503020204020204" charset="-122"/>
                <a:sym typeface="+mn-ea"/>
              </a:rPr>
              <a:t>年</a:t>
            </a:r>
            <a:r>
              <a:rPr lang="en-US" sz="1600" spc="35" dirty="0">
                <a:latin typeface="微软雅黑" panose="020B0503020204020204" charset="-122"/>
                <a:ea typeface="微软雅黑" panose="020B0503020204020204" charset="-122"/>
                <a:cs typeface="微软雅黑" panose="020B0503020204020204" charset="-122"/>
                <a:sym typeface="+mn-ea"/>
              </a:rPr>
              <a:t>7</a:t>
            </a:r>
            <a:r>
              <a:rPr sz="1600" spc="35" dirty="0">
                <a:latin typeface="微软雅黑" panose="020B0503020204020204" charset="-122"/>
                <a:ea typeface="微软雅黑" panose="020B0503020204020204" charset="-122"/>
                <a:cs typeface="微软雅黑" panose="020B0503020204020204" charset="-122"/>
                <a:sym typeface="+mn-ea"/>
              </a:rPr>
              <a:t>月，</a:t>
            </a:r>
            <a:r>
              <a:rPr lang="zh-CN" sz="1600" spc="35" dirty="0">
                <a:latin typeface="微软雅黑" panose="020B0503020204020204" charset="-122"/>
                <a:ea typeface="微软雅黑" panose="020B0503020204020204" charset="-122"/>
                <a:cs typeface="微软雅黑" panose="020B0503020204020204" charset="-122"/>
                <a:sym typeface="+mn-ea"/>
              </a:rPr>
              <a:t>省级政务</a:t>
            </a:r>
            <a:r>
              <a:rPr sz="1600" spc="35" dirty="0">
                <a:latin typeface="微软雅黑" panose="020B0503020204020204" charset="-122"/>
                <a:ea typeface="微软雅黑" panose="020B0503020204020204" charset="-122"/>
                <a:cs typeface="微软雅黑" panose="020B0503020204020204" charset="-122"/>
                <a:sym typeface="+mn-ea"/>
              </a:rPr>
              <a:t>微信发稿总量达</a:t>
            </a:r>
            <a:r>
              <a:rPr lang="en-US" sz="1600" spc="35" dirty="0">
                <a:latin typeface="微软雅黑" panose="020B0503020204020204" charset="-122"/>
                <a:ea typeface="微软雅黑" panose="020B0503020204020204" charset="-122"/>
                <a:cs typeface="微软雅黑" panose="020B0503020204020204" charset="-122"/>
                <a:sym typeface="+mn-ea"/>
              </a:rPr>
              <a:t>5641</a:t>
            </a:r>
            <a:r>
              <a:rPr sz="1600" spc="35" dirty="0">
                <a:latin typeface="微软雅黑" panose="020B0503020204020204" charset="-122"/>
                <a:ea typeface="微软雅黑" panose="020B0503020204020204" charset="-122"/>
                <a:cs typeface="微软雅黑" panose="020B0503020204020204" charset="-122"/>
                <a:sym typeface="+mn-ea"/>
              </a:rPr>
              <a:t>篇，平均发布文章</a:t>
            </a:r>
            <a:r>
              <a:rPr lang="en-US" sz="1600" spc="35" dirty="0">
                <a:latin typeface="微软雅黑" panose="020B0503020204020204" charset="-122"/>
                <a:ea typeface="微软雅黑" panose="020B0503020204020204" charset="-122"/>
                <a:cs typeface="微软雅黑" panose="020B0503020204020204" charset="-122"/>
                <a:sym typeface="+mn-ea"/>
              </a:rPr>
              <a:t>182</a:t>
            </a:r>
            <a:r>
              <a:rPr sz="1600" spc="35" dirty="0">
                <a:latin typeface="微软雅黑" panose="020B0503020204020204" charset="-122"/>
                <a:ea typeface="微软雅黑" panose="020B0503020204020204" charset="-122"/>
                <a:cs typeface="微软雅黑" panose="020B0503020204020204" charset="-122"/>
                <a:sym typeface="+mn-ea"/>
              </a:rPr>
              <a:t>篇。其中</a:t>
            </a:r>
            <a:r>
              <a:rPr lang="zh-CN" altLang="en-US" sz="1600" spc="35" dirty="0">
                <a:latin typeface="微软雅黑" panose="020B0503020204020204" charset="-122"/>
                <a:ea typeface="微软雅黑" panose="020B0503020204020204" charset="-122"/>
                <a:cs typeface="微软雅黑" panose="020B0503020204020204" charset="-122"/>
                <a:sym typeface="+mn-ea"/>
              </a:rPr>
              <a:t>，</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上海发布</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”月发稿量最高</a:t>
            </a:r>
            <a:r>
              <a:rPr sz="1600" spc="35" dirty="0">
                <a:latin typeface="微软雅黑" panose="020B0503020204020204" charset="-122"/>
                <a:ea typeface="微软雅黑" panose="020B0503020204020204" charset="-122"/>
                <a:cs typeface="微软雅黑" panose="020B0503020204020204" charset="-122"/>
                <a:sym typeface="+mn-ea"/>
              </a:rPr>
              <a:t>，共</a:t>
            </a:r>
            <a:r>
              <a:rPr lang="en-US" altLang="zh-CN" sz="1600" spc="35" dirty="0">
                <a:latin typeface="微软雅黑" panose="020B0503020204020204" charset="-122"/>
                <a:ea typeface="微软雅黑" panose="020B0503020204020204" charset="-122"/>
                <a:cs typeface="微软雅黑" panose="020B0503020204020204" charset="-122"/>
                <a:sym typeface="+mn-ea"/>
              </a:rPr>
              <a:t>516</a:t>
            </a:r>
            <a:r>
              <a:rPr sz="1600" spc="35" dirty="0">
                <a:latin typeface="微软雅黑" panose="020B0503020204020204" charset="-122"/>
                <a:ea typeface="微软雅黑" panose="020B0503020204020204" charset="-122"/>
                <a:cs typeface="微软雅黑" panose="020B0503020204020204" charset="-122"/>
                <a:sym typeface="+mn-ea"/>
              </a:rPr>
              <a:t>篇；</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天津</a:t>
            </a:r>
            <a:r>
              <a:rPr lang="zh-CN"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发布</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”和“</a:t>
            </a:r>
            <a:r>
              <a:rPr lang="zh-CN"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北京</a:t>
            </a:r>
            <a:r>
              <a:rPr lang="zh-CN" altLang="en-US"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发布</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”分列第二、第三</a:t>
            </a:r>
            <a:r>
              <a:rPr sz="1600" spc="35" dirty="0">
                <a:latin typeface="微软雅黑" panose="020B0503020204020204" charset="-122"/>
                <a:ea typeface="微软雅黑" panose="020B0503020204020204" charset="-122"/>
                <a:cs typeface="微软雅黑" panose="020B0503020204020204" charset="-122"/>
                <a:sym typeface="+mn-ea"/>
              </a:rPr>
              <a:t>，各发布文章</a:t>
            </a:r>
            <a:r>
              <a:rPr lang="en-US" altLang="zh-CN" sz="1600" spc="35" dirty="0">
                <a:latin typeface="微软雅黑" panose="020B0503020204020204" charset="-122"/>
                <a:ea typeface="微软雅黑" panose="020B0503020204020204" charset="-122"/>
                <a:cs typeface="微软雅黑" panose="020B0503020204020204" charset="-122"/>
                <a:sym typeface="+mn-ea"/>
              </a:rPr>
              <a:t>420</a:t>
            </a:r>
            <a:r>
              <a:rPr sz="1600" spc="35" dirty="0">
                <a:latin typeface="微软雅黑" panose="020B0503020204020204" charset="-122"/>
                <a:ea typeface="微软雅黑" panose="020B0503020204020204" charset="-122"/>
                <a:cs typeface="微软雅黑" panose="020B0503020204020204" charset="-122"/>
                <a:sym typeface="+mn-ea"/>
              </a:rPr>
              <a:t>篇、</a:t>
            </a:r>
            <a:r>
              <a:rPr lang="en-US" altLang="zh-CN" sz="1600" spc="35" dirty="0">
                <a:latin typeface="微软雅黑" panose="020B0503020204020204" charset="-122"/>
                <a:ea typeface="微软雅黑" panose="020B0503020204020204" charset="-122"/>
                <a:cs typeface="微软雅黑" panose="020B0503020204020204" charset="-122"/>
                <a:sym typeface="+mn-ea"/>
              </a:rPr>
              <a:t>396</a:t>
            </a:r>
            <a:r>
              <a:rPr sz="1600" spc="35" dirty="0">
                <a:latin typeface="微软雅黑" panose="020B0503020204020204" charset="-122"/>
                <a:ea typeface="微软雅黑" panose="020B0503020204020204" charset="-122"/>
                <a:cs typeface="微软雅黑" panose="020B0503020204020204" charset="-122"/>
                <a:sym typeface="+mn-ea"/>
              </a:rPr>
              <a:t>篇；</a:t>
            </a:r>
            <a:r>
              <a:rPr lang="en-US" sz="1600" b="1" spc="35" dirty="0">
                <a:solidFill>
                  <a:srgbClr val="004A7E"/>
                </a:solidFill>
                <a:latin typeface="微软雅黑" panose="020B0503020204020204" charset="-122"/>
                <a:ea typeface="微软雅黑" panose="020B0503020204020204" charset="-122"/>
                <a:cs typeface="微软雅黑" panose="020B0503020204020204" charset="-122"/>
                <a:sym typeface="+mn-ea"/>
              </a:rPr>
              <a:t>“</a:t>
            </a:r>
            <a:r>
              <a:rPr lang="zh-CN" altLang="en-US" sz="1600" b="1" spc="35" dirty="0">
                <a:solidFill>
                  <a:srgbClr val="004A7E"/>
                </a:solidFill>
                <a:latin typeface="微软雅黑" panose="020B0503020204020204" charset="-122"/>
                <a:ea typeface="微软雅黑" panose="020B0503020204020204" charset="-122"/>
                <a:cs typeface="微软雅黑" panose="020B0503020204020204" charset="-122"/>
                <a:sym typeface="+mn-ea"/>
              </a:rPr>
              <a:t>甘肃</a:t>
            </a:r>
            <a:r>
              <a:rPr lang="zh-CN" altLang="en-US" sz="1600" b="1" spc="35" dirty="0">
                <a:solidFill>
                  <a:srgbClr val="004A7E"/>
                </a:solidFill>
                <a:latin typeface="微软雅黑" panose="020B0503020204020204" charset="-122"/>
                <a:ea typeface="微软雅黑" panose="020B0503020204020204" charset="-122"/>
                <a:cs typeface="微软雅黑" panose="020B0503020204020204" charset="-122"/>
                <a:sym typeface="+mn-ea"/>
              </a:rPr>
              <a:t>政务</a:t>
            </a:r>
            <a:r>
              <a:rPr lang="en-US" altLang="zh-CN" sz="1600" b="1" spc="35" dirty="0">
                <a:solidFill>
                  <a:srgbClr val="004A7E"/>
                </a:solidFill>
                <a:latin typeface="微软雅黑" panose="020B0503020204020204" charset="-122"/>
                <a:ea typeface="微软雅黑" panose="020B0503020204020204" charset="-122"/>
                <a:cs typeface="微软雅黑" panose="020B0503020204020204" charset="-122"/>
                <a:sym typeface="+mn-ea"/>
              </a:rPr>
              <a:t>”</a:t>
            </a:r>
            <a:r>
              <a:rPr lang="zh-CN" altLang="en-US" sz="1600" b="1" spc="35" dirty="0">
                <a:solidFill>
                  <a:srgbClr val="004A7E"/>
                </a:solidFill>
                <a:latin typeface="微软雅黑" panose="020B0503020204020204" charset="-122"/>
                <a:ea typeface="微软雅黑" panose="020B0503020204020204" charset="-122"/>
                <a:cs typeface="微软雅黑" panose="020B0503020204020204" charset="-122"/>
                <a:sym typeface="+mn-ea"/>
              </a:rPr>
              <a:t>月发稿量最少</a:t>
            </a:r>
            <a:r>
              <a:rPr lang="zh-CN" altLang="en-US" sz="1600" spc="35" dirty="0">
                <a:latin typeface="微软雅黑" panose="020B0503020204020204" charset="-122"/>
                <a:ea typeface="微软雅黑" panose="020B0503020204020204" charset="-122"/>
                <a:cs typeface="微软雅黑" panose="020B0503020204020204" charset="-122"/>
                <a:sym typeface="+mn-ea"/>
              </a:rPr>
              <a:t>，发布文章</a:t>
            </a:r>
            <a:r>
              <a:rPr lang="en-US" altLang="zh-CN" sz="1600" spc="35" dirty="0">
                <a:latin typeface="微软雅黑" panose="020B0503020204020204" charset="-122"/>
                <a:ea typeface="微软雅黑" panose="020B0503020204020204" charset="-122"/>
                <a:cs typeface="微软雅黑" panose="020B0503020204020204" charset="-122"/>
                <a:sym typeface="+mn-ea"/>
              </a:rPr>
              <a:t>3</a:t>
            </a:r>
            <a:r>
              <a:rPr lang="zh-CN" altLang="en-US" sz="1600" spc="35" dirty="0">
                <a:latin typeface="微软雅黑" panose="020B0503020204020204" charset="-122"/>
                <a:ea typeface="微软雅黑" panose="020B0503020204020204" charset="-122"/>
                <a:cs typeface="微软雅黑" panose="020B0503020204020204" charset="-122"/>
                <a:sym typeface="+mn-ea"/>
              </a:rPr>
              <a:t>篇</a:t>
            </a:r>
            <a:r>
              <a:rPr sz="1600" spc="35" dirty="0">
                <a:latin typeface="微软雅黑" panose="020B0503020204020204" charset="-122"/>
                <a:ea typeface="微软雅黑" panose="020B0503020204020204" charset="-122"/>
                <a:cs typeface="微软雅黑" panose="020B0503020204020204" charset="-122"/>
                <a:sym typeface="+mn-ea"/>
              </a:rPr>
              <a:t>。</a:t>
            </a:r>
            <a:endParaRPr sz="1600" spc="35" dirty="0">
              <a:latin typeface="微软雅黑" panose="020B0503020204020204" charset="-122"/>
              <a:ea typeface="微软雅黑" panose="020B0503020204020204" charset="-122"/>
              <a:cs typeface="微软雅黑" panose="020B0503020204020204" charset="-122"/>
              <a:sym typeface="+mn-ea"/>
            </a:endParaRPr>
          </a:p>
        </p:txBody>
      </p:sp>
      <p:sp>
        <p:nvSpPr>
          <p:cNvPr id="63" name="object 57"/>
          <p:cNvSpPr/>
          <p:nvPr/>
        </p:nvSpPr>
        <p:spPr>
          <a:xfrm>
            <a:off x="5776010" y="4568950"/>
            <a:ext cx="312337" cy="286234"/>
          </a:xfrm>
          <a:prstGeom prst="rect">
            <a:avLst/>
          </a:prstGeom>
          <a:blipFill>
            <a:blip r:embed="rId7" cstate="print"/>
            <a:stretch>
              <a:fillRect/>
            </a:stretch>
          </a:blipFill>
        </p:spPr>
        <p:txBody>
          <a:bodyPr wrap="square" lIns="0" tIns="0" rIns="0" bIns="0" rtlCol="0"/>
          <a:p/>
        </p:txBody>
      </p:sp>
      <p:graphicFrame>
        <p:nvGraphicFramePr>
          <p:cNvPr id="4" name="图表 3"/>
          <p:cNvGraphicFramePr/>
          <p:nvPr/>
        </p:nvGraphicFramePr>
        <p:xfrm>
          <a:off x="6821805" y="1302385"/>
          <a:ext cx="4572000" cy="2743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6" name="图表 5"/>
          <p:cNvGraphicFramePr/>
          <p:nvPr/>
        </p:nvGraphicFramePr>
        <p:xfrm>
          <a:off x="962025" y="363347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8"/>
          <p:cNvSpPr/>
          <p:nvPr/>
        </p:nvSpPr>
        <p:spPr>
          <a:xfrm>
            <a:off x="0" y="0"/>
            <a:ext cx="12192000" cy="914400"/>
          </a:xfrm>
          <a:prstGeom prst="rect">
            <a:avLst/>
          </a:prstGeom>
          <a:solidFill>
            <a:srgbClr val="D9ECFE"/>
          </a:solidFill>
        </p:spPr>
        <p:txBody>
          <a:bodyPr vert="horz" wrap="square" lIns="0" tIns="0" rIns="0" bIns="0"/>
          <a:lstStyle/>
          <a:p>
            <a:pPr algn="l" rtl="0" eaLnBrk="0">
              <a:lnSpc>
                <a:spcPct val="111000"/>
              </a:lnSpc>
            </a:pPr>
            <a:endParaRPr lang="en-US" altLang="en-US" sz="1000" dirty="0"/>
          </a:p>
          <a:p>
            <a:pPr algn="l" rtl="0" eaLnBrk="0">
              <a:lnSpc>
                <a:spcPct val="6000"/>
              </a:lnSpc>
            </a:pPr>
            <a:endParaRPr lang="en-US" altLang="en-US" sz="100" dirty="0"/>
          </a:p>
          <a:p>
            <a:pPr indent="702945" algn="l" rtl="0" eaLnBrk="0">
              <a:lnSpc>
                <a:spcPts val="4225"/>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320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省级</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政务</a:t>
            </a:r>
            <a:r>
              <a:rPr lang="zh-CN"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微信</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综合影响力top15</a:t>
            </a:r>
            <a:r>
              <a:rPr sz="32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endParaRPr lang="en-US" altLang="en-US" sz="3200" dirty="0"/>
          </a:p>
        </p:txBody>
      </p:sp>
      <p:pic>
        <p:nvPicPr>
          <p:cNvPr id="59" name="picture 59" descr="E:\资质\星鸟测评logo.png星鸟测评logo"/>
          <p:cNvPicPr>
            <a:picLocks noChangeAspect="1"/>
          </p:cNvPicPr>
          <p:nvPr/>
        </p:nvPicPr>
        <p:blipFill>
          <a:blip r:embed="rId1"/>
          <a:srcRect/>
          <a:stretch>
            <a:fillRect/>
          </a:stretch>
        </p:blipFill>
        <p:spPr>
          <a:xfrm rot="21600000">
            <a:off x="10527792" y="223519"/>
            <a:ext cx="1548383" cy="467360"/>
          </a:xfrm>
          <a:prstGeom prst="rect">
            <a:avLst/>
          </a:prstGeom>
        </p:spPr>
      </p:pic>
      <p:pic>
        <p:nvPicPr>
          <p:cNvPr id="64" name="picture 64"/>
          <p:cNvPicPr>
            <a:picLocks noChangeAspect="1"/>
          </p:cNvPicPr>
          <p:nvPr/>
        </p:nvPicPr>
        <p:blipFill>
          <a:blip r:embed="rId2"/>
          <a:stretch>
            <a:fillRect/>
          </a:stretch>
        </p:blipFill>
        <p:spPr>
          <a:xfrm rot="21600000">
            <a:off x="0" y="6376415"/>
            <a:ext cx="720852" cy="481584"/>
          </a:xfrm>
          <a:prstGeom prst="rect">
            <a:avLst/>
          </a:prstGeom>
        </p:spPr>
      </p:pic>
      <p:pic>
        <p:nvPicPr>
          <p:cNvPr id="65" name="picture 65"/>
          <p:cNvPicPr>
            <a:picLocks noChangeAspect="1"/>
          </p:cNvPicPr>
          <p:nvPr/>
        </p:nvPicPr>
        <p:blipFill>
          <a:blip r:embed="rId3"/>
          <a:stretch>
            <a:fillRect/>
          </a:stretch>
        </p:blipFill>
        <p:spPr>
          <a:xfrm rot="21600000">
            <a:off x="11472671" y="6376415"/>
            <a:ext cx="719328" cy="481584"/>
          </a:xfrm>
          <a:prstGeom prst="rect">
            <a:avLst/>
          </a:prstGeom>
        </p:spPr>
      </p:pic>
      <p:sp>
        <p:nvSpPr>
          <p:cNvPr id="32" name="object 32"/>
          <p:cNvSpPr txBox="1"/>
          <p:nvPr/>
        </p:nvSpPr>
        <p:spPr>
          <a:xfrm>
            <a:off x="1019810" y="5840836"/>
            <a:ext cx="9924415" cy="667385"/>
          </a:xfrm>
          <a:prstGeom prst="rect">
            <a:avLst/>
          </a:prstGeom>
        </p:spPr>
        <p:txBody>
          <a:bodyPr vert="horz" wrap="square" lIns="0" tIns="89535" rIns="0" bIns="0" rtlCol="0">
            <a:spAutoFit/>
          </a:bodyPr>
          <a:p>
            <a:pPr marL="38100">
              <a:lnSpc>
                <a:spcPct val="100000"/>
              </a:lnSpc>
              <a:spcBef>
                <a:spcPts val="705"/>
              </a:spcBef>
            </a:pPr>
            <a:r>
              <a:rPr sz="1000" b="1" dirty="0">
                <a:latin typeface="微软雅黑" panose="020B0503020204020204" charset="-122"/>
                <a:cs typeface="微软雅黑" panose="020B0503020204020204" charset="-122"/>
              </a:rPr>
              <a:t>说明：</a:t>
            </a:r>
            <a:r>
              <a:rPr sz="1000" b="1" u="sng" dirty="0">
                <a:uFill>
                  <a:solidFill>
                    <a:srgbClr val="000000"/>
                  </a:solidFill>
                </a:uFill>
                <a:latin typeface="微软雅黑" panose="020B0503020204020204" charset="-122"/>
                <a:cs typeface="微软雅黑" panose="020B0503020204020204" charset="-122"/>
              </a:rPr>
              <a:t>影响力指数</a:t>
            </a:r>
            <a:r>
              <a:rPr sz="1000" b="1" spc="-5" dirty="0">
                <a:latin typeface="微软雅黑" panose="020B0503020204020204" charset="-122"/>
                <a:cs typeface="微软雅黑" panose="020B0503020204020204" charset="-122"/>
              </a:rPr>
              <a:t>=</a:t>
            </a:r>
            <a:r>
              <a:rPr sz="1000" b="1" spc="5" dirty="0">
                <a:latin typeface="微软雅黑" panose="020B0503020204020204" charset="-122"/>
                <a:cs typeface="微软雅黑" panose="020B0503020204020204" charset="-122"/>
              </a:rPr>
              <a:t> </a:t>
            </a:r>
            <a:r>
              <a:rPr sz="1000" b="1" spc="-5" dirty="0">
                <a:latin typeface="微软雅黑" panose="020B0503020204020204" charset="-122"/>
                <a:cs typeface="微软雅黑" panose="020B0503020204020204" charset="-122"/>
              </a:rPr>
              <a:t>(30%</a:t>
            </a:r>
            <a:r>
              <a:rPr sz="1000" b="1" dirty="0">
                <a:latin typeface="微软雅黑" panose="020B0503020204020204" charset="-122"/>
                <a:cs typeface="微软雅黑" panose="020B0503020204020204" charset="-122"/>
              </a:rPr>
              <a:t>整体传播力</a:t>
            </a:r>
            <a:r>
              <a:rPr sz="1000" b="1" spc="-5" dirty="0">
                <a:latin typeface="微软雅黑" panose="020B0503020204020204" charset="-122"/>
                <a:cs typeface="微软雅黑" panose="020B0503020204020204" charset="-122"/>
              </a:rPr>
              <a:t>+30%</a:t>
            </a:r>
            <a:r>
              <a:rPr sz="1000" b="1" dirty="0">
                <a:latin typeface="微软雅黑" panose="020B0503020204020204" charset="-122"/>
                <a:cs typeface="微软雅黑" panose="020B0503020204020204" charset="-122"/>
              </a:rPr>
              <a:t>篇均传播力</a:t>
            </a:r>
            <a:r>
              <a:rPr sz="1000" b="1" spc="-5" dirty="0">
                <a:latin typeface="微软雅黑" panose="020B0503020204020204" charset="-122"/>
                <a:cs typeface="微软雅黑" panose="020B0503020204020204" charset="-122"/>
              </a:rPr>
              <a:t>+30%</a:t>
            </a:r>
            <a:r>
              <a:rPr sz="1000" b="1" dirty="0">
                <a:latin typeface="微软雅黑" panose="020B0503020204020204" charset="-122"/>
                <a:cs typeface="微软雅黑" panose="020B0503020204020204" charset="-122"/>
              </a:rPr>
              <a:t>头条传播力</a:t>
            </a:r>
            <a:r>
              <a:rPr sz="1000" b="1" spc="-5" dirty="0">
                <a:latin typeface="微软雅黑" panose="020B0503020204020204" charset="-122"/>
                <a:cs typeface="微软雅黑" panose="020B0503020204020204" charset="-122"/>
              </a:rPr>
              <a:t>+10%</a:t>
            </a:r>
            <a:r>
              <a:rPr sz="1000" b="1" dirty="0">
                <a:latin typeface="微软雅黑" panose="020B0503020204020204" charset="-122"/>
                <a:cs typeface="微软雅黑" panose="020B0503020204020204" charset="-122"/>
              </a:rPr>
              <a:t>峰值传播力</a:t>
            </a:r>
            <a:r>
              <a:rPr sz="1000" b="1" spc="-5" dirty="0">
                <a:latin typeface="微软雅黑" panose="020B0503020204020204" charset="-122"/>
                <a:cs typeface="微软雅黑" panose="020B0503020204020204" charset="-122"/>
              </a:rPr>
              <a:t>)</a:t>
            </a:r>
            <a:r>
              <a:rPr sz="975" b="1" spc="-7" baseline="21000" dirty="0">
                <a:latin typeface="微软雅黑" panose="020B0503020204020204" charset="-122"/>
                <a:cs typeface="微软雅黑" panose="020B0503020204020204" charset="-122"/>
              </a:rPr>
              <a:t>2</a:t>
            </a:r>
            <a:r>
              <a:rPr sz="1000" b="1" spc="-5" dirty="0">
                <a:latin typeface="微软雅黑" panose="020B0503020204020204" charset="-122"/>
                <a:cs typeface="微软雅黑" panose="020B0503020204020204" charset="-122"/>
              </a:rPr>
              <a:t>*10</a:t>
            </a:r>
            <a:endParaRPr sz="1000">
              <a:latin typeface="微软雅黑" panose="020B0503020204020204" charset="-122"/>
              <a:cs typeface="微软雅黑" panose="020B0503020204020204" charset="-122"/>
            </a:endParaRPr>
          </a:p>
          <a:p>
            <a:pPr marL="38100">
              <a:lnSpc>
                <a:spcPct val="100000"/>
              </a:lnSpc>
              <a:spcBef>
                <a:spcPts val="550"/>
              </a:spcBef>
            </a:pPr>
            <a:r>
              <a:rPr sz="900" dirty="0">
                <a:latin typeface="微软雅黑" panose="020B0503020204020204" charset="-122"/>
                <a:cs typeface="微软雅黑" panose="020B0503020204020204" charset="-122"/>
              </a:rPr>
              <a:t>整体传播力=</a:t>
            </a:r>
            <a:r>
              <a:rPr sz="900" spc="20" dirty="0">
                <a:latin typeface="微软雅黑" panose="020B0503020204020204" charset="-122"/>
                <a:cs typeface="微软雅黑" panose="020B0503020204020204" charset="-122"/>
              </a:rPr>
              <a:t> </a:t>
            </a:r>
            <a:r>
              <a:rPr sz="900" spc="-5" dirty="0">
                <a:latin typeface="微软雅黑" panose="020B0503020204020204" charset="-122"/>
                <a:cs typeface="微软雅黑" panose="020B0503020204020204" charset="-122"/>
              </a:rPr>
              <a:t>0.77ln(</a:t>
            </a:r>
            <a:r>
              <a:rPr sz="900" dirty="0">
                <a:latin typeface="微软雅黑" panose="020B0503020204020204" charset="-122"/>
                <a:cs typeface="微软雅黑" panose="020B0503020204020204" charset="-122"/>
              </a:rPr>
              <a:t>日均阅读数</a:t>
            </a:r>
            <a:r>
              <a:rPr sz="900" spc="-5" dirty="0">
                <a:latin typeface="微软雅黑" panose="020B0503020204020204" charset="-122"/>
                <a:cs typeface="微软雅黑" panose="020B0503020204020204" charset="-122"/>
              </a:rPr>
              <a:t>+1)+0.17ln(</a:t>
            </a:r>
            <a:r>
              <a:rPr sz="900" dirty="0">
                <a:latin typeface="微软雅黑" panose="020B0503020204020204" charset="-122"/>
                <a:cs typeface="微软雅黑" panose="020B0503020204020204" charset="-122"/>
              </a:rPr>
              <a:t>日均在看数</a:t>
            </a:r>
            <a:r>
              <a:rPr sz="900" spc="-5" dirty="0">
                <a:latin typeface="微软雅黑" panose="020B0503020204020204" charset="-122"/>
                <a:cs typeface="微软雅黑" panose="020B0503020204020204" charset="-122"/>
              </a:rPr>
              <a:t>*10+1)+0.06ln(</a:t>
            </a:r>
            <a:r>
              <a:rPr sz="900" dirty="0">
                <a:latin typeface="微软雅黑" panose="020B0503020204020204" charset="-122"/>
                <a:cs typeface="微软雅黑" panose="020B0503020204020204" charset="-122"/>
              </a:rPr>
              <a:t>日均点赞数</a:t>
            </a:r>
            <a:r>
              <a:rPr sz="900" spc="-5" dirty="0">
                <a:latin typeface="微软雅黑" panose="020B0503020204020204" charset="-122"/>
                <a:cs typeface="微软雅黑" panose="020B0503020204020204" charset="-122"/>
              </a:rPr>
              <a:t>*10+1)；</a:t>
            </a:r>
            <a:r>
              <a:rPr sz="900" dirty="0">
                <a:latin typeface="微软雅黑" panose="020B0503020204020204" charset="-122"/>
                <a:cs typeface="微软雅黑" panose="020B0503020204020204" charset="-122"/>
              </a:rPr>
              <a:t>篇均传播力=</a:t>
            </a:r>
            <a:r>
              <a:rPr sz="900" spc="15" dirty="0">
                <a:latin typeface="微软雅黑" panose="020B0503020204020204" charset="-122"/>
                <a:cs typeface="微软雅黑" panose="020B0503020204020204" charset="-122"/>
              </a:rPr>
              <a:t> </a:t>
            </a:r>
            <a:r>
              <a:rPr sz="900" spc="-5" dirty="0">
                <a:latin typeface="微软雅黑" panose="020B0503020204020204" charset="-122"/>
                <a:cs typeface="微软雅黑" panose="020B0503020204020204" charset="-122"/>
              </a:rPr>
              <a:t>0.77ln(</a:t>
            </a:r>
            <a:r>
              <a:rPr sz="900" dirty="0">
                <a:latin typeface="微软雅黑" panose="020B0503020204020204" charset="-122"/>
                <a:cs typeface="微软雅黑" panose="020B0503020204020204" charset="-122"/>
              </a:rPr>
              <a:t>篇均阅读数</a:t>
            </a:r>
            <a:r>
              <a:rPr sz="900" spc="-5" dirty="0">
                <a:latin typeface="微软雅黑" panose="020B0503020204020204" charset="-122"/>
                <a:cs typeface="微软雅黑" panose="020B0503020204020204" charset="-122"/>
              </a:rPr>
              <a:t>+1)+0.17ln(</a:t>
            </a:r>
            <a:r>
              <a:rPr sz="900" dirty="0">
                <a:latin typeface="微软雅黑" panose="020B0503020204020204" charset="-122"/>
                <a:cs typeface="微软雅黑" panose="020B0503020204020204" charset="-122"/>
              </a:rPr>
              <a:t>篇均在看数</a:t>
            </a:r>
            <a:r>
              <a:rPr sz="900" spc="-5" dirty="0">
                <a:latin typeface="微软雅黑" panose="020B0503020204020204" charset="-122"/>
                <a:cs typeface="微软雅黑" panose="020B0503020204020204" charset="-122"/>
              </a:rPr>
              <a:t>*10+1)+0.06ln(</a:t>
            </a:r>
            <a:r>
              <a:rPr sz="900" dirty="0">
                <a:latin typeface="微软雅黑" panose="020B0503020204020204" charset="-122"/>
                <a:cs typeface="微软雅黑" panose="020B0503020204020204" charset="-122"/>
              </a:rPr>
              <a:t>篇均点赞数</a:t>
            </a:r>
            <a:r>
              <a:rPr sz="900" spc="-5" dirty="0">
                <a:latin typeface="微软雅黑" panose="020B0503020204020204" charset="-122"/>
                <a:cs typeface="微软雅黑" panose="020B0503020204020204" charset="-122"/>
              </a:rPr>
              <a:t>*10+1)；</a:t>
            </a:r>
            <a:endParaRPr sz="900">
              <a:latin typeface="微软雅黑" panose="020B0503020204020204" charset="-122"/>
              <a:cs typeface="微软雅黑" panose="020B0503020204020204" charset="-122"/>
            </a:endParaRPr>
          </a:p>
          <a:p>
            <a:pPr marL="38100">
              <a:lnSpc>
                <a:spcPct val="100000"/>
              </a:lnSpc>
              <a:spcBef>
                <a:spcPts val="540"/>
              </a:spcBef>
            </a:pPr>
            <a:r>
              <a:rPr sz="900" dirty="0">
                <a:latin typeface="微软雅黑" panose="020B0503020204020204" charset="-122"/>
                <a:cs typeface="微软雅黑" panose="020B0503020204020204" charset="-122"/>
              </a:rPr>
              <a:t>头条传播力=</a:t>
            </a:r>
            <a:r>
              <a:rPr sz="900" spc="40" dirty="0">
                <a:latin typeface="微软雅黑" panose="020B0503020204020204" charset="-122"/>
                <a:cs typeface="微软雅黑" panose="020B0503020204020204" charset="-122"/>
              </a:rPr>
              <a:t> </a:t>
            </a:r>
            <a:r>
              <a:rPr sz="900" spc="-5" dirty="0">
                <a:latin typeface="微软雅黑" panose="020B0503020204020204" charset="-122"/>
                <a:cs typeface="微软雅黑" panose="020B0503020204020204" charset="-122"/>
              </a:rPr>
              <a:t>0.77ln(</a:t>
            </a:r>
            <a:r>
              <a:rPr sz="900" dirty="0">
                <a:latin typeface="微软雅黑" panose="020B0503020204020204" charset="-122"/>
                <a:cs typeface="微软雅黑" panose="020B0503020204020204" charset="-122"/>
              </a:rPr>
              <a:t>头条篇均阅读数</a:t>
            </a:r>
            <a:r>
              <a:rPr sz="900" spc="-5" dirty="0">
                <a:latin typeface="微软雅黑" panose="020B0503020204020204" charset="-122"/>
                <a:cs typeface="微软雅黑" panose="020B0503020204020204" charset="-122"/>
              </a:rPr>
              <a:t>+1)+0.17ln(</a:t>
            </a:r>
            <a:r>
              <a:rPr sz="900" dirty="0">
                <a:latin typeface="微软雅黑" panose="020B0503020204020204" charset="-122"/>
                <a:cs typeface="微软雅黑" panose="020B0503020204020204" charset="-122"/>
              </a:rPr>
              <a:t>头条篇均在看数</a:t>
            </a:r>
            <a:r>
              <a:rPr sz="900" spc="-5" dirty="0">
                <a:latin typeface="微软雅黑" panose="020B0503020204020204" charset="-122"/>
                <a:cs typeface="微软雅黑" panose="020B0503020204020204" charset="-122"/>
              </a:rPr>
              <a:t>*10+1)+0.06ln(</a:t>
            </a:r>
            <a:r>
              <a:rPr sz="900" dirty="0">
                <a:latin typeface="微软雅黑" panose="020B0503020204020204" charset="-122"/>
                <a:cs typeface="微软雅黑" panose="020B0503020204020204" charset="-122"/>
              </a:rPr>
              <a:t>头条篇均点赞数</a:t>
            </a:r>
            <a:r>
              <a:rPr sz="900" spc="-5" dirty="0">
                <a:latin typeface="微软雅黑" panose="020B0503020204020204" charset="-122"/>
                <a:cs typeface="微软雅黑" panose="020B0503020204020204" charset="-122"/>
              </a:rPr>
              <a:t>*10+1)；</a:t>
            </a:r>
            <a:r>
              <a:rPr sz="900" dirty="0">
                <a:latin typeface="微软雅黑" panose="020B0503020204020204" charset="-122"/>
                <a:cs typeface="微软雅黑" panose="020B0503020204020204" charset="-122"/>
              </a:rPr>
              <a:t>峰值传播力=</a:t>
            </a:r>
            <a:r>
              <a:rPr sz="900" spc="40" dirty="0">
                <a:latin typeface="微软雅黑" panose="020B0503020204020204" charset="-122"/>
                <a:cs typeface="微软雅黑" panose="020B0503020204020204" charset="-122"/>
              </a:rPr>
              <a:t> </a:t>
            </a:r>
            <a:r>
              <a:rPr sz="900" spc="-5" dirty="0">
                <a:latin typeface="微软雅黑" panose="020B0503020204020204" charset="-122"/>
                <a:cs typeface="微软雅黑" panose="020B0503020204020204" charset="-122"/>
              </a:rPr>
              <a:t>0.7ln(</a:t>
            </a:r>
            <a:r>
              <a:rPr sz="900" dirty="0">
                <a:latin typeface="微软雅黑" panose="020B0503020204020204" charset="-122"/>
                <a:cs typeface="微软雅黑" panose="020B0503020204020204" charset="-122"/>
              </a:rPr>
              <a:t>最高阅读数</a:t>
            </a:r>
            <a:r>
              <a:rPr sz="900" spc="-5" dirty="0">
                <a:latin typeface="微软雅黑" panose="020B0503020204020204" charset="-122"/>
                <a:cs typeface="微软雅黑" panose="020B0503020204020204" charset="-122"/>
              </a:rPr>
              <a:t>+1)+0.2ln(</a:t>
            </a:r>
            <a:r>
              <a:rPr sz="900" dirty="0">
                <a:latin typeface="微软雅黑" panose="020B0503020204020204" charset="-122"/>
                <a:cs typeface="微软雅黑" panose="020B0503020204020204" charset="-122"/>
              </a:rPr>
              <a:t>最高在看数</a:t>
            </a:r>
            <a:r>
              <a:rPr sz="900" spc="-5" dirty="0">
                <a:latin typeface="微软雅黑" panose="020B0503020204020204" charset="-122"/>
                <a:cs typeface="微软雅黑" panose="020B0503020204020204" charset="-122"/>
              </a:rPr>
              <a:t>*10+1)+0.1ln(</a:t>
            </a:r>
            <a:r>
              <a:rPr sz="900" dirty="0">
                <a:latin typeface="微软雅黑" panose="020B0503020204020204" charset="-122"/>
                <a:cs typeface="微软雅黑" panose="020B0503020204020204" charset="-122"/>
              </a:rPr>
              <a:t>最高点赞数*10+1)</a:t>
            </a:r>
            <a:endParaRPr sz="900">
              <a:latin typeface="微软雅黑" panose="020B0503020204020204" charset="-122"/>
              <a:cs typeface="微软雅黑" panose="020B0503020204020204" charset="-122"/>
            </a:endParaRPr>
          </a:p>
        </p:txBody>
      </p:sp>
      <p:graphicFrame>
        <p:nvGraphicFramePr>
          <p:cNvPr id="10" name="表格 9"/>
          <p:cNvGraphicFramePr/>
          <p:nvPr>
            <p:custDataLst>
              <p:tags r:id="rId4"/>
            </p:custDataLst>
          </p:nvPr>
        </p:nvGraphicFramePr>
        <p:xfrm>
          <a:off x="1019175" y="1143000"/>
          <a:ext cx="10153015" cy="4697730"/>
        </p:xfrm>
        <a:graphic>
          <a:graphicData uri="http://schemas.openxmlformats.org/drawingml/2006/table">
            <a:tbl>
              <a:tblPr firstRow="1" bandRow="1">
                <a:tableStyleId>{A54346D1-3658-4338-A1C7-7CB307C7CAEF}</a:tableStyleId>
              </a:tblPr>
              <a:tblGrid>
                <a:gridCol w="735965"/>
                <a:gridCol w="2192020"/>
                <a:gridCol w="1106805"/>
                <a:gridCol w="970915"/>
                <a:gridCol w="970915"/>
                <a:gridCol w="971550"/>
                <a:gridCol w="970280"/>
                <a:gridCol w="1117600"/>
                <a:gridCol w="1116965"/>
              </a:tblGrid>
              <a:tr h="320040">
                <a:tc>
                  <a:txBody>
                    <a:bodyPr/>
                    <a:p>
                      <a:pPr indent="0" algn="ctr">
                        <a:buNone/>
                      </a:pPr>
                      <a:r>
                        <a:rPr lang="zh-CN" sz="1000" b="1">
                          <a:solidFill>
                            <a:srgbClr val="004A7E"/>
                          </a:solidFill>
                          <a:latin typeface="微软雅黑" panose="020B0503020204020204" charset="-122"/>
                          <a:ea typeface="微软雅黑" panose="020B0503020204020204" charset="-122"/>
                        </a:rPr>
                        <a:t>序号</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微信名称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影响力指数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阅读总数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在看总数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文章总数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头条文章阅读量</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单条最大阅读数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单条最大在看数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r>
              <a:tr h="291465">
                <a:tc>
                  <a:txBody>
                    <a:bodyPr/>
                    <a:p>
                      <a:pPr indent="0" algn="ctr">
                        <a:buNone/>
                      </a:pPr>
                      <a:r>
                        <a:rPr lang="en-US" sz="900">
                          <a:ln>
                            <a:noFill/>
                          </a:ln>
                          <a:solidFill>
                            <a:srgbClr val="004A7E"/>
                          </a:solidFill>
                        </a:rPr>
                        <a:t>1</a:t>
                      </a:r>
                      <a:endParaRPr lang="en-US" altLang="en-US" sz="900">
                        <a:ln>
                          <a:noFill/>
                        </a:ln>
                        <a:solidFill>
                          <a:srgbClr val="004A7E"/>
                        </a:solidFill>
                      </a:endParaRPr>
                    </a:p>
                  </a:txBody>
                  <a:tcPr marL="12700" marR="12700" marT="12700" vert="horz" anchor="ctr" anchorCtr="0"/>
                </a:tc>
                <a:tc>
                  <a:txBody>
                    <a:bodyPr/>
                    <a:p>
                      <a:pPr indent="0" algn="ctr">
                        <a:buNone/>
                      </a:pPr>
                      <a:r>
                        <a:rPr lang="zh-CN" sz="1130" b="1">
                          <a:ln>
                            <a:noFill/>
                          </a:ln>
                          <a:solidFill>
                            <a:srgbClr val="004A7E"/>
                          </a:solidFill>
                        </a:rPr>
                        <a:t>    上海发布</a:t>
                      </a:r>
                      <a:endParaRPr lang="zh-CN" sz="1130" b="1">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1219.63</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2280.96W+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53340</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516</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1604.49W+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10W+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2256</a:t>
                      </a:r>
                      <a:endParaRPr lang="en-US" sz="900">
                        <a:ln>
                          <a:noFill/>
                        </a:ln>
                        <a:solidFill>
                          <a:srgbClr val="004A7E"/>
                        </a:solidFill>
                      </a:endParaRPr>
                    </a:p>
                  </a:txBody>
                  <a:tcPr marL="12700" marR="12700" marT="12700" vert="horz" anchor="ctr" anchorCtr="0"/>
                </a:tc>
              </a:tr>
              <a:tr h="292100">
                <a:tc>
                  <a:txBody>
                    <a:bodyPr/>
                    <a:p>
                      <a:pPr algn="ctr">
                        <a:buClrTx/>
                        <a:buSzTx/>
                        <a:buFontTx/>
                      </a:pPr>
                      <a:r>
                        <a:rPr lang="en-US" sz="900" b="1" i="0">
                          <a:solidFill>
                            <a:srgbClr val="004A7E"/>
                          </a:solidFill>
                          <a:latin typeface="Helvetica" charset="-122"/>
                        </a:rPr>
                        <a:t>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浙江发布</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1033.61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562.67W+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9379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187</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530.14W+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389</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北京发布</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1029.42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841.14W+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15377</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369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802.64W+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767</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4</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河南发布</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898.83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389.76W+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6305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303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389.76W+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541</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江西省人民政府</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868.88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144.62W+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2435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144.62W+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173</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四川发布</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851.36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238.9W+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5093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221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229.59W+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71569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289</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7</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重庆市政府网</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836.69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204.83W+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3923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223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202.2W+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78131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626</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河北省人民政府</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819.36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171.06W+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2402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164</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166.11W+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98462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258</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湖北省人民政府网</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798.4</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179.15W+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3967</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251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179.15W+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352</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10</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安徽省人民政府网</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779.54</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125.99W+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2451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177</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122.94W+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10W+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392</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11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贵州省人民政府网</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759.18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86.72W+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1421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95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71.09W+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66288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206</a:t>
                      </a:r>
                      <a:endParaRPr lang="en-US" sz="900" b="1" i="0">
                        <a:solidFill>
                          <a:srgbClr val="004A7E"/>
                        </a:solidFill>
                        <a:latin typeface="Helvetica" charset="-122"/>
                      </a:endParaRPr>
                    </a:p>
                  </a:txBody>
                  <a:tcPr marL="9842" marR="9842" marT="9842" marB="0" anchor="ctr" anchorCtr="0"/>
                </a:tc>
              </a:tr>
              <a:tr h="292735">
                <a:tc>
                  <a:txBody>
                    <a:bodyPr/>
                    <a:p>
                      <a:pPr algn="ctr">
                        <a:buClrTx/>
                        <a:buSzTx/>
                        <a:buFontTx/>
                      </a:pPr>
                      <a:r>
                        <a:rPr lang="en-US" sz="900" b="1" i="0">
                          <a:solidFill>
                            <a:srgbClr val="004A7E"/>
                          </a:solidFill>
                          <a:latin typeface="Helvetica" charset="-122"/>
                        </a:rPr>
                        <a:t>12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黑龙江政务</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755.5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126.4W+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1713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168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126.4W+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76618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87</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13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云南省人民政府</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754.23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83.31W+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9682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233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76.73W+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62011</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3013</a:t>
                      </a:r>
                      <a:endParaRPr lang="en-US" sz="900" b="1" i="0">
                        <a:solidFill>
                          <a:srgbClr val="004A7E"/>
                        </a:solidFill>
                        <a:latin typeface="Helvetica" charset="-122"/>
                      </a:endParaRPr>
                    </a:p>
                  </a:txBody>
                  <a:tcPr marL="9842" marR="9842" marT="9842" marB="0" anchor="ctr" anchorCtr="0"/>
                </a:tc>
              </a:tr>
              <a:tr h="292100">
                <a:tc>
                  <a:txBody>
                    <a:bodyPr/>
                    <a:p>
                      <a:pPr algn="ctr">
                        <a:buClrTx/>
                        <a:buSzTx/>
                        <a:buFontTx/>
                      </a:pPr>
                      <a:r>
                        <a:rPr lang="en-US" sz="900" b="1" i="0">
                          <a:solidFill>
                            <a:srgbClr val="004A7E"/>
                          </a:solidFill>
                          <a:latin typeface="Helvetica" charset="-122"/>
                        </a:rPr>
                        <a:t>14</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辽宁发布</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741.63</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128.8W+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2505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216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122.29W+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41566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124</a:t>
                      </a:r>
                      <a:endParaRPr lang="en-US" sz="900" b="1" i="0">
                        <a:solidFill>
                          <a:srgbClr val="004A7E"/>
                        </a:solidFill>
                        <a:latin typeface="Helvetica" charset="-122"/>
                      </a:endParaRPr>
                    </a:p>
                  </a:txBody>
                  <a:tcPr marL="9842" marR="9842" marT="9842" marB="0" anchor="ctr" anchorCtr="0"/>
                </a:tc>
              </a:tr>
              <a:tr h="291465">
                <a:tc>
                  <a:txBody>
                    <a:bodyPr/>
                    <a:p>
                      <a:pPr algn="ctr">
                        <a:buClrTx/>
                        <a:buSzTx/>
                        <a:buFontTx/>
                      </a:pPr>
                      <a:r>
                        <a:rPr lang="en-US" sz="900" b="1" i="0">
                          <a:solidFill>
                            <a:srgbClr val="004A7E"/>
                          </a:solidFill>
                          <a:latin typeface="Helvetica" charset="-122"/>
                        </a:rPr>
                        <a:t>15</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湖南省人民政府网</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739.12</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36.76W+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749</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38</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34.94W+</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64766</a:t>
                      </a:r>
                      <a:endParaRPr lang="en-US" sz="900" b="1" i="0">
                        <a:solidFill>
                          <a:srgbClr val="004A7E"/>
                        </a:solidFill>
                        <a:latin typeface="Helvetica" charset="-122"/>
                      </a:endParaRPr>
                    </a:p>
                  </a:txBody>
                  <a:tcPr marL="9842" marR="9842" marT="9842" marB="0" anchor="ctr" anchorCtr="0"/>
                </a:tc>
                <a:tc>
                  <a:txBody>
                    <a:bodyPr/>
                    <a:p>
                      <a:pPr algn="ctr">
                        <a:buClrTx/>
                        <a:buSzTx/>
                        <a:buFontTx/>
                      </a:pPr>
                      <a:r>
                        <a:rPr lang="en-US" sz="900" b="1" i="0">
                          <a:solidFill>
                            <a:srgbClr val="004A7E"/>
                          </a:solidFill>
                          <a:latin typeface="Helvetica" charset="-122"/>
                        </a:rPr>
                        <a:t>77</a:t>
                      </a:r>
                      <a:endParaRPr lang="en-US" sz="900" b="1" i="0">
                        <a:solidFill>
                          <a:srgbClr val="004A7E"/>
                        </a:solidFill>
                        <a:latin typeface="Helvetica" charset="-122"/>
                      </a:endParaRPr>
                    </a:p>
                  </a:txBody>
                  <a:tcPr marL="9842" marR="9842" marT="9842" marB="0" anchor="ctr" anchorCtr="0"/>
                </a:tc>
              </a:tr>
            </a:tbl>
          </a:graphicData>
        </a:graphic>
      </p:graphicFrame>
      <p:graphicFrame>
        <p:nvGraphicFramePr>
          <p:cNvPr id="8" name="表格 7"/>
          <p:cNvGraphicFramePr/>
          <p:nvPr>
            <p:custDataLst>
              <p:tags r:id="rId5"/>
            </p:custDataLst>
          </p:nvPr>
        </p:nvGraphicFramePr>
        <p:xfrm>
          <a:off x="829310" y="1376045"/>
          <a:ext cx="10533380" cy="367665"/>
        </p:xfrm>
        <a:graphic>
          <a:graphicData uri="http://schemas.openxmlformats.org/drawingml/2006/table">
            <a:tbl>
              <a:tblPr firstRow="1" bandRow="1">
                <a:effectLst>
                  <a:outerShdw blurRad="50800" dist="76200" dir="2700000" algn="tl" rotWithShape="0">
                    <a:prstClr val="black">
                      <a:alpha val="45000"/>
                    </a:prstClr>
                  </a:outerShdw>
                </a:effectLst>
                <a:tableStyleId>{A54346D1-3658-4338-A1C7-7CB307C7CAEF}</a:tableStyleId>
              </a:tblPr>
              <a:tblGrid>
                <a:gridCol w="778510"/>
                <a:gridCol w="2271395"/>
                <a:gridCol w="1146175"/>
                <a:gridCol w="1116965"/>
                <a:gridCol w="894715"/>
                <a:gridCol w="828675"/>
                <a:gridCol w="1182370"/>
                <a:gridCol w="932180"/>
                <a:gridCol w="1382395"/>
              </a:tblGrid>
              <a:tr h="367665">
                <a:tc>
                  <a:txBody>
                    <a:bodyPr/>
                    <a:p>
                      <a:pPr indent="0" algn="ctr">
                        <a:buNone/>
                      </a:pPr>
                      <a:r>
                        <a:rPr lang="en-US" sz="1130" b="1">
                          <a:solidFill>
                            <a:schemeClr val="bg1"/>
                          </a:solidFill>
                          <a:latin typeface="Helvetica" charset="-122"/>
                        </a:rPr>
                        <a:t>1</a:t>
                      </a:r>
                      <a:endParaRPr lang="en-US" altLang="en-US" sz="1130" b="1">
                        <a:solidFill>
                          <a:schemeClr val="bg1"/>
                        </a:solidFill>
                        <a:latin typeface="Helvetica" charset="-122"/>
                      </a:endParaRPr>
                    </a:p>
                  </a:txBody>
                  <a:tcPr marL="12700" marR="12700" marT="12700" marB="0" vert="horz" anchor="ctr" anchorCtr="0">
                    <a:lnL w="28575">
                      <a:solidFill>
                        <a:srgbClr val="FFFFFF"/>
                      </a:solidFill>
                      <a:prstDash val="solid"/>
                    </a:lnL>
                    <a:lnR>
                      <a:noFill/>
                    </a:lnR>
                    <a:lnT w="28575" cmpd="sng">
                      <a:solidFill>
                        <a:srgbClr val="FFFFFF"/>
                      </a:solidFill>
                      <a:prstDash val="solid"/>
                    </a:lnT>
                    <a:lnB w="28575" cmpd="sng">
                      <a:solidFill>
                        <a:srgbClr val="FFFFFF"/>
                      </a:solidFill>
                      <a:prstDash val="solid"/>
                    </a:lnB>
                    <a:solidFill>
                      <a:srgbClr val="235188"/>
                    </a:solidFill>
                  </a:tcPr>
                </a:tc>
                <a:tc>
                  <a:txBody>
                    <a:bodyPr/>
                    <a:p>
                      <a:pPr indent="0" algn="ctr">
                        <a:buNone/>
                      </a:pPr>
                      <a:r>
                        <a:rPr lang="en-US" altLang="zh-CN" sz="1130" b="1">
                          <a:solidFill>
                            <a:schemeClr val="bg1"/>
                          </a:solidFill>
                          <a:latin typeface="Arial" panose="020B0604020202020204" pitchFamily="34" charset="0"/>
                          <a:ea typeface="Helvetica" charset="-122"/>
                        </a:rPr>
                        <a:t>    </a:t>
                      </a:r>
                      <a:r>
                        <a:rPr lang="zh-CN" sz="1130" b="1">
                          <a:solidFill>
                            <a:schemeClr val="bg1"/>
                          </a:solidFill>
                          <a:latin typeface="Arial" panose="020B0604020202020204" pitchFamily="34" charset="0"/>
                          <a:ea typeface="Helvetica" charset="-122"/>
                        </a:rPr>
                        <a:t>上海发布</a:t>
                      </a:r>
                      <a:endParaRPr lang="zh-CN" sz="1130" b="1">
                        <a:solidFill>
                          <a:schemeClr val="bg1"/>
                        </a:solidFill>
                        <a:latin typeface="Arial" panose="020B0604020202020204" pitchFamily="34" charset="0"/>
                        <a:ea typeface="Helvetica" charset="-122"/>
                      </a:endParaRPr>
                    </a:p>
                  </a:txBody>
                  <a:tcPr marL="12700" marR="12700" marT="12700" marB="0"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1219.63</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2280.96W+</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53340</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516</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1604.49W+</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zh-CN" sz="1130" b="1">
                          <a:solidFill>
                            <a:schemeClr val="bg1"/>
                          </a:solidFill>
                          <a:latin typeface="Arial" panose="020B0604020202020204" pitchFamily="34" charset="0"/>
                          <a:ea typeface="Helvetica" charset="-122"/>
                        </a:rPr>
                        <a:t>10W+</a:t>
                      </a:r>
                      <a:endParaRPr 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solidFill>
                            <a:schemeClr val="bg1"/>
                          </a:solidFill>
                          <a:latin typeface="Arial" panose="020B0604020202020204" pitchFamily="34" charset="0"/>
                          <a:ea typeface="Helvetica" charset="-122"/>
                        </a:rPr>
                        <a:t>2256</a:t>
                      </a:r>
                      <a:endParaRPr lang="en-US" altLang="zh-CN" sz="1130" b="1">
                        <a:solidFill>
                          <a:schemeClr val="bg1"/>
                        </a:solidFill>
                        <a:latin typeface="Arial" panose="020B0604020202020204" pitchFamily="34" charset="0"/>
                        <a:ea typeface="Helvetica" charset="-122"/>
                      </a:endParaRPr>
                    </a:p>
                  </a:txBody>
                  <a:tcPr marL="12700" marR="12700" marT="12700" marB="14605" vert="horz" anchor="ctr" anchorCtr="0">
                    <a:lnL>
                      <a:noFill/>
                    </a:lnL>
                    <a:lnR w="28575">
                      <a:solidFill>
                        <a:srgbClr val="FFFFFF"/>
                      </a:solidFill>
                      <a:prstDash val="solid"/>
                    </a:lnR>
                    <a:lnT w="28575" cmpd="sng">
                      <a:solidFill>
                        <a:srgbClr val="FFFFFF"/>
                      </a:solidFill>
                      <a:prstDash val="solid"/>
                    </a:lnT>
                    <a:lnB w="28575" cmpd="sng">
                      <a:solidFill>
                        <a:srgbClr val="FFFFFF"/>
                      </a:solidFill>
                      <a:prstDash val="solid"/>
                    </a:lnB>
                    <a:solidFill>
                      <a:srgbClr val="235188"/>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rot="21600000">
            <a:off x="0" y="0"/>
            <a:ext cx="12192000" cy="914400"/>
            <a:chOff x="0" y="0"/>
            <a:chExt cx="12192000" cy="914400"/>
          </a:xfrm>
        </p:grpSpPr>
        <p:sp>
          <p:nvSpPr>
            <p:cNvPr id="99"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sp>
          <p:nvSpPr>
            <p:cNvPr id="100" name="textbox 100"/>
            <p:cNvSpPr/>
            <p:nvPr/>
          </p:nvSpPr>
          <p:spPr>
            <a:xfrm>
              <a:off x="698500" y="241935"/>
              <a:ext cx="4834255" cy="471170"/>
            </a:xfrm>
            <a:prstGeom prst="rect">
              <a:avLst/>
            </a:prstGeom>
          </p:spPr>
          <p:txBody>
            <a:bodyPr vert="horz" wrap="square" lIns="0" tIns="0" rIns="0" bIns="0"/>
            <a:lstStyle/>
            <a:p>
              <a:pPr algn="l" rtl="0" eaLnBrk="0">
                <a:lnSpc>
                  <a:spcPct val="92000"/>
                </a:lnSpc>
              </a:pPr>
              <a:endParaRPr lang="en-US" altLang="en-US" sz="100" dirty="0"/>
            </a:p>
            <a:p>
              <a:pPr indent="12700" algn="l" rtl="0" eaLnBrk="0">
                <a:lnSpc>
                  <a:spcPct val="91000"/>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3200" spc="-2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2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严重表述不规</a:t>
              </a:r>
              <a:r>
                <a:rPr sz="3200" spc="-5"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范</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问题</a:t>
              </a:r>
              <a:endParaRPr lang="en-US" altLang="en-US" sz="3200" dirty="0"/>
            </a:p>
          </p:txBody>
        </p:sp>
        <p:pic>
          <p:nvPicPr>
            <p:cNvPr id="101" name="picture 101"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grpSp>
      <p:pic>
        <p:nvPicPr>
          <p:cNvPr id="109" name="picture 109"/>
          <p:cNvPicPr>
            <a:picLocks noChangeAspect="1"/>
          </p:cNvPicPr>
          <p:nvPr/>
        </p:nvPicPr>
        <p:blipFill>
          <a:blip r:embed="rId4"/>
          <a:stretch>
            <a:fillRect/>
          </a:stretch>
        </p:blipFill>
        <p:spPr>
          <a:xfrm rot="21600000">
            <a:off x="0" y="6376415"/>
            <a:ext cx="720852" cy="481584"/>
          </a:xfrm>
          <a:prstGeom prst="rect">
            <a:avLst/>
          </a:prstGeom>
        </p:spPr>
      </p:pic>
      <p:pic>
        <p:nvPicPr>
          <p:cNvPr id="110" name="picture 110"/>
          <p:cNvPicPr>
            <a:picLocks noChangeAspect="1"/>
          </p:cNvPicPr>
          <p:nvPr/>
        </p:nvPicPr>
        <p:blipFill>
          <a:blip r:embed="rId5"/>
          <a:stretch>
            <a:fillRect/>
          </a:stretch>
        </p:blipFill>
        <p:spPr>
          <a:xfrm rot="21600000">
            <a:off x="11472671" y="6376415"/>
            <a:ext cx="719328" cy="481584"/>
          </a:xfrm>
          <a:prstGeom prst="rect">
            <a:avLst/>
          </a:prstGeom>
        </p:spPr>
      </p:pic>
      <p:sp>
        <p:nvSpPr>
          <p:cNvPr id="91" name="object 3"/>
          <p:cNvSpPr txBox="1"/>
          <p:nvPr/>
        </p:nvSpPr>
        <p:spPr>
          <a:xfrm>
            <a:off x="664210" y="1173480"/>
            <a:ext cx="10863580" cy="1120140"/>
          </a:xfrm>
          <a:prstGeom prst="rect">
            <a:avLst/>
          </a:prstGeom>
        </p:spPr>
        <p:txBody>
          <a:bodyPr vert="horz" wrap="square" lIns="0" tIns="12700" rIns="0" bIns="0" rtlCol="0">
            <a:spAutoFit/>
          </a:bodyPr>
          <a:p>
            <a:pPr marR="5080" indent="406400" algn="just" fontAlgn="auto">
              <a:lnSpc>
                <a:spcPct val="150000"/>
              </a:lnSpc>
              <a:spcBef>
                <a:spcPts val="100"/>
              </a:spcBef>
              <a:extLst>
                <a:ext uri="{35155182-B16C-46BC-9424-99874614C6A1}">
                  <wpsdc:indentchars xmlns:wpsdc="http://www.wps.cn/officeDocument/2017/drawingmlCustomData" val="200" checksum="1740828767"/>
                </a:ext>
              </a:extLst>
            </a:pPr>
            <a:r>
              <a:rPr sz="1600" b="1" dirty="0">
                <a:solidFill>
                  <a:srgbClr val="F7860C"/>
                </a:solidFill>
                <a:latin typeface="微软雅黑" panose="020B0503020204020204" charset="-122"/>
                <a:ea typeface="微软雅黑" panose="020B0503020204020204" charset="-122"/>
                <a:cs typeface="微软雅黑" panose="020B0503020204020204" charset="-122"/>
              </a:rPr>
              <a:t>当月有</a:t>
            </a:r>
            <a:r>
              <a:rPr lang="en-US" sz="1600" b="1" dirty="0">
                <a:solidFill>
                  <a:srgbClr val="F7860C"/>
                </a:solidFill>
                <a:latin typeface="微软雅黑" panose="020B0503020204020204" charset="-122"/>
                <a:ea typeface="微软雅黑" panose="020B0503020204020204" charset="-122"/>
                <a:cs typeface="微软雅黑" panose="020B0503020204020204" charset="-122"/>
              </a:rPr>
              <a:t>21</a:t>
            </a:r>
            <a:r>
              <a:rPr sz="1600" b="1" dirty="0">
                <a:solidFill>
                  <a:srgbClr val="F7860C"/>
                </a:solidFill>
                <a:latin typeface="微软雅黑" panose="020B0503020204020204" charset="-122"/>
                <a:ea typeface="微软雅黑" panose="020B0503020204020204" charset="-122"/>
                <a:cs typeface="微软雅黑" panose="020B0503020204020204" charset="-122"/>
              </a:rPr>
              <a:t>个</a:t>
            </a:r>
            <a:r>
              <a:rPr lang="zh-CN" sz="1600" b="1" dirty="0">
                <a:solidFill>
                  <a:srgbClr val="F7860C"/>
                </a:solidFill>
                <a:latin typeface="微软雅黑" panose="020B0503020204020204" charset="-122"/>
                <a:ea typeface="微软雅黑" panose="020B0503020204020204" charset="-122"/>
                <a:cs typeface="微软雅黑" panose="020B0503020204020204" charset="-122"/>
              </a:rPr>
              <a:t>省级</a:t>
            </a:r>
            <a:r>
              <a:rPr sz="1600" b="1" dirty="0">
                <a:solidFill>
                  <a:srgbClr val="F7860C"/>
                </a:solidFill>
                <a:latin typeface="微软雅黑" panose="020B0503020204020204" charset="-122"/>
                <a:ea typeface="微软雅黑" panose="020B0503020204020204" charset="-122"/>
                <a:cs typeface="微软雅黑" panose="020B0503020204020204" charset="-122"/>
              </a:rPr>
              <a:t>政务微信存在</a:t>
            </a:r>
            <a:r>
              <a:rPr lang="en-US" sz="1600" b="1" dirty="0">
                <a:solidFill>
                  <a:srgbClr val="F7860C"/>
                </a:solidFill>
                <a:latin typeface="微软雅黑" panose="020B0503020204020204" charset="-122"/>
                <a:ea typeface="微软雅黑" panose="020B0503020204020204" charset="-122"/>
                <a:cs typeface="微软雅黑" panose="020B0503020204020204" charset="-122"/>
              </a:rPr>
              <a:t>189</a:t>
            </a:r>
            <a:r>
              <a:rPr sz="1600" b="1" dirty="0">
                <a:solidFill>
                  <a:srgbClr val="F7860C"/>
                </a:solidFill>
                <a:latin typeface="微软雅黑" panose="020B0503020204020204" charset="-122"/>
                <a:ea typeface="微软雅黑" panose="020B0503020204020204" charset="-122"/>
                <a:cs typeface="微软雅黑" panose="020B0503020204020204" charset="-122"/>
              </a:rPr>
              <a:t>处严重表述不规范</a:t>
            </a:r>
            <a:r>
              <a:rPr lang="zh-CN" sz="1600" b="1" dirty="0">
                <a:solidFill>
                  <a:srgbClr val="F7860C"/>
                </a:solidFill>
                <a:latin typeface="微软雅黑" panose="020B0503020204020204" charset="-122"/>
                <a:ea typeface="微软雅黑" panose="020B0503020204020204" charset="-122"/>
                <a:cs typeface="微软雅黑" panose="020B0503020204020204" charset="-122"/>
              </a:rPr>
              <a:t>问题</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其中</a:t>
            </a:r>
            <a:r>
              <a:rPr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上海发布</a:t>
            </a:r>
            <a:r>
              <a:rPr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存在问题最多</a:t>
            </a:r>
            <a:r>
              <a:rPr sz="1600" dirty="0">
                <a:latin typeface="微软雅黑" panose="020B0503020204020204" charset="-122"/>
                <a:ea typeface="微软雅黑" panose="020B0503020204020204" charset="-122"/>
                <a:cs typeface="微软雅黑" panose="020B0503020204020204" charset="-122"/>
              </a:rPr>
              <a:t>（</a:t>
            </a:r>
            <a:r>
              <a:rPr lang="zh-CN" sz="1600" dirty="0">
                <a:latin typeface="微软雅黑" panose="020B0503020204020204" charset="-122"/>
                <a:ea typeface="微软雅黑" panose="020B0503020204020204" charset="-122"/>
                <a:cs typeface="微软雅黑" panose="020B0503020204020204" charset="-122"/>
              </a:rPr>
              <a:t>共</a:t>
            </a:r>
            <a:r>
              <a:rPr lang="en-US" altLang="zh-CN" sz="1600" dirty="0">
                <a:latin typeface="微软雅黑" panose="020B0503020204020204" charset="-122"/>
                <a:ea typeface="微软雅黑" panose="020B0503020204020204" charset="-122"/>
                <a:cs typeface="微软雅黑" panose="020B0503020204020204" charset="-122"/>
              </a:rPr>
              <a:t>106</a:t>
            </a:r>
            <a:r>
              <a:rPr lang="zh-CN" altLang="en-US" sz="1600" dirty="0">
                <a:latin typeface="微软雅黑" panose="020B0503020204020204" charset="-122"/>
                <a:ea typeface="微软雅黑" panose="020B0503020204020204" charset="-122"/>
                <a:cs typeface="微软雅黑" panose="020B0503020204020204" charset="-122"/>
              </a:rPr>
              <a:t>处</a:t>
            </a:r>
            <a:r>
              <a:rPr sz="1600" dirty="0">
                <a:latin typeface="微软雅黑" panose="020B0503020204020204" charset="-122"/>
                <a:ea typeface="微软雅黑" panose="020B0503020204020204" charset="-122"/>
                <a:cs typeface="微软雅黑" panose="020B0503020204020204" charset="-122"/>
              </a:rPr>
              <a:t>，占比</a:t>
            </a:r>
            <a:r>
              <a:rPr lang="en-US" sz="1600" dirty="0">
                <a:latin typeface="微软雅黑" panose="020B0503020204020204" charset="-122"/>
                <a:ea typeface="微软雅黑" panose="020B0503020204020204" charset="-122"/>
                <a:cs typeface="微软雅黑" panose="020B0503020204020204" charset="-122"/>
              </a:rPr>
              <a:t>56</a:t>
            </a:r>
            <a:r>
              <a:rPr sz="1600" dirty="0">
                <a:latin typeface="微软雅黑" panose="020B0503020204020204" charset="-122"/>
                <a:ea typeface="微软雅黑" panose="020B0503020204020204" charset="-122"/>
                <a:cs typeface="微软雅黑" panose="020B0503020204020204" charset="-122"/>
              </a:rPr>
              <a:t>%）。出现</a:t>
            </a:r>
            <a:r>
              <a:rPr lang="zh-CN" sz="1600" dirty="0">
                <a:latin typeface="微软雅黑" panose="020B0503020204020204" charset="-122"/>
                <a:ea typeface="微软雅黑" panose="020B0503020204020204" charset="-122"/>
                <a:cs typeface="微软雅黑" panose="020B0503020204020204" charset="-122"/>
              </a:rPr>
              <a:t>的</a:t>
            </a:r>
            <a:r>
              <a:rPr sz="1600" dirty="0">
                <a:latin typeface="微软雅黑" panose="020B0503020204020204" charset="-122"/>
                <a:ea typeface="微软雅黑" panose="020B0503020204020204" charset="-122"/>
                <a:cs typeface="微软雅黑" panose="020B0503020204020204" charset="-122"/>
              </a:rPr>
              <a:t>严重表述错误问题主要集中在政治类表述不规范</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口号等</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如</a:t>
            </a:r>
            <a:r>
              <a:rPr lang="en-US"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文化旅游局</a:t>
            </a:r>
            <a:r>
              <a:rPr lang="en-US"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总书记</a:t>
            </a:r>
            <a:r>
              <a:rPr sz="1600" dirty="0">
                <a:latin typeface="微软雅黑" panose="020B0503020204020204" charset="-122"/>
                <a:ea typeface="微软雅黑" panose="020B0503020204020204" charset="-122"/>
                <a:cs typeface="微软雅黑" panose="020B0503020204020204" charset="-122"/>
                <a:sym typeface="+mn-ea"/>
              </a:rPr>
              <a:t>”</a:t>
            </a:r>
            <a:r>
              <a:rPr lang="zh-CN" sz="1600"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总书记重要讲话精神</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sz="1600" dirty="0">
                <a:latin typeface="微软雅黑" panose="020B0503020204020204" charset="-122"/>
                <a:ea typeface="微软雅黑" panose="020B0503020204020204" charset="-122"/>
                <a:cs typeface="微软雅黑" panose="020B0503020204020204" charset="-122"/>
                <a:sym typeface="+mn-ea"/>
              </a:rPr>
              <a:t>、</a:t>
            </a:r>
            <a:r>
              <a:rPr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习近平总书记重要讲话指示精神</a:t>
            </a:r>
            <a:r>
              <a:rPr sz="1600" dirty="0">
                <a:latin typeface="微软雅黑" panose="020B0503020204020204" charset="-122"/>
                <a:ea typeface="微软雅黑" panose="020B0503020204020204" charset="-122"/>
                <a:cs typeface="微软雅黑" panose="020B0503020204020204" charset="-122"/>
              </a:rPr>
              <a:t>”等内容表述不规范</a:t>
            </a:r>
            <a:r>
              <a:rPr lang="zh-CN" sz="1600" dirty="0">
                <a:latin typeface="微软雅黑" panose="020B0503020204020204" charset="-122"/>
                <a:ea typeface="微软雅黑" panose="020B0503020204020204" charset="-122"/>
                <a:cs typeface="微软雅黑" panose="020B0503020204020204" charset="-122"/>
              </a:rPr>
              <a:t>。</a:t>
            </a:r>
            <a:endParaRPr lang="zh-CN" sz="1600" dirty="0">
              <a:latin typeface="微软雅黑" panose="020B0503020204020204" charset="-122"/>
              <a:ea typeface="微软雅黑" panose="020B0503020204020204" charset="-122"/>
              <a:cs typeface="微软雅黑" panose="020B0503020204020204" charset="-122"/>
            </a:endParaRPr>
          </a:p>
        </p:txBody>
      </p:sp>
      <p:graphicFrame>
        <p:nvGraphicFramePr>
          <p:cNvPr id="17" name="图表 16"/>
          <p:cNvGraphicFramePr/>
          <p:nvPr/>
        </p:nvGraphicFramePr>
        <p:xfrm>
          <a:off x="698500" y="2441575"/>
          <a:ext cx="5432425" cy="404939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 name="图表 1"/>
          <p:cNvGraphicFramePr/>
          <p:nvPr/>
        </p:nvGraphicFramePr>
        <p:xfrm>
          <a:off x="6433185" y="2441575"/>
          <a:ext cx="5094605" cy="41681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rot="21600000">
            <a:off x="0" y="0"/>
            <a:ext cx="12192000" cy="914400"/>
            <a:chOff x="0" y="0"/>
            <a:chExt cx="12192000" cy="914400"/>
          </a:xfrm>
        </p:grpSpPr>
        <p:sp>
          <p:nvSpPr>
            <p:cNvPr id="125"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sp>
          <p:nvSpPr>
            <p:cNvPr id="126" name="textbox 126"/>
            <p:cNvSpPr/>
            <p:nvPr/>
          </p:nvSpPr>
          <p:spPr>
            <a:xfrm>
              <a:off x="674801" y="239994"/>
              <a:ext cx="2210435" cy="474344"/>
            </a:xfrm>
            <a:prstGeom prst="rect">
              <a:avLst/>
            </a:prstGeom>
          </p:spPr>
          <p:txBody>
            <a:bodyPr vert="horz" wrap="square" lIns="0" tIns="0" rIns="0" bIns="0"/>
            <a:lstStyle/>
            <a:p>
              <a:pPr algn="l" rtl="0" eaLnBrk="0">
                <a:lnSpc>
                  <a:spcPct val="82000"/>
                </a:lnSpc>
              </a:pPr>
              <a:endParaRPr lang="en-US" altLang="en-US" sz="100" dirty="0"/>
            </a:p>
            <a:p>
              <a:pPr indent="12700" algn="l" rtl="0" eaLnBrk="0">
                <a:lnSpc>
                  <a:spcPct val="92000"/>
                </a:lnSpc>
              </a:pPr>
              <a:r>
                <a:rPr sz="3200" b="1" spc="0" dirty="0">
                  <a:solidFill>
                    <a:srgbClr val="000000">
                      <a:alpha val="100000"/>
                    </a:srgbClr>
                  </a:solidFill>
                  <a:latin typeface="Arial" panose="020B0604020202020204"/>
                  <a:ea typeface="Arial" panose="020B0604020202020204"/>
                  <a:cs typeface="Arial" panose="020B0604020202020204"/>
                </a:rPr>
                <a:t>4</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3200" spc="-25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热点文章</a:t>
              </a:r>
              <a:endParaRPr lang="en-US" altLang="en-US" sz="3200" dirty="0"/>
            </a:p>
          </p:txBody>
        </p:sp>
        <p:pic>
          <p:nvPicPr>
            <p:cNvPr id="127" name="picture 127" descr="E:\资质\星鸟测评logo.png星鸟测评logo"/>
            <p:cNvPicPr>
              <a:picLocks noChangeAspect="1"/>
            </p:cNvPicPr>
            <p:nvPr/>
          </p:nvPicPr>
          <p:blipFill>
            <a:blip r:embed="rId2"/>
            <a:srcRect/>
            <a:stretch>
              <a:fillRect/>
            </a:stretch>
          </p:blipFill>
          <p:spPr>
            <a:xfrm rot="21600000">
              <a:off x="10527792" y="223519"/>
              <a:ext cx="1548383" cy="467360"/>
            </a:xfrm>
            <a:prstGeom prst="rect">
              <a:avLst/>
            </a:prstGeom>
          </p:spPr>
        </p:pic>
      </p:grpSp>
      <p:pic>
        <p:nvPicPr>
          <p:cNvPr id="141" name="picture 141"/>
          <p:cNvPicPr>
            <a:picLocks noChangeAspect="1"/>
          </p:cNvPicPr>
          <p:nvPr/>
        </p:nvPicPr>
        <p:blipFill>
          <a:blip r:embed="rId3"/>
          <a:stretch>
            <a:fillRect/>
          </a:stretch>
        </p:blipFill>
        <p:spPr>
          <a:xfrm rot="21600000">
            <a:off x="0" y="6376415"/>
            <a:ext cx="720852" cy="481584"/>
          </a:xfrm>
          <a:prstGeom prst="rect">
            <a:avLst/>
          </a:prstGeom>
        </p:spPr>
      </p:pic>
      <p:pic>
        <p:nvPicPr>
          <p:cNvPr id="142" name="picture 142"/>
          <p:cNvPicPr>
            <a:picLocks noChangeAspect="1"/>
          </p:cNvPicPr>
          <p:nvPr/>
        </p:nvPicPr>
        <p:blipFill>
          <a:blip r:embed="rId4"/>
          <a:stretch>
            <a:fillRect/>
          </a:stretch>
        </p:blipFill>
        <p:spPr>
          <a:xfrm rot="21600000">
            <a:off x="11472671" y="6376415"/>
            <a:ext cx="719328" cy="481584"/>
          </a:xfrm>
          <a:prstGeom prst="rect">
            <a:avLst/>
          </a:prstGeom>
        </p:spPr>
      </p:pic>
      <p:sp>
        <p:nvSpPr>
          <p:cNvPr id="91" name="object 3"/>
          <p:cNvSpPr txBox="1"/>
          <p:nvPr/>
        </p:nvSpPr>
        <p:spPr>
          <a:xfrm>
            <a:off x="664210" y="1050925"/>
            <a:ext cx="10863580" cy="1120140"/>
          </a:xfrm>
          <a:prstGeom prst="rect">
            <a:avLst/>
          </a:prstGeom>
        </p:spPr>
        <p:txBody>
          <a:bodyPr vert="horz" wrap="square" lIns="0" tIns="12700" rIns="0" bIns="0" rtlCol="0">
            <a:spAutoFit/>
          </a:bodyPr>
          <a:p>
            <a:pPr marR="5080" indent="406400" algn="just" fontAlgn="auto">
              <a:lnSpc>
                <a:spcPct val="150000"/>
              </a:lnSpc>
              <a:spcBef>
                <a:spcPts val="100"/>
              </a:spcBef>
              <a:extLst>
                <a:ext uri="{35155182-B16C-46BC-9424-99874614C6A1}">
                  <wpsdc:indentchars xmlns:wpsdc="http://www.wps.cn/officeDocument/2017/drawingmlCustomData" val="200" checksum="1740828767"/>
                </a:ext>
              </a:extLst>
            </a:pPr>
            <a:r>
              <a:rPr sz="1600" dirty="0">
                <a:latin typeface="微软雅黑" panose="020B0503020204020204" charset="-122"/>
                <a:ea typeface="微软雅黑" panose="020B0503020204020204" charset="-122"/>
                <a:cs typeface="微软雅黑" panose="020B0503020204020204" charset="-122"/>
              </a:rPr>
              <a:t>当月，</a:t>
            </a:r>
            <a:r>
              <a:rPr lang="en-US" sz="1600" b="1" dirty="0">
                <a:solidFill>
                  <a:srgbClr val="F7860C"/>
                </a:solidFill>
                <a:latin typeface="微软雅黑" panose="020B0503020204020204" charset="-122"/>
                <a:ea typeface="微软雅黑" panose="020B0503020204020204" charset="-122"/>
                <a:cs typeface="微软雅黑" panose="020B0503020204020204" charset="-122"/>
              </a:rPr>
              <a:t>有7</a:t>
            </a:r>
            <a:r>
              <a:rPr lang="zh-CN" sz="1600" b="1" dirty="0">
                <a:solidFill>
                  <a:srgbClr val="F7860C"/>
                </a:solidFill>
                <a:latin typeface="微软雅黑" panose="020B0503020204020204" charset="-122"/>
                <a:ea typeface="微软雅黑" panose="020B0503020204020204" charset="-122"/>
                <a:cs typeface="微软雅黑" panose="020B0503020204020204" charset="-122"/>
              </a:rPr>
              <a:t>个省级政务微信共发布</a:t>
            </a:r>
            <a:r>
              <a:rPr lang="en-US" sz="1600" b="1" dirty="0">
                <a:solidFill>
                  <a:srgbClr val="F7860C"/>
                </a:solidFill>
                <a:latin typeface="微软雅黑" panose="020B0503020204020204" charset="-122"/>
                <a:ea typeface="微软雅黑" panose="020B0503020204020204" charset="-122"/>
                <a:cs typeface="微软雅黑" panose="020B0503020204020204" charset="-122"/>
              </a:rPr>
              <a:t>177</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篇阅读数超过</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10W</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的文章，有</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16</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个省级政务微信共发布</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149</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篇阅读数在</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5W</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至</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10W</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之间的文章</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其中“</a:t>
            </a:r>
            <a:r>
              <a:rPr lang="en-US" sz="1600" dirty="0">
                <a:latin typeface="微软雅黑" panose="020B0503020204020204" charset="-122"/>
                <a:ea typeface="微软雅黑" panose="020B0503020204020204" charset="-122"/>
                <a:cs typeface="微软雅黑" panose="020B0503020204020204" charset="-122"/>
              </a:rPr>
              <a:t> </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上海发布</a:t>
            </a:r>
            <a:r>
              <a:rPr sz="1600" dirty="0">
                <a:latin typeface="微软雅黑" panose="020B0503020204020204" charset="-122"/>
                <a:ea typeface="微软雅黑" panose="020B0503020204020204" charset="-122"/>
                <a:cs typeface="微软雅黑" panose="020B0503020204020204" charset="-122"/>
              </a:rPr>
              <a:t> ”</a:t>
            </a:r>
            <a:r>
              <a:rPr lang="zh-CN" sz="1600" dirty="0">
                <a:latin typeface="微软雅黑" panose="020B0503020204020204" charset="-122"/>
                <a:ea typeface="微软雅黑" panose="020B0503020204020204" charset="-122"/>
                <a:cs typeface="微软雅黑" panose="020B0503020204020204" charset="-122"/>
              </a:rPr>
              <a:t>的</a:t>
            </a:r>
            <a:r>
              <a:rPr lang="en-US" altLang="zh-CN" sz="1600" dirty="0">
                <a:latin typeface="微软雅黑" panose="020B0503020204020204" charset="-122"/>
                <a:ea typeface="微软雅黑" panose="020B0503020204020204" charset="-122"/>
                <a:cs typeface="微软雅黑" panose="020B0503020204020204" charset="-122"/>
              </a:rPr>
              <a:t>10W+</a:t>
            </a:r>
            <a:r>
              <a:rPr sz="1600" dirty="0">
                <a:latin typeface="微软雅黑" panose="020B0503020204020204" charset="-122"/>
                <a:ea typeface="微软雅黑" panose="020B0503020204020204" charset="-122"/>
                <a:cs typeface="微软雅黑" panose="020B0503020204020204" charset="-122"/>
              </a:rPr>
              <a:t>热门文章数最多（共</a:t>
            </a:r>
            <a:r>
              <a:rPr lang="en-US" sz="1600" dirty="0">
                <a:latin typeface="微软雅黑" panose="020B0503020204020204" charset="-122"/>
                <a:ea typeface="微软雅黑" panose="020B0503020204020204" charset="-122"/>
                <a:cs typeface="微软雅黑" panose="020B0503020204020204" charset="-122"/>
              </a:rPr>
              <a:t>136</a:t>
            </a:r>
            <a:r>
              <a:rPr sz="1600" dirty="0">
                <a:latin typeface="微软雅黑" panose="020B0503020204020204" charset="-122"/>
                <a:ea typeface="微软雅黑" panose="020B0503020204020204" charset="-122"/>
                <a:cs typeface="微软雅黑" panose="020B0503020204020204" charset="-122"/>
              </a:rPr>
              <a:t>篇</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占比</a:t>
            </a:r>
            <a:r>
              <a:rPr lang="en-US" sz="1600" dirty="0">
                <a:latin typeface="微软雅黑" panose="020B0503020204020204" charset="-122"/>
                <a:ea typeface="微软雅黑" panose="020B0503020204020204" charset="-122"/>
                <a:cs typeface="微软雅黑" panose="020B0503020204020204" charset="-122"/>
              </a:rPr>
              <a:t>76.8</a:t>
            </a:r>
            <a:r>
              <a:rPr sz="1600" dirty="0">
                <a:latin typeface="微软雅黑" panose="020B0503020204020204" charset="-122"/>
                <a:ea typeface="微软雅黑" panose="020B0503020204020204" charset="-122"/>
                <a:cs typeface="微软雅黑" panose="020B0503020204020204" charset="-122"/>
              </a:rPr>
              <a:t>%）</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网民重点关注</a:t>
            </a:r>
            <a:r>
              <a:rPr lang="zh-CN" sz="1600" dirty="0">
                <a:latin typeface="微软雅黑" panose="020B0503020204020204" charset="-122"/>
                <a:ea typeface="微软雅黑" panose="020B0503020204020204" charset="-122"/>
                <a:cs typeface="微软雅黑" panose="020B0503020204020204" charset="-122"/>
              </a:rPr>
              <a:t>通知公告、时事新闻</a:t>
            </a:r>
            <a:r>
              <a:rPr sz="1600" dirty="0">
                <a:latin typeface="微软雅黑" panose="020B0503020204020204" charset="-122"/>
                <a:ea typeface="微软雅黑" panose="020B0503020204020204" charset="-122"/>
                <a:cs typeface="微软雅黑" panose="020B0503020204020204" charset="-122"/>
              </a:rPr>
              <a:t>等信息。</a:t>
            </a:r>
            <a:endParaRPr sz="1600" dirty="0">
              <a:latin typeface="微软雅黑" panose="020B0503020204020204" charset="-122"/>
              <a:ea typeface="微软雅黑" panose="020B0503020204020204" charset="-122"/>
              <a:cs typeface="微软雅黑" panose="020B0503020204020204" charset="-122"/>
            </a:endParaRPr>
          </a:p>
        </p:txBody>
      </p:sp>
      <p:graphicFrame>
        <p:nvGraphicFramePr>
          <p:cNvPr id="6" name="表格 5"/>
          <p:cNvGraphicFramePr/>
          <p:nvPr>
            <p:custDataLst>
              <p:tags r:id="rId5"/>
            </p:custDataLst>
          </p:nvPr>
        </p:nvGraphicFramePr>
        <p:xfrm>
          <a:off x="674688" y="2322195"/>
          <a:ext cx="6315075" cy="4320000"/>
        </p:xfrm>
        <a:graphic>
          <a:graphicData uri="http://schemas.openxmlformats.org/drawingml/2006/table">
            <a:tbl>
              <a:tblPr firstRow="1" bandRow="1">
                <a:tableStyleId>{69012ECD-51FC-41F1-AA8D-1B2483CD663E}</a:tableStyleId>
              </a:tblPr>
              <a:tblGrid>
                <a:gridCol w="409575"/>
                <a:gridCol w="1035050"/>
                <a:gridCol w="3362960"/>
                <a:gridCol w="806450"/>
                <a:gridCol w="701040"/>
              </a:tblGrid>
              <a:tr h="360000">
                <a:tc gridSpan="5">
                  <a:txBody>
                    <a:bodyPr/>
                    <a:p>
                      <a:pPr indent="0" algn="ctr">
                        <a:buNone/>
                      </a:pPr>
                      <a:r>
                        <a:rPr lang="zh-CN" sz="1100">
                          <a:latin typeface="微软雅黑" panose="020B0503020204020204" charset="-122"/>
                          <a:ea typeface="微软雅黑" panose="020B0503020204020204" charset="-122"/>
                          <a:cs typeface="微软雅黑" panose="020B0503020204020204" charset="-122"/>
                        </a:rPr>
                        <a:t>当月阅读数10w+热门文章top10</a:t>
                      </a:r>
                      <a:endParaRPr lang="zh-CN" sz="1100">
                        <a:latin typeface="微软雅黑" panose="020B0503020204020204" charset="-122"/>
                        <a:ea typeface="微软雅黑" panose="020B0503020204020204" charset="-122"/>
                        <a:cs typeface="微软雅黑" panose="020B0503020204020204" charset="-122"/>
                      </a:endParaRPr>
                    </a:p>
                  </a:txBody>
                  <a:tcPr marL="12700" marR="12700" marT="71755" marB="71755" vert="horz" anchor="ctr" anchorCtr="0"/>
                </a:tc>
                <a:tc hMerge="1">
                  <a:tcPr/>
                </a:tc>
                <a:tc hMerge="1">
                  <a:tcPr/>
                </a:tc>
                <a:tc hMerge="1">
                  <a:tcPr/>
                </a:tc>
                <a:tc hMerge="1">
                  <a:tcPr/>
                </a:tc>
              </a:tr>
              <a:tr h="360000">
                <a:tc>
                  <a:txBody>
                    <a:bodyPr/>
                    <a:p>
                      <a:pPr indent="0" algn="ctr">
                        <a:buNone/>
                      </a:pPr>
                      <a:r>
                        <a:rPr lang="zh-CN" sz="1100" b="1">
                          <a:solidFill>
                            <a:schemeClr val="tx1"/>
                          </a:solidFill>
                          <a:latin typeface="微软雅黑" panose="020B0503020204020204" charset="-122"/>
                          <a:ea typeface="微软雅黑" panose="020B0503020204020204" charset="-122"/>
                        </a:rPr>
                        <a:t>序号</a:t>
                      </a:r>
                      <a:endParaRPr lang="zh-CN" altLang="en-US" sz="1100" b="1">
                        <a:solidFill>
                          <a:schemeClr val="tx1"/>
                        </a:solidFill>
                        <a:latin typeface="微软雅黑" panose="020B0503020204020204" charset="-122"/>
                        <a:ea typeface="微软雅黑" panose="020B0503020204020204" charset="-122"/>
                      </a:endParaRPr>
                    </a:p>
                  </a:txBody>
                  <a:tcPr marL="10795" marR="10795" marT="10795" marB="1079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rPr>
                        <a:t>公众号</a:t>
                      </a:r>
                      <a:endParaRPr lang="zh-CN" altLang="en-US" sz="1100" b="1">
                        <a:solidFill>
                          <a:schemeClr val="tx1"/>
                        </a:solidFill>
                        <a:latin typeface="微软雅黑" panose="020B0503020204020204" charset="-122"/>
                        <a:ea typeface="微软雅黑" panose="020B0503020204020204" charset="-122"/>
                      </a:endParaRPr>
                    </a:p>
                  </a:txBody>
                  <a:tcPr marL="10795" marR="10795" marT="10795" marB="1079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rPr>
                        <a:t>文章标题</a:t>
                      </a:r>
                      <a:endParaRPr lang="zh-CN" altLang="en-US" sz="1100" b="1">
                        <a:solidFill>
                          <a:schemeClr val="tx1"/>
                        </a:solidFill>
                        <a:latin typeface="微软雅黑" panose="020B0503020204020204" charset="-122"/>
                        <a:ea typeface="微软雅黑" panose="020B0503020204020204" charset="-122"/>
                      </a:endParaRPr>
                    </a:p>
                  </a:txBody>
                  <a:tcPr marL="10795" marR="10795" marT="10795" marB="1079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cs typeface="微软雅黑" panose="020B0503020204020204" charset="-122"/>
                        </a:rPr>
                        <a:t>在看数↓</a:t>
                      </a:r>
                      <a:endParaRPr lang="zh-CN" altLang="en-US" sz="1100" b="1">
                        <a:solidFill>
                          <a:schemeClr val="tx1"/>
                        </a:solidFill>
                        <a:latin typeface="微软雅黑" panose="020B0503020204020204" charset="-122"/>
                        <a:ea typeface="微软雅黑" panose="020B0503020204020204" charset="-122"/>
                        <a:cs typeface="微软雅黑" panose="020B0503020204020204" charset="-122"/>
                      </a:endParaRPr>
                    </a:p>
                  </a:txBody>
                  <a:tcPr marL="10795" marR="10795" marT="10795" marB="1079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cs typeface="微软雅黑" panose="020B0503020204020204" charset="-122"/>
                        </a:rPr>
                        <a:t>在看率%</a:t>
                      </a:r>
                      <a:endParaRPr lang="zh-CN" altLang="en-US" sz="1100" b="1">
                        <a:solidFill>
                          <a:schemeClr val="tx1"/>
                        </a:solidFill>
                        <a:latin typeface="微软雅黑" panose="020B0503020204020204" charset="-122"/>
                        <a:ea typeface="微软雅黑" panose="020B0503020204020204" charset="-122"/>
                        <a:cs typeface="微软雅黑" panose="020B0503020204020204" charset="-122"/>
                      </a:endParaRPr>
                    </a:p>
                  </a:txBody>
                  <a:tcPr marL="10795" marR="10795" marT="10795" marB="10795" vert="horz" anchor="ctr" anchorCtr="1"/>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1</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习近平在上海考察</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2256</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2.26</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2</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习近平总书记在上海考察纪实</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1324</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1.32</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3</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国务院：同意在上海市设立上海辰山国家植物园</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923</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0.92</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4</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北京发布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北京亦庄，未来这么干！</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767</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0.77</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5</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台风“巴威”即将来袭！收好这份全方位台风防御指南</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742</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0.74</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6</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习近平将出席2026世界人工智能大会暨人工智能全球治理高级别会议开幕式并发表主旨讲话</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728</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0.73</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7</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习近平在2026世界人工智能大会暨人工智能全球治理高级别会议开幕式上的主旨讲话（全文）</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708</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0.71</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8</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台风“巴威”最新动态！</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676</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0.68</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9</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上海发布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登陆地点有变！预计“巴威”将于今日夜间至明日凌晨在浙江温岭至瑞安一带沿海登陆</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563</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0.56</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r h="360000">
                <a:tc>
                  <a:txBody>
                    <a:bodyPr/>
                    <a:p>
                      <a:pPr indent="0" algn="ctr">
                        <a:buNone/>
                      </a:pPr>
                      <a:r>
                        <a:rPr lang="en-US" sz="1100" b="1">
                          <a:solidFill>
                            <a:srgbClr val="000000"/>
                          </a:solidFill>
                          <a:latin typeface="微软雅黑" panose="020B0503020204020204" charset="-122"/>
                          <a:ea typeface="微软雅黑" panose="020B0503020204020204" charset="-122"/>
                        </a:rPr>
                        <a:t>10</a:t>
                      </a:r>
                      <a:endParaRPr lang="en-US" altLang="en-US" sz="1100" b="1">
                        <a:solidFill>
                          <a:srgbClr val="000000"/>
                        </a:solidFill>
                        <a:latin typeface="微软雅黑" panose="020B0503020204020204" charset="-122"/>
                        <a:ea typeface="微软雅黑" panose="020B0503020204020204" charset="-122"/>
                      </a:endParaRPr>
                    </a:p>
                  </a:txBody>
                  <a:tcPr marL="10795" marR="10795" marT="10795" marB="10795" vert="horz" anchor="ctr" anchorCtr="1"/>
                </a:tc>
                <a:tc>
                  <a:txBody>
                    <a:bodyPr/>
                    <a:p>
                      <a:pPr algn="ctr">
                        <a:buClrTx/>
                        <a:buSzTx/>
                        <a:buFontTx/>
                      </a:pPr>
                      <a:r>
                        <a:rPr lang="zh-CN" altLang="en-US" sz="1000" b="1" i="0">
                          <a:solidFill>
                            <a:srgbClr val="000000"/>
                          </a:solidFill>
                          <a:latin typeface="微软雅黑" panose="020B0503020204020204" charset="-122"/>
                          <a:ea typeface="微软雅黑" panose="020B0503020204020204" charset="-122"/>
                        </a:rPr>
                        <a:t>河南发布</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重要！10项暑期安全提示，转给师生家长</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541</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c>
                  <a:txBody>
                    <a:bodyPr/>
                    <a:p>
                      <a:pPr algn="ctr" fontAlgn="ctr">
                        <a:buClrTx/>
                        <a:buSzTx/>
                        <a:buFontTx/>
                      </a:pPr>
                      <a:r>
                        <a:rPr lang="en-US" altLang="en-US" sz="1000" b="0" i="0">
                          <a:solidFill>
                            <a:srgbClr val="000000"/>
                          </a:solidFill>
                          <a:latin typeface="微软雅黑" panose="020B0503020204020204" charset="-122"/>
                          <a:ea typeface="微软雅黑" panose="020B0503020204020204" charset="-122"/>
                          <a:cs typeface="微软雅黑" panose="020B0503020204020204" charset="-122"/>
                        </a:rPr>
                        <a:t>0.54</a:t>
                      </a:r>
                      <a:endParaRPr lang="en-US" altLang="en-US" sz="1000" b="0" i="0">
                        <a:solidFill>
                          <a:srgbClr val="000000"/>
                        </a:solidFill>
                        <a:latin typeface="微软雅黑" panose="020B0503020204020204" charset="-122"/>
                        <a:ea typeface="微软雅黑" panose="020B0503020204020204" charset="-122"/>
                        <a:cs typeface="微软雅黑" panose="020B0503020204020204" charset="-122"/>
                      </a:endParaRPr>
                    </a:p>
                  </a:txBody>
                  <a:tcPr marL="9842" marR="9842" marT="9842" marB="0" anchor="ctr" anchorCtr="0"/>
                </a:tc>
              </a:tr>
            </a:tbl>
          </a:graphicData>
        </a:graphic>
      </p:graphicFrame>
      <p:graphicFrame>
        <p:nvGraphicFramePr>
          <p:cNvPr id="10" name="图表 9"/>
          <p:cNvGraphicFramePr/>
          <p:nvPr/>
        </p:nvGraphicFramePr>
        <p:xfrm>
          <a:off x="7387590" y="2672715"/>
          <a:ext cx="4140200" cy="361823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150"/>
          <p:cNvPicPr>
            <a:picLocks noChangeAspect="1"/>
          </p:cNvPicPr>
          <p:nvPr/>
        </p:nvPicPr>
        <p:blipFill>
          <a:blip r:embed="rId1"/>
          <a:stretch>
            <a:fillRect/>
          </a:stretch>
        </p:blipFill>
        <p:spPr>
          <a:xfrm rot="21600000">
            <a:off x="0" y="1397507"/>
            <a:ext cx="2049779" cy="4064508"/>
          </a:xfrm>
          <a:prstGeom prst="rect">
            <a:avLst/>
          </a:prstGeom>
        </p:spPr>
      </p:pic>
      <p:pic>
        <p:nvPicPr>
          <p:cNvPr id="151" name="picture 151"/>
          <p:cNvPicPr>
            <a:picLocks noChangeAspect="1"/>
          </p:cNvPicPr>
          <p:nvPr/>
        </p:nvPicPr>
        <p:blipFill>
          <a:blip r:embed="rId2"/>
          <a:stretch>
            <a:fillRect/>
          </a:stretch>
        </p:blipFill>
        <p:spPr>
          <a:xfrm rot="21600000">
            <a:off x="10143744" y="1397507"/>
            <a:ext cx="2048255" cy="4064508"/>
          </a:xfrm>
          <a:prstGeom prst="rect">
            <a:avLst/>
          </a:prstGeom>
        </p:spPr>
      </p:pic>
      <p:sp>
        <p:nvSpPr>
          <p:cNvPr id="152" name="textbox 152"/>
          <p:cNvSpPr/>
          <p:nvPr/>
        </p:nvSpPr>
        <p:spPr>
          <a:xfrm>
            <a:off x="4411726" y="2734068"/>
            <a:ext cx="3408679" cy="1957704"/>
          </a:xfrm>
          <a:prstGeom prst="rect">
            <a:avLst/>
          </a:prstGeom>
        </p:spPr>
        <p:txBody>
          <a:bodyPr vert="horz" wrap="square" lIns="0" tIns="0" rIns="0" bIns="0"/>
          <a:lstStyle/>
          <a:p>
            <a:pPr algn="l" rtl="0" eaLnBrk="0">
              <a:lnSpc>
                <a:spcPct val="69000"/>
              </a:lnSpc>
            </a:pPr>
            <a:endParaRPr lang="en-US" altLang="en-US" sz="100" dirty="0"/>
          </a:p>
          <a:p>
            <a:pPr indent="12700" algn="l" rtl="0" eaLnBrk="0">
              <a:lnSpc>
                <a:spcPct val="97000"/>
              </a:lnSpc>
            </a:pPr>
            <a:r>
              <a:rPr sz="6500" spc="160" dirty="0">
                <a:solidFill>
                  <a:srgbClr val="84ADEB">
                    <a:alpha val="100000"/>
                  </a:srgbClr>
                </a:solidFill>
                <a:latin typeface="黑体" panose="02010609060101010101" charset="-122"/>
                <a:ea typeface="黑体" panose="02010609060101010101" charset="-122"/>
                <a:cs typeface="黑体" panose="02010609060101010101" charset="-122"/>
              </a:rPr>
              <a:t>谢谢观</a:t>
            </a:r>
            <a:r>
              <a:rPr sz="6500" spc="155" dirty="0">
                <a:solidFill>
                  <a:srgbClr val="84ADEB">
                    <a:alpha val="100000"/>
                  </a:srgbClr>
                </a:solidFill>
                <a:latin typeface="黑体" panose="02010609060101010101" charset="-122"/>
                <a:ea typeface="黑体" panose="02010609060101010101" charset="-122"/>
                <a:cs typeface="黑体" panose="02010609060101010101" charset="-122"/>
              </a:rPr>
              <a:t>看</a:t>
            </a:r>
            <a:endParaRPr lang="en-US" altLang="en-US" sz="6500" dirty="0"/>
          </a:p>
          <a:p>
            <a:pPr marL="524510" indent="-224790" algn="l" rtl="0" eaLnBrk="0">
              <a:lnSpc>
                <a:spcPct val="185000"/>
              </a:lnSpc>
              <a:spcBef>
                <a:spcPts val="120"/>
              </a:spcBef>
            </a:pPr>
            <a:r>
              <a:rPr sz="1700" spc="19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官网</a:t>
            </a:r>
            <a:r>
              <a:rPr sz="1700" spc="20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1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www</a:t>
            </a:r>
            <a:r>
              <a:rPr sz="1700" spc="5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6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j</a:t>
            </a:r>
            <a:r>
              <a:rPr sz="1700" spc="10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k</a:t>
            </a:r>
            <a:r>
              <a:rPr sz="1700" spc="8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t</a:t>
            </a:r>
            <a:r>
              <a:rPr sz="1700" spc="12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o</a:t>
            </a:r>
            <a:r>
              <a:rPr sz="1700" spc="11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n</a:t>
            </a:r>
            <a:r>
              <a:rPr sz="1700" spc="11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g</a:t>
            </a:r>
            <a:r>
              <a:rPr lang="en-US" sz="1700" spc="11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9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c</a:t>
            </a:r>
            <a:r>
              <a:rPr sz="1700" spc="11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o</a:t>
            </a:r>
            <a:r>
              <a:rPr sz="1700" spc="16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m</a:t>
            </a:r>
            <a:r>
              <a:rPr sz="1700" spc="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Te</a:t>
            </a:r>
            <a:r>
              <a:rPr sz="1700" spc="2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l</a:t>
            </a:r>
            <a:r>
              <a:rPr sz="1700" spc="7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400</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3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960</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3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055</a:t>
            </a:r>
            <a:r>
              <a:rPr sz="1700" spc="3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0</a:t>
            </a:r>
            <a:endParaRPr lang="en-US" altLang="en-US" sz="1700" dirty="0"/>
          </a:p>
        </p:txBody>
      </p:sp>
      <p:pic>
        <p:nvPicPr>
          <p:cNvPr id="153" name="picture 153"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sp>
        <p:nvSpPr>
          <p:cNvPr id="154" name="rect"/>
          <p:cNvSpPr/>
          <p:nvPr/>
        </p:nvSpPr>
        <p:spPr>
          <a:xfrm>
            <a:off x="9286875" y="2703512"/>
            <a:ext cx="76200" cy="1600200"/>
          </a:xfrm>
          <a:prstGeom prst="rect">
            <a:avLst/>
          </a:prstGeom>
          <a:solidFill>
            <a:srgbClr val="7CCBD5">
              <a:alpha val="100000"/>
            </a:srgbClr>
          </a:solidFill>
          <a:ln cap="flat">
            <a:noFill/>
            <a:prstDash val="solid"/>
            <a:miter lim="0"/>
          </a:ln>
        </p:spPr>
        <p:txBody>
          <a:bodyPr rtlCol="0"/>
          <a:lstStyle/>
          <a:p>
            <a:pPr algn="ctr"/>
            <a:endParaRPr lang="zh-CN" altLang="en-US"/>
          </a:p>
        </p:txBody>
      </p:sp>
      <p:sp>
        <p:nvSpPr>
          <p:cNvPr id="155" name="rect"/>
          <p:cNvSpPr/>
          <p:nvPr/>
        </p:nvSpPr>
        <p:spPr>
          <a:xfrm>
            <a:off x="2828925" y="2703512"/>
            <a:ext cx="76200" cy="1600200"/>
          </a:xfrm>
          <a:prstGeom prst="rect">
            <a:avLst/>
          </a:prstGeom>
          <a:solidFill>
            <a:srgbClr val="7CCBD5">
              <a:alpha val="100000"/>
            </a:srgbClr>
          </a:solidFill>
          <a:ln cap="flat">
            <a:noFill/>
            <a:prstDash val="solid"/>
            <a:miter lim="0"/>
          </a:ln>
        </p:spPr>
        <p:txBody>
          <a:bodyPr rtlCol="0"/>
          <a:lstStyle/>
          <a:p>
            <a:pPr algn="ctr"/>
            <a:endParaRPr lang="zh-CN" altLang="en-US"/>
          </a:p>
        </p:txBody>
      </p:sp>
    </p:spTree>
  </p:cSld>
  <p:clrMapOvr>
    <a:masterClrMapping/>
  </p:clrMapOvr>
</p:sld>
</file>

<file path=ppt/tags/tag1.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4422_1*a*1"/>
  <p:tag name="KSO_WM_TEMPLATE_CATEGORY" val="custom"/>
  <p:tag name="KSO_WM_TEMPLATE_INDEX" val="20204422"/>
  <p:tag name="KSO_WM_UNIT_LAYERLEVEL" val="1"/>
  <p:tag name="KSO_WM_TAG_VERSION" val="1.0"/>
  <p:tag name="KSO_WM_BEAUTIFY_FLAG" val="#wm#"/>
  <p:tag name="KSO_WM_UNIT_PRESET_TEXT" val="年终总结"/>
</p:tagLst>
</file>

<file path=ppt/tags/tag2.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b"/>
  <p:tag name="KSO_WM_UNIT_INDEX" val="2"/>
  <p:tag name="KSO_WM_UNIT_ID" val="custom20204422_1*b*2"/>
  <p:tag name="KSO_WM_TEMPLATE_CATEGORY" val="custom"/>
  <p:tag name="KSO_WM_TEMPLATE_INDEX" val="20204422"/>
  <p:tag name="KSO_WM_UNIT_LAYERLEVEL" val="1"/>
  <p:tag name="KSO_WM_TAG_VERSION" val="1.0"/>
  <p:tag name="KSO_WM_BEAUTIFY_FLAG" val="#wm#"/>
  <p:tag name="KSO_WM_UNIT_PRESET_TEXT" val="汇报人姓名"/>
  <p:tag name="KSO_WM_UNIT_TEXT_FILL_FORE_SCHEMECOLOR_INDEX_BRIGHTNESS" val="0.25"/>
  <p:tag name="KSO_WM_UNIT_TEXT_FILL_FORE_SCHEMECOLOR_INDEX" val="13"/>
  <p:tag name="KSO_WM_UNIT_TEXT_FILL_TYPE" val="1"/>
</p:tagLst>
</file>

<file path=ppt/tags/tag3.xml><?xml version="1.0" encoding="utf-8"?>
<p:tagLst xmlns:p="http://schemas.openxmlformats.org/presentationml/2006/main">
  <p:tag name="KSO_WM_UNIT_TABLE_BEAUTIFY" val="smartTable{05fb736a-7934-4499-99d2-15045ebd2b91}"/>
  <p:tag name="TABLE_ENDDRAG_ORIGIN_RECT" val="799*369"/>
  <p:tag name="TABLE_ENDDRAG_RECT" val="80*90*799*369"/>
  <p:tag name="TABLE_EMPHASIZE_COLOR" val="3042485"/>
  <p:tag name="TABLE_EMPHASIZE_ROW" val="1"/>
  <p:tag name="TABLE_EMPHASIZE_ID" val="2"/>
</p:tagLst>
</file>

<file path=ppt/tags/tag4.xml><?xml version="1.0" encoding="utf-8"?>
<p:tagLst xmlns:p="http://schemas.openxmlformats.org/presentationml/2006/main">
  <p:tag name="TABLE_EMPHASIZE_UUID" val="smartTable{05fb736a-7934-4499-99d2-15045ebd2b91}"/>
  <p:tag name="TABLE_EMPHASIZE_TYPE" val="horizontal"/>
</p:tagLst>
</file>

<file path=ppt/tags/tag5.xml><?xml version="1.0" encoding="utf-8"?>
<p:tagLst xmlns:p="http://schemas.openxmlformats.org/presentationml/2006/main">
  <p:tag name="KSO_WM_UNIT_TABLE_BEAUTIFY" val="smartTable{008bc8ac-c68b-4624-91cc-eb887c0c7e19}"/>
</p:tagLst>
</file>

<file path=ppt/tags/tag6.xml><?xml version="1.0" encoding="utf-8"?>
<p:tagLst xmlns:p="http://schemas.openxmlformats.org/presentationml/2006/main">
  <p:tag name="COMMONDATA" val="eyJoZGlkIjoiNjNkNDg2NTQxNzczMmU2NWY1YTFlMWIwYzIzZTVjMWUifQ=="/>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2214</Words>
  <Application>WPS 演示</Application>
  <PresentationFormat/>
  <Paragraphs>458</Paragraphs>
  <Slides>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vt:i4>
      </vt:variant>
    </vt:vector>
  </HeadingPairs>
  <TitlesOfParts>
    <vt:vector size="20" baseType="lpstr">
      <vt:lpstr>Arial</vt:lpstr>
      <vt:lpstr>宋体</vt:lpstr>
      <vt:lpstr>Wingdings</vt:lpstr>
      <vt:lpstr>Arial</vt:lpstr>
      <vt:lpstr>汉仪大隶书简</vt:lpstr>
      <vt:lpstr>汉仪旗黑-85S</vt:lpstr>
      <vt:lpstr>黑体</vt:lpstr>
      <vt:lpstr>汉仪中隶书简</vt:lpstr>
      <vt:lpstr>微软雅黑</vt:lpstr>
      <vt:lpstr>Helvetica</vt:lpstr>
      <vt:lpstr>Arial Unicode MS</vt:lpstr>
      <vt:lpstr>Calibri</vt:lpstr>
      <vt:lpstr>Helvetica</vt:lpstr>
      <vt:lpstr>Office theme</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明灭会有因果</cp:lastModifiedBy>
  <cp:revision>364</cp:revision>
  <dcterms:created xsi:type="dcterms:W3CDTF">2022-01-21T00:47:00Z</dcterms:created>
  <dcterms:modified xsi:type="dcterms:W3CDTF">2026-08-17T07:57:10Z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wqlLaW5nc29mdCBQREYgdG8gV1BTIDc1</vt:lpwstr>
  </property>
  <property fmtid="{D5CDD505-2E9C-101B-9397-08002B2CF9AE}" pid="3" name="Created">
    <vt:filetime>2022-02-12T08:34:34Z</vt:filetime>
  </property>
  <property fmtid="{D5CDD505-2E9C-101B-9397-08002B2CF9AE}" pid="4" name="ICV">
    <vt:lpwstr>14D5236C7B6445A1B77F7AE899E6FBD7</vt:lpwstr>
  </property>
  <property fmtid="{D5CDD505-2E9C-101B-9397-08002B2CF9AE}" pid="5" name="KSOProductBuildVer">
    <vt:lpwstr>2052-12.1.0.26895</vt:lpwstr>
  </property>
</Properties>
</file>