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colors4.xml" ContentType="application/vnd.ms-office.chartcolorstyle+xml"/>
  <Override PartName="/ppt/charts/colors5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charts/style4.xml" ContentType="application/vnd.ms-office.chartstyle+xml"/>
  <Override PartName="/ppt/charts/style5.xml" ContentType="application/vnd.ms-office.chart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8"/>
  </p:notesMasterIdLst>
  <p:handoutMasterIdLst>
    <p:handoutMasterId r:id="rId10"/>
  </p:handoutMasterIdLst>
  <p:sldIdLst>
    <p:sldId id="256" r:id="rId3"/>
    <p:sldId id="257" r:id="rId4"/>
    <p:sldId id="258" r:id="rId5"/>
    <p:sldId id="259" r:id="rId6"/>
    <p:sldId id="260" r:id="rId7"/>
    <p:sldId id="261" r:id="rId9"/>
  </p:sldIdLst>
  <p:sldSz cx="12192000" cy="6858000"/>
  <p:notesSz cx="6858000" cy="9144000"/>
  <p:custDataLst>
    <p:tags r:id="rId1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472C4"/>
    <a:srgbClr val="004A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A54346D1-3658-4338-A1C7-7CB307C7CAEF}" styleName="{5e54ee44-2122-4b89-9784-b75a85ec0aa5}">
    <a:wholeTbl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wholeTbl>
    <a:band1H>
      <a:tcTxStyle>
        <a:fontRef idx="none">
          <a:prstClr val="black"/>
        </a:fontRef>
      </a:tcTxStyle>
      <a:tcStyle>
        <a:tcBdr/>
        <a:fill>
          <a:solidFill>
            <a:srgbClr val="C8DBF1"/>
          </a:solidFill>
        </a:fill>
      </a:tcStyle>
    </a:band1H>
    <a:band2H>
      <a:tcTxStyle>
        <a:fontRef idx="none">
          <a:prstClr val="black"/>
        </a:fontRef>
      </a:tcTxStyle>
      <a:tcStyle>
        <a:tcBdr/>
        <a:fill>
          <a:solidFill>
            <a:srgbClr val="FFFFFF"/>
          </a:solidFill>
        </a:fill>
      </a:tcStyle>
    </a:band2H>
    <a:firstRow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firstRow>
  </a:tblStyle>
  <a:tblStyle styleId="{69012ECD-51FC-41F1-AA8D-1B2483CD663E}" styleName="浅色样式 2 - 强调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4" Type="http://schemas.openxmlformats.org/officeDocument/2006/relationships/tags" Target="tags/tag6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oleObject" Target="file:///E:\&#23448;&#32593;&#21457;&#25991;\26&#24180;\&#27036;&#21333;\&#37096;&#22996;&#24494;&#20449;&#33609;&#31295;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oleObject" Target="file:///E:\&#23448;&#32593;&#21457;&#25991;\26&#24180;\&#27036;&#21333;\&#37096;&#22996;&#24494;&#20449;&#33609;&#31295;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oleObject" Target="file:///E:\&#23448;&#32593;&#21457;&#25991;\26&#24180;\&#27036;&#21333;\&#37096;&#22996;&#24494;&#20449;&#33609;&#31295;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ColorStyle" Target="colors4.xml"/><Relationship Id="rId2" Type="http://schemas.microsoft.com/office/2011/relationships/chartStyle" Target="style4.xml"/><Relationship Id="rId1" Type="http://schemas.openxmlformats.org/officeDocument/2006/relationships/oleObject" Target="file:///E:\&#23448;&#32593;&#21457;&#25991;\26&#24180;\&#27036;&#21333;\&#37096;&#22996;&#24494;&#20449;&#33609;&#31295;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ColorStyle" Target="colors5.xml"/><Relationship Id="rId2" Type="http://schemas.microsoft.com/office/2011/relationships/chartStyle" Target="style5.xml"/><Relationship Id="rId1" Type="http://schemas.openxmlformats.org/officeDocument/2006/relationships/oleObject" Target="file:///E:\&#23448;&#32593;&#21457;&#25991;\26&#24180;\&#27036;&#21333;\&#37096;&#22996;&#24494;&#20449;&#33609;&#31295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省级政务微信综合影响力指数分布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4472C4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4472C4"/>
              </a:solidFill>
              <a:ln>
                <a:noFill/>
              </a:ln>
              <a:effectLst/>
            </c:spPr>
          </c:dPt>
          <c:dPt>
            <c:idx val="2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[部委微信草稿.xlsx]省级微信!$A$1:$A$5</c:f>
              <c:strCache>
                <c:ptCount val="5"/>
                <c:pt idx="0">
                  <c:v>1000以上</c:v>
                </c:pt>
                <c:pt idx="1">
                  <c:v>700-1000</c:v>
                </c:pt>
                <c:pt idx="2">
                  <c:v>500-700</c:v>
                </c:pt>
                <c:pt idx="3">
                  <c:v>300-500</c:v>
                </c:pt>
                <c:pt idx="4">
                  <c:v>100-300</c:v>
                </c:pt>
              </c:strCache>
            </c:strRef>
          </c:cat>
          <c:val>
            <c:numRef>
              <c:f>[部委微信草稿.xlsx]省级微信!$B$1:$B$5</c:f>
              <c:numCache>
                <c:formatCode>General</c:formatCode>
                <c:ptCount val="5"/>
                <c:pt idx="0">
                  <c:v>1</c:v>
                </c:pt>
                <c:pt idx="1">
                  <c:v>12</c:v>
                </c:pt>
                <c:pt idx="2">
                  <c:v>14</c:v>
                </c:pt>
                <c:pt idx="3">
                  <c:v>3</c:v>
                </c:pt>
                <c:pt idx="4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0"/>
        <c:axId val="470478220"/>
        <c:axId val="810491867"/>
      </c:barChart>
      <c:catAx>
        <c:axId val="470478220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810491867"/>
        <c:crosses val="autoZero"/>
        <c:auto val="1"/>
        <c:lblAlgn val="ctr"/>
        <c:lblOffset val="100"/>
        <c:noMultiLvlLbl val="0"/>
      </c:catAx>
      <c:valAx>
        <c:axId val="810491867"/>
        <c:scaling>
          <c:orientation val="minMax"/>
          <c:max val="16"/>
          <c:min val="0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470478220"/>
        <c:crosses val="autoZero"/>
        <c:crossBetween val="between"/>
        <c:majorUnit val="4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46d1873c-b9e3-4b8a-bcf5-6293f37f19da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当月政务微信发稿量分布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[部委微信草稿.xlsx]省级微信!$A$38:$A$41</c:f>
              <c:strCache>
                <c:ptCount val="4"/>
                <c:pt idx="0">
                  <c:v>200-500</c:v>
                </c:pt>
                <c:pt idx="1">
                  <c:v>100-200</c:v>
                </c:pt>
                <c:pt idx="2">
                  <c:v>50-100</c:v>
                </c:pt>
                <c:pt idx="3">
                  <c:v>50以下</c:v>
                </c:pt>
              </c:strCache>
            </c:strRef>
          </c:cat>
          <c:val>
            <c:numRef>
              <c:f>[部委微信草稿.xlsx]省级微信!$B$38:$B$41</c:f>
              <c:numCache>
                <c:formatCode>General</c:formatCode>
                <c:ptCount val="4"/>
                <c:pt idx="0">
                  <c:v>15</c:v>
                </c:pt>
                <c:pt idx="1">
                  <c:v>10</c:v>
                </c:pt>
                <c:pt idx="2">
                  <c:v>5</c:v>
                </c:pt>
                <c:pt idx="3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1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2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3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ayout>
        <c:manualLayout>
          <c:xMode val="edge"/>
          <c:yMode val="edge"/>
          <c:x val="0.763055555555556"/>
          <c:y val="0.352662037037037"/>
        </c:manualLayout>
      </c:layout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e6ef1cc7-4641-4cca-842d-66fc35d46651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各省微信严重表述不规范分布情况（前</a:t>
            </a:r>
            <a:r>
              <a:rPr lang="en-US" altLang="zh-CN" b="1"/>
              <a:t>10</a:t>
            </a:r>
            <a:r>
              <a:rPr altLang="en-US" b="1"/>
              <a:t>）</a:t>
            </a:r>
            <a:endParaRPr altLang="en-US"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4472C4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Lbls>
            <c:numFmt formatCode="General" sourceLinked="1"/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[部委微信草稿.xlsx]省级微信!$A$134:$A$143</c:f>
              <c:strCache>
                <c:ptCount val="10"/>
                <c:pt idx="0">
                  <c:v>上海发布</c:v>
                </c:pt>
                <c:pt idx="1">
                  <c:v>安徽省人民政府网</c:v>
                </c:pt>
                <c:pt idx="2">
                  <c:v>辽宁发布</c:v>
                </c:pt>
                <c:pt idx="3">
                  <c:v>陕西发布</c:v>
                </c:pt>
                <c:pt idx="4">
                  <c:v>四川发布</c:v>
                </c:pt>
                <c:pt idx="5">
                  <c:v>浙江发布</c:v>
                </c:pt>
                <c:pt idx="6">
                  <c:v>贵州省人民政府网</c:v>
                </c:pt>
                <c:pt idx="7">
                  <c:v>天津发布</c:v>
                </c:pt>
                <c:pt idx="8">
                  <c:v>黑龙江政务</c:v>
                </c:pt>
                <c:pt idx="9">
                  <c:v>中国福建</c:v>
                </c:pt>
              </c:strCache>
            </c:strRef>
          </c:cat>
          <c:val>
            <c:numRef>
              <c:f>[部委微信草稿.xlsx]省级微信!$B$134:$B$143</c:f>
              <c:numCache>
                <c:formatCode>General</c:formatCode>
                <c:ptCount val="10"/>
                <c:pt idx="0">
                  <c:v>79</c:v>
                </c:pt>
                <c:pt idx="1">
                  <c:v>7</c:v>
                </c:pt>
                <c:pt idx="2">
                  <c:v>5</c:v>
                </c:pt>
                <c:pt idx="3">
                  <c:v>5</c:v>
                </c:pt>
                <c:pt idx="4">
                  <c:v>5</c:v>
                </c:pt>
                <c:pt idx="5">
                  <c:v>4</c:v>
                </c:pt>
                <c:pt idx="6">
                  <c:v>3</c:v>
                </c:pt>
                <c:pt idx="7">
                  <c:v>3</c:v>
                </c:pt>
                <c:pt idx="8">
                  <c:v>2</c:v>
                </c:pt>
                <c:pt idx="9">
                  <c:v>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0"/>
        <c:axId val="344241771"/>
        <c:axId val="623378636"/>
      </c:barChart>
      <c:catAx>
        <c:axId val="344241771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623378636"/>
        <c:crosses val="autoZero"/>
        <c:auto val="1"/>
        <c:lblAlgn val="ctr"/>
        <c:lblOffset val="100"/>
        <c:noMultiLvlLbl val="0"/>
      </c:catAx>
      <c:valAx>
        <c:axId val="6233786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34424177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b90edf4a-763b-473b-8ea9-58da1c8c41a7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当月严重表述不规范典型错误（前</a:t>
            </a:r>
            <a:r>
              <a:rPr lang="en-US" altLang="zh-CN" b="1"/>
              <a:t>10</a:t>
            </a:r>
            <a:r>
              <a:rPr altLang="en-US" b="1"/>
              <a:t>）</a:t>
            </a:r>
            <a:endParaRPr altLang="en-US" b="1"/>
          </a:p>
        </c:rich>
      </c:tx>
      <c:layout>
        <c:manualLayout>
          <c:xMode val="edge"/>
          <c:yMode val="edge"/>
          <c:x val="0.230994676671823"/>
          <c:y val="0.0153978641940053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0484856038888196"/>
          <c:y val="0.159336359367663"/>
          <c:w val="0.596659603639536"/>
          <c:h val="0.749256534668962"/>
        </c:manualLayout>
      </c:layout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1"/>
              <c:layout/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0542857142857143"/>
                      <c:h val="0.0863845300364558"/>
                    </c:manualLayout>
                  </c15:layout>
                </c:ext>
              </c:extLst>
            </c:dLbl>
            <c:dLbl>
              <c:idx val="4"/>
              <c:layout/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0705528568123988"/>
                      <c:h val="0.0552587953582612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[部委微信草稿.xlsx]省级微信!$A$161:$A$170</c:f>
              <c:strCache>
                <c:ptCount val="10"/>
                <c:pt idx="0">
                  <c:v>文化旅游局</c:v>
                </c:pt>
                <c:pt idx="1">
                  <c:v>总书记</c:v>
                </c:pt>
                <c:pt idx="2">
                  <c:v>贯通落实</c:v>
                </c:pt>
                <c:pt idx="3">
                  <c:v>习近平总书记重要讲话指示精神</c:v>
                </c:pt>
                <c:pt idx="4">
                  <c:v>贯通学习</c:v>
                </c:pt>
                <c:pt idx="5">
                  <c:v>全国“两会”</c:v>
                </c:pt>
                <c:pt idx="6">
                  <c:v>全国人大常委</c:v>
                </c:pt>
                <c:pt idx="7">
                  <c:v>退役军人厅</c:v>
                </c:pt>
                <c:pt idx="8">
                  <c:v>总书记重要讲话精神</c:v>
                </c:pt>
                <c:pt idx="9">
                  <c:v>中央八项规定精神学习教育</c:v>
                </c:pt>
              </c:strCache>
            </c:strRef>
          </c:cat>
          <c:val>
            <c:numRef>
              <c:f>[部委微信草稿.xlsx]省级微信!$B$161:$B$170</c:f>
              <c:numCache>
                <c:formatCode>General</c:formatCode>
                <c:ptCount val="10"/>
                <c:pt idx="0">
                  <c:v>79</c:v>
                </c:pt>
                <c:pt idx="1">
                  <c:v>16</c:v>
                </c:pt>
                <c:pt idx="2">
                  <c:v>4</c:v>
                </c:pt>
                <c:pt idx="3">
                  <c:v>4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  <c:pt idx="7">
                  <c:v>2</c:v>
                </c:pt>
                <c:pt idx="8">
                  <c:v>2</c:v>
                </c:pt>
                <c:pt idx="9">
                  <c:v>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1"/>
        <c:txPr>
          <a:bodyPr rot="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2"/>
        <c:txPr>
          <a:bodyPr rot="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3"/>
        <c:txPr>
          <a:bodyPr rot="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4"/>
        <c:txPr>
          <a:bodyPr rot="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5"/>
        <c:txPr>
          <a:bodyPr rot="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ayout>
        <c:manualLayout>
          <c:xMode val="edge"/>
          <c:yMode val="edge"/>
          <c:x val="0.663218247538327"/>
          <c:y val="0.137423696979183"/>
          <c:w val="0.333042502804437"/>
          <c:h val="0.821411801533886"/>
        </c:manualLayout>
      </c:layout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692aef8d-e34b-4cb5-b9f2-ca8371f75cdf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各省微信10W+热门文章分布情况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4472C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[部委微信草稿.xlsx]Sheet5!$B$15:$B$20</c:f>
              <c:strCache>
                <c:ptCount val="6"/>
                <c:pt idx="0">
                  <c:v>上海发布</c:v>
                </c:pt>
                <c:pt idx="1">
                  <c:v>浙江发布</c:v>
                </c:pt>
                <c:pt idx="2">
                  <c:v>北京发布</c:v>
                </c:pt>
                <c:pt idx="3">
                  <c:v>湖北省人民政府网</c:v>
                </c:pt>
                <c:pt idx="4">
                  <c:v>湖南省人民政府网</c:v>
                </c:pt>
                <c:pt idx="5">
                  <c:v>江西省人民政府</c:v>
                </c:pt>
              </c:strCache>
            </c:strRef>
          </c:cat>
          <c:val>
            <c:numRef>
              <c:f>[部委微信草稿.xlsx]Sheet5!$C$15:$C$20</c:f>
              <c:numCache>
                <c:formatCode>General</c:formatCode>
                <c:ptCount val="6"/>
                <c:pt idx="0">
                  <c:v>66</c:v>
                </c:pt>
                <c:pt idx="1">
                  <c:v>8</c:v>
                </c:pt>
                <c:pt idx="2">
                  <c:v>4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79193900"/>
        <c:axId val="545439277"/>
      </c:barChart>
      <c:catAx>
        <c:axId val="179193900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545439277"/>
        <c:crosses val="autoZero"/>
        <c:auto val="1"/>
        <c:lblAlgn val="ctr"/>
        <c:lblOffset val="100"/>
        <c:noMultiLvlLbl val="0"/>
      </c:catAx>
      <c:valAx>
        <c:axId val="545439277"/>
        <c:scaling>
          <c:orientation val="minMax"/>
          <c:max val="70"/>
          <c:min val="0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179193900"/>
        <c:crosses val="autoZero"/>
        <c:crossBetween val="between"/>
        <c:majorUnit val="10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5648ced7-918c-4f0e-8a4f-129fb8b9df9b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tags" Target="../tags/tag2.xml"/><Relationship Id="rId6" Type="http://schemas.openxmlformats.org/officeDocument/2006/relationships/tags" Target="../tags/tag1.xml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9.png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2.xml"/><Relationship Id="rId1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4.xml"/><Relationship Id="rId1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1.xml"/><Relationship Id="rId5" Type="http://schemas.openxmlformats.org/officeDocument/2006/relationships/tags" Target="../tags/tag5.xml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chart" Target="../charts/chart5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pic>
        <p:nvPicPr>
          <p:cNvPr id="7" name="picture 6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164083"/>
            <a:ext cx="1548383" cy="467360"/>
          </a:xfrm>
          <a:prstGeom prst="rect">
            <a:avLst/>
          </a:prstGeom>
        </p:spPr>
      </p:pic>
      <p:sp>
        <p:nvSpPr>
          <p:cNvPr id="8" name="textbox 7"/>
          <p:cNvSpPr/>
          <p:nvPr/>
        </p:nvSpPr>
        <p:spPr>
          <a:xfrm>
            <a:off x="83344" y="2017795"/>
            <a:ext cx="528955" cy="21907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85000"/>
              </a:lnSpc>
            </a:pPr>
            <a:r>
              <a:rPr sz="1500" spc="1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202</a:t>
            </a:r>
            <a:r>
              <a:rPr sz="1500" spc="1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</a:t>
            </a:r>
            <a:endParaRPr lang="en-US" altLang="en-US" sz="1500" dirty="0"/>
          </a:p>
        </p:txBody>
      </p:sp>
      <p:grpSp>
        <p:nvGrpSpPr>
          <p:cNvPr id="11" name="组合 10"/>
          <p:cNvGrpSpPr/>
          <p:nvPr/>
        </p:nvGrpSpPr>
        <p:grpSpPr>
          <a:xfrm>
            <a:off x="5368290" y="1226185"/>
            <a:ext cx="1662430" cy="650240"/>
            <a:chOff x="8455" y="1887"/>
            <a:chExt cx="2618" cy="1024"/>
          </a:xfrm>
        </p:grpSpPr>
        <p:sp>
          <p:nvSpPr>
            <p:cNvPr id="9" name="object 5"/>
            <p:cNvSpPr/>
            <p:nvPr/>
          </p:nvSpPr>
          <p:spPr>
            <a:xfrm>
              <a:off x="8455" y="1887"/>
              <a:ext cx="2357" cy="1024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  <p:sp>
          <p:nvSpPr>
            <p:cNvPr id="10" name="object 6"/>
            <p:cNvSpPr txBox="1"/>
            <p:nvPr/>
          </p:nvSpPr>
          <p:spPr>
            <a:xfrm>
              <a:off x="9463" y="2041"/>
              <a:ext cx="1610" cy="69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2800" spc="34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微</a:t>
              </a:r>
              <a:r>
                <a:rPr sz="280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信</a:t>
              </a:r>
              <a:endParaRPr sz="2800">
                <a:latin typeface="汉仪大隶书简" panose="02010600000101010101" charset="-122"/>
                <a:ea typeface="汉仪大隶书简" panose="02010600000101010101" charset="-122"/>
                <a:cs typeface="宋体" panose="02010600030101010101" pitchFamily="2" charset="-122"/>
                <a:sym typeface="汉仪大隶书简" panose="02010600000101010101" charset="-122"/>
              </a:endParaRPr>
            </a:p>
          </p:txBody>
        </p:sp>
        <p:sp>
          <p:nvSpPr>
            <p:cNvPr id="12" name="object 7"/>
            <p:cNvSpPr/>
            <p:nvPr/>
          </p:nvSpPr>
          <p:spPr>
            <a:xfrm>
              <a:off x="8676" y="2182"/>
              <a:ext cx="528" cy="432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</p:grpSp>
      <p:sp>
        <p:nvSpPr>
          <p:cNvPr id="13" name="Title 1" descr="7b0a20202020227461726765744d6f64756c65223a202270726f636573734f6e6c696e65466f6e7473220a7d0a"/>
          <p:cNvSpPr>
            <a:spLocks noGrp="1"/>
          </p:cNvSpPr>
          <p:nvPr>
            <p:custDataLst>
              <p:tags r:id="rId6"/>
            </p:custDataLst>
          </p:nvPr>
        </p:nvSpPr>
        <p:spPr>
          <a:xfrm>
            <a:off x="3178810" y="2237105"/>
            <a:ext cx="6350000" cy="1779905"/>
          </a:xfrm>
          <a:prstGeom prst="rect">
            <a:avLst/>
          </a:prstGeom>
        </p:spPr>
        <p:txBody>
          <a:bodyPr vert="horz" wrap="square" lIns="90170" tIns="0" rIns="90170" bIns="0" rtlCol="0" anchor="b" anchorCtr="0">
            <a:noAutofit/>
          </a:bodyPr>
          <a:lstStyle>
            <a:lvl1pPr algn="di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lang="zh-CN" altLang="en-US" sz="7200" b="0" u="none" strike="noStrike" kern="1200" cap="none" spc="7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</a:defRPr>
            </a:lvl1pPr>
          </a:lstStyle>
          <a:p>
            <a:pPr algn="ctr"/>
            <a:r>
              <a:rPr lang="zh-CN" altLang="en-US" sz="5900" b="1">
                <a:solidFill>
                  <a:schemeClr val="tx1">
                    <a:lumMod val="85000"/>
                    <a:lumOff val="15000"/>
                  </a:schemeClr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中隶书简" panose="02010600000101010101" charset="-122"/>
              </a:rPr>
              <a:t>省级政务新媒体 影响力月榜</a:t>
            </a:r>
            <a:endParaRPr lang="zh-CN" altLang="en-US" sz="5900" b="1">
              <a:solidFill>
                <a:schemeClr val="tx1">
                  <a:lumMod val="85000"/>
                  <a:lumOff val="15000"/>
                </a:schemeClr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中隶书简" panose="02010600000101010101" charset="-122"/>
            </a:endParaRPr>
          </a:p>
        </p:txBody>
      </p:sp>
      <p:sp>
        <p:nvSpPr>
          <p:cNvPr id="14" name="文本占位符 7"/>
          <p:cNvSpPr>
            <a:spLocks noGrp="1"/>
          </p:cNvSpPr>
          <p:nvPr>
            <p:custDataLst>
              <p:tags r:id="rId7"/>
            </p:custDataLst>
          </p:nvPr>
        </p:nvSpPr>
        <p:spPr>
          <a:xfrm>
            <a:off x="3432175" y="4472940"/>
            <a:ext cx="5842635" cy="873760"/>
          </a:xfrm>
          <a:prstGeom prst="rect">
            <a:avLst/>
          </a:prstGeom>
        </p:spPr>
        <p:txBody>
          <a:bodyPr vert="horz" wrap="square" lIns="90170" tIns="46990" rIns="90170" bIns="46990" rtlCol="0">
            <a:normAutofit/>
          </a:bodyPr>
          <a:lstStyle>
            <a:lvl1pPr marL="0" indent="0" algn="di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榜单日期：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2026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3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-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2026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3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31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endParaRPr lang="zh-CN" altLang="en-US" sz="2000" b="1">
              <a:solidFill>
                <a:schemeClr val="accent2"/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大隶书简" panose="02010600000101010101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8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9" name="textbox 9"/>
            <p:cNvSpPr/>
            <p:nvPr/>
          </p:nvSpPr>
          <p:spPr>
            <a:xfrm>
              <a:off x="701665" y="241623"/>
              <a:ext cx="3273425" cy="471169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1000"/>
                </a:lnSpc>
              </a:pP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1.</a:t>
              </a:r>
              <a:r>
                <a:rPr sz="3200" spc="-27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3200" spc="-2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综合影响</a:t>
              </a: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力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概述</a:t>
              </a:r>
              <a:endParaRPr lang="en-US" altLang="en-US" sz="3200" dirty="0"/>
            </a:p>
          </p:txBody>
        </p:sp>
        <p:pic>
          <p:nvPicPr>
            <p:cNvPr id="10" name="picture 10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41" name="picture 4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42" name="picture 4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962025" y="1268095"/>
            <a:ext cx="5348605" cy="22282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L="12700" marR="5080" algn="just">
              <a:lnSpc>
                <a:spcPct val="150000"/>
              </a:lnSpc>
              <a:spcBef>
                <a:spcPts val="100"/>
              </a:spcBef>
            </a:pP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参</a:t>
            </a:r>
            <a:r>
              <a:rPr 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与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</a:t>
            </a:r>
            <a:r>
              <a:rPr 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名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</a:t>
            </a:r>
            <a:r>
              <a:rPr 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省级政务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微信</a:t>
            </a:r>
            <a:r>
              <a:rPr 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公众号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共</a:t>
            </a:r>
            <a:r>
              <a:rPr lang="en-US" sz="1600" spc="3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31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zh-CN" sz="1600" spc="4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4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根据监测数据统计结果</a:t>
            </a:r>
            <a:r>
              <a:rPr lang="zh-CN" sz="1600" spc="4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显示，</a:t>
            </a:r>
            <a:r>
              <a:rPr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</a:t>
            </a:r>
            <a:r>
              <a:rPr sz="16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合影响力指数得分在</a:t>
            </a:r>
            <a:r>
              <a:rPr lang="en-US" sz="16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500</a:t>
            </a:r>
            <a:r>
              <a:rPr sz="16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至</a:t>
            </a:r>
            <a:r>
              <a:rPr lang="en-US" sz="16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700</a:t>
            </a:r>
            <a:r>
              <a:rPr sz="16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之间的公众号数量较多，共</a:t>
            </a:r>
            <a:r>
              <a:rPr lang="en-US" sz="16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14</a:t>
            </a:r>
            <a:r>
              <a:rPr sz="16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sz="1600" spc="2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有</a:t>
            </a:r>
            <a:r>
              <a:rPr lang="en-US" sz="1600" spc="2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1600" spc="2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zh-CN" sz="1600" spc="2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</a:t>
            </a:r>
            <a:r>
              <a:rPr sz="1600" spc="2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微信综合影响力指数在</a:t>
            </a:r>
            <a:r>
              <a:rPr lang="en-US" sz="1600" spc="2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1600" spc="2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00</a:t>
            </a:r>
            <a:r>
              <a:rPr lang="en-US" sz="1600" spc="2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r>
              <a:rPr sz="1600" spc="3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以上。其中</a:t>
            </a:r>
            <a:r>
              <a:rPr lang="zh-CN" sz="1600" spc="3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lang="en-US" altLang="zh-CN" sz="1600" b="1" spc="30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spc="30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上海发布</a:t>
            </a:r>
            <a:r>
              <a:rPr lang="en-US" altLang="zh-CN" sz="1600" b="1" spc="30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30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排名第一</a:t>
            </a:r>
            <a:r>
              <a:rPr lang="zh-CN" altLang="en-US" sz="1600" spc="3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综合影响力指数为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1127.33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北京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浙江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分列第二、第三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5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综合影响力指数分别</a:t>
            </a:r>
            <a:r>
              <a:rPr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为</a:t>
            </a:r>
            <a:r>
              <a:rPr lang="en-US" altLang="zh-CN"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957.94</a:t>
            </a:r>
            <a:r>
              <a:rPr lang="zh-CN" altLang="en-US"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940.93</a:t>
            </a:r>
            <a:r>
              <a:rPr lang="zh-CN" altLang="en-US"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altLang="en-US" sz="1600" spc="5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object 27"/>
          <p:cNvSpPr/>
          <p:nvPr/>
        </p:nvSpPr>
        <p:spPr>
          <a:xfrm>
            <a:off x="465518" y="1289170"/>
            <a:ext cx="331379" cy="28623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p/>
        </p:txBody>
      </p:sp>
      <p:sp>
        <p:nvSpPr>
          <p:cNvPr id="7" name="object 28"/>
          <p:cNvSpPr txBox="1"/>
          <p:nvPr/>
        </p:nvSpPr>
        <p:spPr>
          <a:xfrm>
            <a:off x="6310629" y="4433570"/>
            <a:ext cx="5083175" cy="18592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L="12700" marR="5080" lvl="0" algn="just">
              <a:lnSpc>
                <a:spcPct val="150000"/>
              </a:lnSpc>
              <a:spcBef>
                <a:spcPts val="100"/>
              </a:spcBef>
              <a:buClrTx/>
              <a:buSzTx/>
              <a:buFontTx/>
            </a:pP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2026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年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月，</a:t>
            </a:r>
            <a:r>
              <a:rPr 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省级政务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微信发稿总量达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6176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篇，平均发布文章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199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篇。其中</a:t>
            </a:r>
            <a:r>
              <a:rPr lang="zh-CN" alt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上海发布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”月发稿量最高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，共</a:t>
            </a:r>
            <a:r>
              <a:rPr lang="en-US" alt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419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篇；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天津发布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”和“</a:t>
            </a:r>
            <a:r>
              <a:rPr lang="zh-CN"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北京</a:t>
            </a:r>
            <a:r>
              <a:rPr lang="zh-CN" altLang="en-US"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发布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”分列第二、第三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，各发布文章</a:t>
            </a:r>
            <a:r>
              <a:rPr lang="en-US" alt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410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篇、</a:t>
            </a:r>
            <a:r>
              <a:rPr lang="en-US" alt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397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篇；</a:t>
            </a:r>
            <a:r>
              <a:rPr lang="en-US" sz="1600" b="1" spc="35" dirty="0">
                <a:solidFill>
                  <a:srgbClr val="004A7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b="1" spc="35" dirty="0">
                <a:solidFill>
                  <a:srgbClr val="004A7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江苏政务服务</a:t>
            </a:r>
            <a:r>
              <a:rPr lang="en-US" altLang="zh-CN" sz="1600" b="1" spc="35" dirty="0">
                <a:solidFill>
                  <a:srgbClr val="004A7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altLang="en-US" sz="1600" b="1" spc="35" dirty="0">
                <a:solidFill>
                  <a:srgbClr val="004A7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月发稿量最少</a:t>
            </a:r>
            <a:r>
              <a:rPr lang="zh-CN" alt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，发布文章</a:t>
            </a:r>
            <a:r>
              <a:rPr lang="en-US" alt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12</a:t>
            </a:r>
            <a:r>
              <a:rPr lang="zh-CN" alt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endParaRPr sz="1600" spc="35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63" name="object 57"/>
          <p:cNvSpPr/>
          <p:nvPr/>
        </p:nvSpPr>
        <p:spPr>
          <a:xfrm>
            <a:off x="5776010" y="4568950"/>
            <a:ext cx="312337" cy="28623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p/>
        </p:txBody>
      </p:sp>
      <p:graphicFrame>
        <p:nvGraphicFramePr>
          <p:cNvPr id="4" name="图表 3"/>
          <p:cNvGraphicFramePr/>
          <p:nvPr/>
        </p:nvGraphicFramePr>
        <p:xfrm>
          <a:off x="6900545" y="1302385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6" name="图表 5"/>
          <p:cNvGraphicFramePr/>
          <p:nvPr/>
        </p:nvGraphicFramePr>
        <p:xfrm>
          <a:off x="962025" y="3850005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box 58"/>
          <p:cNvSpPr/>
          <p:nvPr/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rgbClr val="D9ECFE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11000"/>
              </a:lnSpc>
            </a:pPr>
            <a:endParaRPr lang="en-US" altLang="en-US" sz="1000" dirty="0"/>
          </a:p>
          <a:p>
            <a:pPr algn="l" rtl="0" eaLnBrk="0">
              <a:lnSpc>
                <a:spcPct val="6000"/>
              </a:lnSpc>
            </a:pPr>
            <a:endParaRPr lang="en-US" altLang="en-US" sz="100" dirty="0"/>
          </a:p>
          <a:p>
            <a:pPr indent="702945" algn="l" rtl="0" eaLnBrk="0">
              <a:lnSpc>
                <a:spcPts val="4225"/>
              </a:lnSpc>
            </a:pP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</a:t>
            </a:r>
            <a:r>
              <a:rPr sz="3200" spc="-2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</a:t>
            </a: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政务</a:t>
            </a:r>
            <a:r>
              <a:rPr lang="zh-CN"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微信</a:t>
            </a:r>
            <a:r>
              <a:rPr sz="3200" spc="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综合影响力top15</a:t>
            </a:r>
            <a:r>
              <a:rPr sz="32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                  </a:t>
            </a:r>
            <a:endParaRPr lang="en-US" altLang="en-US" sz="3200" dirty="0"/>
          </a:p>
        </p:txBody>
      </p:sp>
      <p:pic>
        <p:nvPicPr>
          <p:cNvPr id="59" name="picture 59" descr="E:\资质\星鸟测评logo.png星鸟测评logo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pic>
        <p:nvPicPr>
          <p:cNvPr id="64" name="picture 6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65" name="picture 6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32" name="object 32"/>
          <p:cNvSpPr txBox="1"/>
          <p:nvPr/>
        </p:nvSpPr>
        <p:spPr>
          <a:xfrm>
            <a:off x="1019810" y="5840836"/>
            <a:ext cx="9924415" cy="667385"/>
          </a:xfrm>
          <a:prstGeom prst="rect">
            <a:avLst/>
          </a:prstGeom>
        </p:spPr>
        <p:txBody>
          <a:bodyPr vert="horz" wrap="square" lIns="0" tIns="89535" rIns="0" bIns="0" rtlCol="0">
            <a:spAutoFit/>
          </a:bodyPr>
          <a:p>
            <a:pPr marL="38100">
              <a:lnSpc>
                <a:spcPct val="100000"/>
              </a:lnSpc>
              <a:spcBef>
                <a:spcPts val="705"/>
              </a:spcBef>
            </a:pPr>
            <a:r>
              <a:rPr sz="1000" b="1" dirty="0">
                <a:latin typeface="微软雅黑" panose="020B0503020204020204" charset="-122"/>
                <a:cs typeface="微软雅黑" panose="020B0503020204020204" charset="-122"/>
              </a:rPr>
              <a:t>说明：</a:t>
            </a:r>
            <a:r>
              <a:rPr sz="1000" b="1" u="sng" dirty="0">
                <a:uFill>
                  <a:solidFill>
                    <a:srgbClr val="000000"/>
                  </a:solidFill>
                </a:uFill>
                <a:latin typeface="微软雅黑" panose="020B0503020204020204" charset="-122"/>
                <a:cs typeface="微软雅黑" panose="020B0503020204020204" charset="-122"/>
              </a:rPr>
              <a:t>影响力指数</a:t>
            </a:r>
            <a:r>
              <a:rPr sz="1000" b="1" spc="-5" dirty="0">
                <a:latin typeface="微软雅黑" panose="020B0503020204020204" charset="-122"/>
                <a:cs typeface="微软雅黑" panose="020B0503020204020204" charset="-122"/>
              </a:rPr>
              <a:t>=</a:t>
            </a:r>
            <a:r>
              <a:rPr sz="1000" b="1" spc="5" dirty="0"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1000" b="1" spc="-5" dirty="0">
                <a:latin typeface="微软雅黑" panose="020B0503020204020204" charset="-122"/>
                <a:cs typeface="微软雅黑" panose="020B0503020204020204" charset="-122"/>
              </a:rPr>
              <a:t>(30%</a:t>
            </a:r>
            <a:r>
              <a:rPr sz="1000" b="1" dirty="0">
                <a:latin typeface="微软雅黑" panose="020B0503020204020204" charset="-122"/>
                <a:cs typeface="微软雅黑" panose="020B0503020204020204" charset="-122"/>
              </a:rPr>
              <a:t>整体传播力</a:t>
            </a:r>
            <a:r>
              <a:rPr sz="1000" b="1" spc="-5" dirty="0">
                <a:latin typeface="微软雅黑" panose="020B0503020204020204" charset="-122"/>
                <a:cs typeface="微软雅黑" panose="020B0503020204020204" charset="-122"/>
              </a:rPr>
              <a:t>+30%</a:t>
            </a:r>
            <a:r>
              <a:rPr sz="1000" b="1" dirty="0">
                <a:latin typeface="微软雅黑" panose="020B0503020204020204" charset="-122"/>
                <a:cs typeface="微软雅黑" panose="020B0503020204020204" charset="-122"/>
              </a:rPr>
              <a:t>篇均传播力</a:t>
            </a:r>
            <a:r>
              <a:rPr sz="1000" b="1" spc="-5" dirty="0">
                <a:latin typeface="微软雅黑" panose="020B0503020204020204" charset="-122"/>
                <a:cs typeface="微软雅黑" panose="020B0503020204020204" charset="-122"/>
              </a:rPr>
              <a:t>+30%</a:t>
            </a:r>
            <a:r>
              <a:rPr sz="1000" b="1" dirty="0">
                <a:latin typeface="微软雅黑" panose="020B0503020204020204" charset="-122"/>
                <a:cs typeface="微软雅黑" panose="020B0503020204020204" charset="-122"/>
              </a:rPr>
              <a:t>头条传播力</a:t>
            </a:r>
            <a:r>
              <a:rPr sz="1000" b="1" spc="-5" dirty="0">
                <a:latin typeface="微软雅黑" panose="020B0503020204020204" charset="-122"/>
                <a:cs typeface="微软雅黑" panose="020B0503020204020204" charset="-122"/>
              </a:rPr>
              <a:t>+10%</a:t>
            </a:r>
            <a:r>
              <a:rPr sz="1000" b="1" dirty="0">
                <a:latin typeface="微软雅黑" panose="020B0503020204020204" charset="-122"/>
                <a:cs typeface="微软雅黑" panose="020B0503020204020204" charset="-122"/>
              </a:rPr>
              <a:t>峰值传播力</a:t>
            </a:r>
            <a:r>
              <a:rPr sz="1000" b="1" spc="-5" dirty="0">
                <a:latin typeface="微软雅黑" panose="020B0503020204020204" charset="-122"/>
                <a:cs typeface="微软雅黑" panose="020B0503020204020204" charset="-122"/>
              </a:rPr>
              <a:t>)</a:t>
            </a:r>
            <a:r>
              <a:rPr sz="975" b="1" spc="-7" baseline="21000" dirty="0">
                <a:latin typeface="微软雅黑" panose="020B0503020204020204" charset="-122"/>
                <a:cs typeface="微软雅黑" panose="020B0503020204020204" charset="-122"/>
              </a:rPr>
              <a:t>2</a:t>
            </a:r>
            <a:r>
              <a:rPr sz="1000" b="1" spc="-5" dirty="0">
                <a:latin typeface="微软雅黑" panose="020B0503020204020204" charset="-122"/>
                <a:cs typeface="微软雅黑" panose="020B0503020204020204" charset="-122"/>
              </a:rPr>
              <a:t>*10</a:t>
            </a:r>
            <a:endParaRPr sz="1000">
              <a:latin typeface="微软雅黑" panose="020B0503020204020204" charset="-122"/>
              <a:cs typeface="微软雅黑" panose="020B0503020204020204" charset="-122"/>
            </a:endParaRPr>
          </a:p>
          <a:p>
            <a:pPr marL="38100">
              <a:lnSpc>
                <a:spcPct val="100000"/>
              </a:lnSpc>
              <a:spcBef>
                <a:spcPts val="550"/>
              </a:spcBef>
            </a:pP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整体传播力=</a:t>
            </a:r>
            <a:r>
              <a:rPr sz="900" spc="20" dirty="0"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0.77ln(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日均阅读数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+1)+0.17ln(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日均在看数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*10+1)+0.06ln(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日均点赞数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*10+1)；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篇均传播力=</a:t>
            </a:r>
            <a:r>
              <a:rPr sz="900" spc="15" dirty="0"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0.77ln(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篇均阅读数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+1)+0.17ln(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篇均在看数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*10+1)+0.06ln(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篇均点赞数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*10+1)；</a:t>
            </a:r>
            <a:endParaRPr sz="900">
              <a:latin typeface="微软雅黑" panose="020B0503020204020204" charset="-122"/>
              <a:cs typeface="微软雅黑" panose="020B0503020204020204" charset="-122"/>
            </a:endParaRPr>
          </a:p>
          <a:p>
            <a:pPr marL="38100">
              <a:lnSpc>
                <a:spcPct val="100000"/>
              </a:lnSpc>
              <a:spcBef>
                <a:spcPts val="540"/>
              </a:spcBef>
            </a:pP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头条传播力=</a:t>
            </a:r>
            <a:r>
              <a:rPr sz="900" spc="40" dirty="0"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0.77ln(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头条篇均阅读数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+1)+0.17ln(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头条篇均在看数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*10+1)+0.06ln(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头条篇均点赞数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*10+1)；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峰值传播力=</a:t>
            </a:r>
            <a:r>
              <a:rPr sz="900" spc="40" dirty="0"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0.7ln(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最高阅读数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+1)+0.2ln(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最高在看数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*10+1)+0.1ln(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最高点赞数*10+1)</a:t>
            </a:r>
            <a:endParaRPr sz="900">
              <a:latin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10" name="表格 9"/>
          <p:cNvGraphicFramePr/>
          <p:nvPr>
            <p:custDataLst>
              <p:tags r:id="rId4"/>
            </p:custDataLst>
          </p:nvPr>
        </p:nvGraphicFramePr>
        <p:xfrm>
          <a:off x="1019810" y="1143000"/>
          <a:ext cx="10152380" cy="4697730"/>
        </p:xfrm>
        <a:graphic>
          <a:graphicData uri="http://schemas.openxmlformats.org/drawingml/2006/table">
            <a:tbl>
              <a:tblPr firstRow="1" bandRow="1">
                <a:tableStyleId>{A54346D1-3658-4338-A1C7-7CB307C7CAEF}</a:tableStyleId>
              </a:tblPr>
              <a:tblGrid>
                <a:gridCol w="750570"/>
                <a:gridCol w="2188845"/>
                <a:gridCol w="1104900"/>
                <a:gridCol w="969010"/>
                <a:gridCol w="969645"/>
                <a:gridCol w="969645"/>
                <a:gridCol w="969010"/>
                <a:gridCol w="1115695"/>
                <a:gridCol w="1115060"/>
              </a:tblGrid>
              <a:tr h="32004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序号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微信名称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影响力指数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阅读总数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在看总数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文章总数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头条文章阅读量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单条最大阅读数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单条最大在看数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</a:t>
                      </a:r>
                      <a:endParaRPr lang="en-US" alt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3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    上海发布</a:t>
                      </a:r>
                      <a:endParaRPr lang="zh-CN" sz="113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1127.33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1314.38W+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24949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419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983.11W+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435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北京发布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957.94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592.04W+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10885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397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567.93W+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437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浙江发布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940.93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316.85W+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6639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186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284.37W+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269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河南发布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883.34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437.58W+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6192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370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437.58W+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80144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314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湖北省人民政府网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877.51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126.23W+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54890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224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126.23W+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5862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湖南省人民政府网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816.91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173.51W+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4098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213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163.58W+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292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江西省人民政府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783.48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89.07W+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1605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88.99W+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重庆市政府网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764.45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146.48W+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2141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226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142.31W+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82808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四川发布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753.81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126.49W+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3597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221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124.4W+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47987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182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贵州省人民政府网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744.85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85.15W+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1548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82.28W+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41899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河北省人民政府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743.78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130.37W+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2081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211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130.37W+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74647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73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辽宁发布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739.63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136.77W+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2272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236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136.77W+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64566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安徽省人民政府网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728.17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102.35W+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1524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171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100.02W+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69616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黑龙江政务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670.2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74W+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999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162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74W+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38491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云南省人民政府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666.32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71.46W+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2267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264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64.22W+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37646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180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</a:tbl>
          </a:graphicData>
        </a:graphic>
      </p:graphicFrame>
      <p:graphicFrame>
        <p:nvGraphicFramePr>
          <p:cNvPr id="8" name="表格 7"/>
          <p:cNvGraphicFramePr/>
          <p:nvPr>
            <p:custDataLst>
              <p:tags r:id="rId5"/>
            </p:custDataLst>
          </p:nvPr>
        </p:nvGraphicFramePr>
        <p:xfrm>
          <a:off x="829310" y="1376045"/>
          <a:ext cx="10533380" cy="367665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76200" dir="2700000" algn="tl" rotWithShape="0">
                    <a:prstClr val="black">
                      <a:alpha val="45000"/>
                    </a:prstClr>
                  </a:outerShdw>
                </a:effectLst>
                <a:tableStyleId>{A54346D1-3658-4338-A1C7-7CB307C7CAEF}</a:tableStyleId>
              </a:tblPr>
              <a:tblGrid>
                <a:gridCol w="778510"/>
                <a:gridCol w="2271395"/>
                <a:gridCol w="1146175"/>
                <a:gridCol w="1005205"/>
                <a:gridCol w="1006475"/>
                <a:gridCol w="828675"/>
                <a:gridCol w="1182370"/>
                <a:gridCol w="932180"/>
                <a:gridCol w="1382395"/>
              </a:tblGrid>
              <a:tr h="3676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</a:t>
                      </a:r>
                      <a:endParaRPr lang="en-US" alt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marB="0" vert="horz" anchor="ctr" anchorCtr="0">
                    <a:lnL w="28575">
                      <a:solidFill>
                        <a:srgbClr val="FFFFFF"/>
                      </a:solidFill>
                      <a:prstDash val="solid"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    </a:t>
                      </a:r>
                      <a:r>
                        <a:rPr 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上海发布</a:t>
                      </a:r>
                      <a:endParaRPr lang="zh-CN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1127.33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1314.38W+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24949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419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983.11W+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10W+</a:t>
                      </a:r>
                      <a:endParaRPr lang="zh-CN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435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marB="14605" vert="horz" anchor="ctr" anchorCtr="0">
                    <a:lnL>
                      <a:noFill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99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00" name="textbox 100"/>
            <p:cNvSpPr/>
            <p:nvPr/>
          </p:nvSpPr>
          <p:spPr>
            <a:xfrm>
              <a:off x="698500" y="241935"/>
              <a:ext cx="4834255" cy="471170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1000"/>
                </a:lnSpc>
              </a:pP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3.</a:t>
              </a:r>
              <a:r>
                <a:rPr sz="3200" spc="-25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3200" spc="-2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严重表述不规</a:t>
              </a:r>
              <a:r>
                <a:rPr sz="3200" spc="-5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范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问题</a:t>
              </a:r>
              <a:endParaRPr lang="en-US" altLang="en-US" sz="3200" dirty="0"/>
            </a:p>
          </p:txBody>
        </p:sp>
        <p:pic>
          <p:nvPicPr>
            <p:cNvPr id="101" name="picture 101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109" name="picture 10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10" name="picture 1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91" name="object 3"/>
          <p:cNvSpPr txBox="1"/>
          <p:nvPr/>
        </p:nvSpPr>
        <p:spPr>
          <a:xfrm>
            <a:off x="664210" y="1173480"/>
            <a:ext cx="10863580" cy="1120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R="5080" indent="406400" algn="just" fontAlgn="auto">
              <a:lnSpc>
                <a:spcPct val="150000"/>
              </a:lnSpc>
              <a:spcBef>
                <a:spcPts val="100"/>
              </a:spcBef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当月有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17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政务微信存在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123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处严重表述不规范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问题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其中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上海发布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存在问题最多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共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79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处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，占比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64.2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%）。出现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严重表述错误问题主要集中在政治类表述不规范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口号等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如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文化旅游局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总书记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贯通落实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习近平总书记重要讲话指示精神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”等内容表述不规范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17" name="图表 16"/>
          <p:cNvGraphicFramePr/>
          <p:nvPr/>
        </p:nvGraphicFramePr>
        <p:xfrm>
          <a:off x="664210" y="2481580"/>
          <a:ext cx="5432425" cy="39897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2" name="图表 1"/>
          <p:cNvGraphicFramePr/>
          <p:nvPr/>
        </p:nvGraphicFramePr>
        <p:xfrm>
          <a:off x="6561773" y="2476183"/>
          <a:ext cx="5094605" cy="40570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6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125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26" name="textbox 126"/>
            <p:cNvSpPr/>
            <p:nvPr/>
          </p:nvSpPr>
          <p:spPr>
            <a:xfrm>
              <a:off x="674801" y="239994"/>
              <a:ext cx="2210435" cy="474344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2000"/>
                </a:lnSpc>
              </a:pP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4</a:t>
              </a: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.</a:t>
              </a:r>
              <a:r>
                <a:rPr sz="3200" spc="-25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 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热点文章</a:t>
              </a:r>
              <a:endParaRPr lang="en-US" altLang="en-US" sz="3200" dirty="0"/>
            </a:p>
          </p:txBody>
        </p:sp>
        <p:pic>
          <p:nvPicPr>
            <p:cNvPr id="127" name="picture 127" descr="E:\资质\星鸟测评logo.png星鸟测评logo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141" name="picture 14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42" name="picture 14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91" name="object 3"/>
          <p:cNvSpPr txBox="1"/>
          <p:nvPr/>
        </p:nvSpPr>
        <p:spPr>
          <a:xfrm>
            <a:off x="664210" y="1081405"/>
            <a:ext cx="10863580" cy="1120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R="5080" indent="406400" algn="just" fontAlgn="auto">
              <a:lnSpc>
                <a:spcPct val="150000"/>
              </a:lnSpc>
              <a:spcBef>
                <a:spcPts val="100"/>
              </a:spcBef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当月，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有6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个省级政务微信共发布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81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篇阅读数超过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10W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的文章，有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13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个省级政务微信共发布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85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篇阅读数在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5W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至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10W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之间的文章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其中“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上海发布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”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10W+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热门文章数最多（共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66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占比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81.4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%）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网民重点关注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通知公告、时事新闻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等信息。</a:t>
            </a:r>
            <a:endParaRPr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6" name="表格 5"/>
          <p:cNvGraphicFramePr/>
          <p:nvPr>
            <p:custDataLst>
              <p:tags r:id="rId5"/>
            </p:custDataLst>
          </p:nvPr>
        </p:nvGraphicFramePr>
        <p:xfrm>
          <a:off x="720408" y="2352675"/>
          <a:ext cx="6315075" cy="431075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409575"/>
                <a:gridCol w="1035050"/>
                <a:gridCol w="3362960"/>
                <a:gridCol w="806450"/>
                <a:gridCol w="701040"/>
              </a:tblGrid>
              <a:tr h="311150">
                <a:tc gridSpan="5"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当月阅读数10w+热门文章top10</a:t>
                      </a:r>
                      <a:endParaRPr lang="zh-CN" sz="11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71755" marB="71755" vert="horz" anchor="ctr" anchorCtr="0"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3636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序号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公众号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文章标题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在看数↓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0795" marR="10795" marT="10795" marB="107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在看率%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0795" marR="10795" marT="10795" marB="10795" vert="horz" anchor="ctr" anchorCtr="1"/>
                </a:tc>
              </a:tr>
              <a:tr h="3636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湖北省人民政府网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第1、第2、第3、第4、第5，湖北向世界宣布！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5862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5.86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上海这些树，惊艳一整个春天！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423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0.42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3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2026年上海市义务教育阶段学校招生入学工作实施意见及问答（附一图看懂）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373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0.37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4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雨……一直下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335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0.33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5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上海65岁及以上老年人免费健康体检开始啦！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315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0.31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6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4月1日起，我市延长基本医保大病登记有效期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311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0.31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7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快讯！贺青任上海市副市长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292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0.29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8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湖南省人民政府网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湖南中小学实施春秋假制度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292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0.29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9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浙江发布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教育部批复同意更名！浙江新增两所大学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269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0.27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10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《飞驰人生3》中的上海瞬间，你认出多少？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249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0.25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</a:tbl>
          </a:graphicData>
        </a:graphic>
      </p:graphicFrame>
      <p:graphicFrame>
        <p:nvGraphicFramePr>
          <p:cNvPr id="10" name="图表 9"/>
          <p:cNvGraphicFramePr/>
          <p:nvPr/>
        </p:nvGraphicFramePr>
        <p:xfrm>
          <a:off x="7332345" y="2758440"/>
          <a:ext cx="4140200" cy="36182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picture 15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151" name="picture 15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sp>
        <p:nvSpPr>
          <p:cNvPr id="152" name="textbox 152"/>
          <p:cNvSpPr/>
          <p:nvPr/>
        </p:nvSpPr>
        <p:spPr>
          <a:xfrm>
            <a:off x="4411726" y="2734068"/>
            <a:ext cx="3408679" cy="195770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69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97000"/>
              </a:lnSpc>
            </a:pPr>
            <a:r>
              <a:rPr sz="6500" spc="160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谢谢观</a:t>
            </a:r>
            <a:r>
              <a:rPr sz="6500" spc="155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看</a:t>
            </a:r>
            <a:endParaRPr lang="en-US" altLang="en-US" sz="6500" dirty="0"/>
          </a:p>
          <a:p>
            <a:pPr marL="524510" indent="-224790" algn="l" rtl="0" eaLnBrk="0">
              <a:lnSpc>
                <a:spcPct val="185000"/>
              </a:lnSpc>
              <a:spcBef>
                <a:spcPts val="120"/>
              </a:spcBef>
            </a:pPr>
            <a:r>
              <a:rPr sz="1700" spc="1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官网</a:t>
            </a:r>
            <a:r>
              <a:rPr sz="1700" spc="2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1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www</a:t>
            </a:r>
            <a:r>
              <a:rPr sz="1700" spc="5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j</a:t>
            </a:r>
            <a:r>
              <a:rPr sz="1700" spc="1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k</a:t>
            </a:r>
            <a:r>
              <a:rPr sz="1700" spc="8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</a:t>
            </a:r>
            <a:r>
              <a:rPr sz="1700" spc="1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1700" spc="11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</a:t>
            </a:r>
            <a:r>
              <a:rPr lang="en-US" sz="1700" spc="11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</a:t>
            </a:r>
            <a:r>
              <a:rPr sz="1700" spc="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</a:t>
            </a:r>
            <a:r>
              <a:rPr sz="1700" spc="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1700" spc="7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400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960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055</a:t>
            </a:r>
            <a:r>
              <a:rPr sz="1700" spc="3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endParaRPr lang="en-US" altLang="en-US" sz="1700" dirty="0"/>
          </a:p>
        </p:txBody>
      </p:sp>
      <p:pic>
        <p:nvPicPr>
          <p:cNvPr id="153" name="picture 153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sp>
        <p:nvSpPr>
          <p:cNvPr id="154" name="rect"/>
          <p:cNvSpPr/>
          <p:nvPr/>
        </p:nvSpPr>
        <p:spPr>
          <a:xfrm>
            <a:off x="928687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55" name="rect"/>
          <p:cNvSpPr/>
          <p:nvPr/>
        </p:nvSpPr>
        <p:spPr>
          <a:xfrm>
            <a:off x="282892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4422_1*a*1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年终总结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2"/>
  <p:tag name="KSO_WM_UNIT_ID" val="custom20204422_1*b*2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汇报人姓名"/>
  <p:tag name="KSO_WM_UNIT_TEXT_FILL_FORE_SCHEMECOLOR_INDEX_BRIGHTNESS" val="0.25"/>
  <p:tag name="KSO_WM_UNIT_TEXT_FILL_FORE_SCHEMECOLOR_INDEX" val="13"/>
  <p:tag name="KSO_WM_UNIT_TEXT_FILL_TYPE" val="1"/>
</p:tagLst>
</file>

<file path=ppt/tags/tag3.xml><?xml version="1.0" encoding="utf-8"?>
<p:tagLst xmlns:p="http://schemas.openxmlformats.org/presentationml/2006/main">
  <p:tag name="KSO_WM_UNIT_TABLE_BEAUTIFY" val="smartTable{edf4c66c-e5a2-4e87-861a-e2bf8c817d9c}"/>
  <p:tag name="TABLE_ENDDRAG_ORIGIN_RECT" val="799*369"/>
  <p:tag name="TABLE_ENDDRAG_RECT" val="63*83*799*369"/>
  <p:tag name="TABLE_EMPHASIZE_COLOR" val="3042485"/>
  <p:tag name="TABLE_EMPHASIZE_ROW" val="1"/>
  <p:tag name="TABLE_EMPHASIZE_ID" val="2"/>
</p:tagLst>
</file>

<file path=ppt/tags/tag4.xml><?xml version="1.0" encoding="utf-8"?>
<p:tagLst xmlns:p="http://schemas.openxmlformats.org/presentationml/2006/main">
  <p:tag name="TABLE_EMPHASIZE_UUID" val="smartTable{edf4c66c-e5a2-4e87-861a-e2bf8c817d9c}"/>
  <p:tag name="TABLE_EMPHASIZE_TYPE" val="horizontal"/>
</p:tagLst>
</file>

<file path=ppt/tags/tag5.xml><?xml version="1.0" encoding="utf-8"?>
<p:tagLst xmlns:p="http://schemas.openxmlformats.org/presentationml/2006/main">
  <p:tag name="KSO_WM_UNIT_TABLE_BEAUTIFY" val="smartTable{a67f097f-19bc-4fb9-bcbe-f6409430b1ce}"/>
</p:tagLst>
</file>

<file path=ppt/tags/tag6.xml><?xml version="1.0" encoding="utf-8"?>
<p:tagLst xmlns:p="http://schemas.openxmlformats.org/presentationml/2006/main">
  <p:tag name="COMMONDATA" val="eyJoZGlkIjoiNjNkNDg2NTQxNzczMmU2NWY1YTFlMWIwYzIzZTVjMWUifQ==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2160</Words>
  <Application>WPS 演示</Application>
  <PresentationFormat/>
  <Paragraphs>458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9" baseType="lpstr">
      <vt:lpstr>Arial</vt:lpstr>
      <vt:lpstr>宋体</vt:lpstr>
      <vt:lpstr>Wingdings</vt:lpstr>
      <vt:lpstr>Arial</vt:lpstr>
      <vt:lpstr>汉仪大隶书简</vt:lpstr>
      <vt:lpstr>汉仪旗黑-85S</vt:lpstr>
      <vt:lpstr>黑体</vt:lpstr>
      <vt:lpstr>汉仪中隶书简</vt:lpstr>
      <vt:lpstr>微软雅黑</vt:lpstr>
      <vt:lpstr>Helvetica</vt:lpstr>
      <vt:lpstr>Arial Unicode MS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明灭会有因果</cp:lastModifiedBy>
  <cp:revision>349</cp:revision>
  <dcterms:created xsi:type="dcterms:W3CDTF">2022-01-21T00:47:00Z</dcterms:created>
  <dcterms:modified xsi:type="dcterms:W3CDTF">2026-04-08T03:08:20Z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wqlLaW5nc29mdCBQREYgdG8gV1BTIDc1</vt:lpwstr>
  </property>
  <property fmtid="{D5CDD505-2E9C-101B-9397-08002B2CF9AE}" pid="3" name="Created">
    <vt:filetime>2022-02-11T08:34:34Z</vt:filetime>
  </property>
  <property fmtid="{D5CDD505-2E9C-101B-9397-08002B2CF9AE}" pid="4" name="ICV">
    <vt:lpwstr>14D5236C7B6445A1B77F7AE899E6FBD7</vt:lpwstr>
  </property>
  <property fmtid="{D5CDD505-2E9C-101B-9397-08002B2CF9AE}" pid="5" name="KSOProductBuildVer">
    <vt:lpwstr>2052-12.1.0.25835</vt:lpwstr>
  </property>
</Properties>
</file>