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4A7E"/>
    <a:srgbClr val="EB6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省级政务微博综合影响力得分分布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[部委微信草稿.xlsx]省级微博!$A$27:$A$30</c:f>
              <c:strCache>
                <c:ptCount val="4"/>
                <c:pt idx="0">
                  <c:v>1000-1300</c:v>
                </c:pt>
                <c:pt idx="1">
                  <c:v>500-1000</c:v>
                </c:pt>
                <c:pt idx="2">
                  <c:v>300-500</c:v>
                </c:pt>
                <c:pt idx="3">
                  <c:v>300以下</c:v>
                </c:pt>
              </c:strCache>
            </c:strRef>
          </c:cat>
          <c:val>
            <c:numRef>
              <c:f>[部委微信草稿.xlsx]省级微博!$B$27:$B$30</c:f>
              <c:numCache>
                <c:formatCode>General</c:formatCode>
                <c:ptCount val="4"/>
                <c:pt idx="0">
                  <c:v>5</c:v>
                </c:pt>
                <c:pt idx="1">
                  <c:v>13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939970207"/>
        <c:axId val="81502989"/>
      </c:barChart>
      <c:catAx>
        <c:axId val="93997020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502989"/>
        <c:crosses val="autoZero"/>
        <c:auto val="1"/>
        <c:lblAlgn val="ctr"/>
        <c:lblOffset val="100"/>
        <c:noMultiLvlLbl val="0"/>
      </c:catAx>
      <c:valAx>
        <c:axId val="8150298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39970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ef09c0d-b6a4-46fe-8cad-542964b5af1a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 </a:t>
            </a:r>
            <a:r>
              <a:rPr b="1"/>
              <a:t>当月政务微博文章原创率分布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[部委微信草稿.xlsx]省级微博!$B$38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[部委微信草稿.xlsx]省级微博!$A$39:$A$43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[部委微信草稿.xlsx]省级微博!$B$39:$B$43</c:f>
              <c:numCache>
                <c:formatCode>General</c:formatCode>
                <c:ptCount val="5"/>
                <c:pt idx="0">
                  <c:v>12</c:v>
                </c:pt>
                <c:pt idx="1">
                  <c:v>10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66f3cb7-958b-4b49-b228-431a492f6e2e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[部委微信草稿.xlsx]Sheet8!$A$7:$A$12</c:f>
              <c:strCache>
                <c:ptCount val="6"/>
                <c:pt idx="0">
                  <c:v>安徽省人民政府网</c:v>
                </c:pt>
                <c:pt idx="1">
                  <c:v>中国广西政府网</c:v>
                </c:pt>
                <c:pt idx="2">
                  <c:v>陕西发布</c:v>
                </c:pt>
                <c:pt idx="3">
                  <c:v>海南省人民政府网站</c:v>
                </c:pt>
                <c:pt idx="4">
                  <c:v>山西省人民政府</c:v>
                </c:pt>
                <c:pt idx="5">
                  <c:v>云南发布</c:v>
                </c:pt>
              </c:strCache>
            </c:strRef>
          </c:cat>
          <c:val>
            <c:numRef>
              <c:f>[部委微信草稿.xlsx]Sheet8!$B$7:$B$12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535922476"/>
        <c:axId val="23888995"/>
      </c:barChart>
      <c:catAx>
        <c:axId val="53592247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888995"/>
        <c:crosses val="autoZero"/>
        <c:auto val="1"/>
        <c:lblAlgn val="ctr"/>
        <c:lblOffset val="100"/>
        <c:noMultiLvlLbl val="0"/>
      </c:catAx>
      <c:valAx>
        <c:axId val="238889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359224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7d23d4-ca26-43aa-8891-9af4c0f8137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43743937924345"/>
          <c:y val="0.16593739481656"/>
          <c:w val="0.541100872938894"/>
          <c:h val="0.75109390777516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[部委微信草稿.xlsx]Sheet8!$A$27:$A$34</c:f>
              <c:strCache>
                <c:ptCount val="8"/>
                <c:pt idx="0">
                  <c:v>习近平总书记关于树立和践行正确政绩观学习教育的重要指示精神</c:v>
                </c:pt>
                <c:pt idx="1">
                  <c:v>重要讲话指示精神</c:v>
                </c:pt>
                <c:pt idx="2">
                  <c:v>贯通学习</c:v>
                </c:pt>
                <c:pt idx="3">
                  <c:v>开展正确政绩观学习教育</c:v>
                </c:pt>
                <c:pt idx="4">
                  <c:v>退役军人事务管理厅</c:v>
                </c:pt>
                <c:pt idx="5">
                  <c:v>习近平总书记重要讲话和指示批示精神</c:v>
                </c:pt>
                <c:pt idx="6">
                  <c:v>习近平总书记重要讲话指示精神</c:v>
                </c:pt>
                <c:pt idx="7">
                  <c:v>总书记</c:v>
                </c:pt>
              </c:strCache>
            </c:strRef>
          </c:cat>
          <c:val>
            <c:numRef>
              <c:f>[部委微信草稿.xlsx]Sheet8!$B$27:$B$34</c:f>
              <c:numCache>
                <c:formatCode>General</c:formatCode>
                <c:ptCount val="8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5426770126091"/>
          <c:y val="0.15028609895658"/>
          <c:w val="0.355843840931135"/>
          <c:h val="0.806462470548637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2324-7a8d-4de3-8367-ddb983d4dfdd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各省微博热门文章超1k+分布情况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[部委微信草稿.xlsx]Sheet8!$B$66:$B$69</c:f>
              <c:strCache>
                <c:ptCount val="4"/>
                <c:pt idx="0">
                  <c:v>上海发布</c:v>
                </c:pt>
                <c:pt idx="1">
                  <c:v>北京发布</c:v>
                </c:pt>
                <c:pt idx="2">
                  <c:v>吉林发布</c:v>
                </c:pt>
                <c:pt idx="3">
                  <c:v>浙江发布</c:v>
                </c:pt>
              </c:strCache>
            </c:strRef>
          </c:cat>
          <c:val>
            <c:numRef>
              <c:f>[部委微信草稿.xlsx]Sheet8!$C$66:$C$69</c:f>
              <c:numCache>
                <c:formatCode>General</c:formatCode>
                <c:ptCount val="4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8"/>
          <c:min val="0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2"/>
        <c:min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92d4e2-7fdb-4889-8886-72010afa9b80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省级政务新媒体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8691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361305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省级政务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微博共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微博综合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得分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上海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1181.09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四川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发布</a:t>
            </a:r>
            <a:r>
              <a:rPr lang="en-US" altLang="zh-CN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1153.65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1044.38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54495" y="448754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2026年9月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平均原创率为87.42%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其中，</a:t>
            </a:r>
            <a:r>
              <a:rPr lang="en-US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12个省级微博原创率高达100%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微博原创率在95%至100%之间；3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lang="zh-CN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6935470" y="1289685"/>
          <a:ext cx="4572000" cy="281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5705" y="3665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省级政务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7730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上海发布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1181.09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9684000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332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95.48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59.34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23522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北京发布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1153.65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10268000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62.18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四川发布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1044.38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6564000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88.59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50.49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吉林发布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1043.4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20.41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28.01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8485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浙江发布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1041.26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2422000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49.77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25.34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5783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江西发布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877.12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907000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55.63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16.08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226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云南发布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858.09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5186000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56.3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15.19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河北省人民政府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838.42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17.92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青海发布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814.32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904000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天津发布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773.42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2682000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99.81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8.99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安徽省人民政府网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754.2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5.93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73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陕西发布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752.6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1540000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93.92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23.02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14.55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甘肃发布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745.7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38.48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7661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21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广东发布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744.54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3359000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43.84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46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河南政府网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697.82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341000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16.27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3.21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306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38835" y="137795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1101090"/>
                <a:gridCol w="1948815"/>
                <a:gridCol w="1258570"/>
                <a:gridCol w="892810"/>
                <a:gridCol w="958215"/>
                <a:gridCol w="1005205"/>
                <a:gridCol w="892810"/>
                <a:gridCol w="1206500"/>
                <a:gridCol w="126936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上海发布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1181.09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9684000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332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95.48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59.34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23522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12700" marB="14605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500" y="241935"/>
              <a:ext cx="4775200" cy="47117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严重表述不规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720090" y="1189990"/>
            <a:ext cx="10922000" cy="10775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 hangingPunct="0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个省级微博存在</a:t>
            </a:r>
            <a:r>
              <a:rPr lang="en-US" altLang="zh-CN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lang="zh-CN" altLang="en-US" sz="1600" b="1" dirty="0">
                <a:solidFill>
                  <a:schemeClr val="accent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，其中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安徽省人民政府网</a:t>
            </a:r>
            <a:r>
              <a:rPr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中国广西政府网</a:t>
            </a:r>
            <a:r>
              <a:rPr lang="en-US" altLang="zh-CN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存在问题最多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各自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27.2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政治类表述不规范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口号错误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习近平总书记关于树立和践行正确政绩观学习教育的重要指示精神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重要讲话指示精神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贯通学习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等</a:t>
            </a:r>
            <a:r>
              <a:rPr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698500" y="2766695"/>
          <a:ext cx="5237480" cy="3665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404610" y="2766695"/>
          <a:ext cx="5237480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object 3"/>
          <p:cNvSpPr txBox="1"/>
          <p:nvPr/>
        </p:nvSpPr>
        <p:spPr>
          <a:xfrm>
            <a:off x="664210" y="119189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热门文章数最多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%）。网民重点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关注知识科普、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720408" y="2220595"/>
          <a:ext cx="6315075" cy="42792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99515"/>
                <a:gridCol w="3401060"/>
                <a:gridCol w="661035"/>
                <a:gridCol w="643890"/>
              </a:tblGrid>
              <a:tr h="27940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</a:t>
                      </a:r>
                      <a:r>
                        <a:rPr lang="en-US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1K</a:t>
                      </a:r>
                      <a:r>
                        <a:rPr 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</a:t>
                      </a:r>
                      <a:r>
                        <a:rPr lang="en-US" altLang="zh-CN" sz="11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zh-CN" sz="11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marB="0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文章标题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点赞数↓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评论数</a:t>
                      </a:r>
                      <a:endParaRPr lang="zh-CN" altLang="en-US" sz="11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71755" marB="36195" vert="horz" anchor="ctr" anchorCtr="1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浙江发布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【浙江2部戏曲入选国家级精品剧目】#看浙里#近日，第十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5557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350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北京发布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【#敬北京千千万万的尚之桃#】北京有千千万万个尚之桃@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2343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951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吉林发布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@MIC檀健次JC-T获本届中国长春电影节金鹿奖“最佳男演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2138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#只有上海人才熟悉的地名#【小调查：中国第一座全钢结构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1196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#上海知多少#【小调查：上海唯一与苏、浙两省交界的古镇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1124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#上海知多少#【小调查：侬晓得上海本帮菜“油爆虾”，传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1076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#方言就是回家的路#【小调查：上海话“伊讲的闲话老捂心”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1019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#上海知多少#【小调查：侬晓得在上海闲话中“乌里蛮里”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1014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#上海知多少#【小调查：侬晓得下面哪一道属于上海本帮菜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1011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上海发布</a:t>
                      </a:r>
                      <a:endParaRPr lang="zh-CN" altLang="en-US" sz="1000" b="1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#方言就是回家的路#【小调查：上海闲话“绢头”是指？】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1001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13" name="图表 12"/>
          <p:cNvGraphicFramePr/>
          <p:nvPr/>
        </p:nvGraphicFramePr>
        <p:xfrm>
          <a:off x="7387590" y="2529205"/>
          <a:ext cx="4140200" cy="366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lang="en-US"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7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c62910a-aee0-4eaf-b7ef-0d32091d1b44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3c62910a-aee0-4eaf-b7ef-0d32091d1b44}"/>
  <p:tag name="TABLE_EMPHASIZE_TYPE" val="horizontal"/>
</p:tagLst>
</file>

<file path=ppt/tags/tag5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1950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325</cp:revision>
  <dcterms:created xsi:type="dcterms:W3CDTF">2022-01-21T00:48:00Z</dcterms:created>
  <dcterms:modified xsi:type="dcterms:W3CDTF">2026-10-14T08:15:16Z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2022-02-16T16:34:34Z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2052-12.1.0.28505</vt:lpwstr>
  </property>
</Properties>
</file>