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12304;03&#12305;&#26032;&#23186;&#20307;&#27036;&#21333;\2026\2026.4&#20840;&#34920;.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12304;03&#12305;&#26032;&#23186;&#20307;&#27036;&#21333;\2026\2026.4&#20840;&#34920;.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12304;03&#12305;&#26032;&#23186;&#20307;&#27036;&#21333;\2026\2026.4&#20840;&#34920;.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12304;03&#12305;&#26032;&#23186;&#20307;&#27036;&#21333;\2026\2026.4&#20840;&#34920;.xls"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12304;03&#12305;&#26032;&#23186;&#20307;&#27036;&#21333;\2026\2026.4&#20840;&#3492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sz="1400" b="1" i="0" u="none" strike="noStrike" baseline="0">
              <a:solidFill>
                <a:srgbClr val="595959">
                  <a:alpha val="100000"/>
                </a:srgbClr>
              </a:solidFill>
              <a:latin typeface="宋体" panose="02010600030101010101" pitchFamily="2" charset="-122"/>
              <a:ea typeface="宋体" panose="02010600030101010101" pitchFamily="2" charset="-122"/>
              <a:cs typeface="宋体" panose="02010600030101010101" pitchFamily="2" charset="-122"/>
            </a:endParaRPr>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explosion val="0"/>
            <c:spPr>
              <a:solidFill>
                <a:schemeClr val="accent1"/>
              </a:solidFill>
              <a:ln>
                <a:noFill/>
              </a:ln>
              <a:effectLst/>
            </c:spPr>
          </c:dPt>
          <c:dPt>
            <c:idx val="2"/>
            <c:invertIfNegative val="0"/>
            <c:bubble3D val="0"/>
            <c:explosion val="0"/>
            <c:spPr>
              <a:solidFill>
                <a:schemeClr val="accent2"/>
              </a:solidFill>
              <a:ln>
                <a:noFill/>
              </a:ln>
              <a:effectLst/>
            </c:spPr>
          </c:dPt>
          <c:dPt>
            <c:idx val="3"/>
            <c:invertIfNegative val="0"/>
            <c:bubble3D val="0"/>
            <c:explosion val="0"/>
            <c:spPr>
              <a:solidFill>
                <a:schemeClr val="accent1"/>
              </a:solidFill>
              <a:ln>
                <a:no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[2026.4全表.xls]部委微信!$L$6:$L$10</c:f>
              <c:strCache>
                <c:ptCount val="5"/>
                <c:pt idx="0">
                  <c:v>1000以上</c:v>
                </c:pt>
                <c:pt idx="1">
                  <c:v>900-1000</c:v>
                </c:pt>
                <c:pt idx="2">
                  <c:v>700-900</c:v>
                </c:pt>
                <c:pt idx="3">
                  <c:v>500-700</c:v>
                </c:pt>
                <c:pt idx="4">
                  <c:v>500以下</c:v>
                </c:pt>
              </c:strCache>
            </c:strRef>
          </c:cat>
          <c:val>
            <c:numRef>
              <c:f>[2026.4全表.xls]部委微信!$M$6:$M$10</c:f>
              <c:numCache>
                <c:formatCode>General</c:formatCode>
                <c:ptCount val="5"/>
                <c:pt idx="0">
                  <c:v>2</c:v>
                </c:pt>
                <c:pt idx="1">
                  <c:v>6</c:v>
                </c:pt>
                <c:pt idx="2">
                  <c:v>20</c:v>
                </c:pt>
                <c:pt idx="3">
                  <c:v>16</c:v>
                </c:pt>
                <c:pt idx="4">
                  <c:v>3</c:v>
                </c:pt>
              </c:numCache>
            </c:numRef>
          </c:val>
        </c:ser>
        <c:dLbls>
          <c:showLegendKey val="0"/>
          <c:showVal val="0"/>
          <c:showCatName val="0"/>
          <c:showSerName val="0"/>
          <c:showPercent val="0"/>
          <c:showBubbleSize val="0"/>
        </c:dLbls>
        <c:gapWidth val="100"/>
        <c:overlap val="100"/>
        <c:axId val="139287378"/>
        <c:axId val="413915401"/>
      </c:barChart>
      <c:catAx>
        <c:axId val="139287378"/>
        <c:scaling>
          <c:orientation val="minMax"/>
        </c:scaling>
        <c:delete val="0"/>
        <c:axPos val="l"/>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13915401"/>
        <c:crosses val="autoZero"/>
        <c:auto val="1"/>
        <c:lblAlgn val="ctr"/>
        <c:lblOffset val="100"/>
        <c:noMultiLvlLbl val="0"/>
      </c:catAx>
      <c:valAx>
        <c:axId val="413915401"/>
        <c:scaling>
          <c:orientation val="minMax"/>
        </c:scaling>
        <c:delete val="0"/>
        <c:axPos val="b"/>
        <c:numFmt formatCode="General" sourceLinked="1"/>
        <c:majorTickMark val="none"/>
        <c:minorTickMark val="none"/>
        <c:tickLblPos val="nextTo"/>
        <c:spPr>
          <a:noFill/>
          <a:ln w="1270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39287378"/>
        <c:crosses val="autoZero"/>
        <c:crossBetween val="between"/>
      </c:valAx>
      <c:spPr>
        <a:noFill/>
        <a:ln>
          <a:noFill/>
        </a:ln>
        <a:effectLst/>
      </c:spPr>
    </c:plotArea>
    <c:plotVisOnly val="1"/>
    <c:dispBlanksAs val="gap"/>
    <c:showDLblsOverMax val="0"/>
    <c:extLst>
      <c:ext uri="{0b15fc19-7d7d-44ad-8c2d-2c3a37ce22c3}">
        <chartProps xmlns="https://web.wps.cn/et/2018/main" chartId="{fe01b598-cc95-4287-8654-23136af48ecb}"/>
      </c:ext>
    </c:extLst>
  </c:chart>
  <c:spPr>
    <a:solidFill>
      <a:schemeClr val="bg1"/>
    </a:solidFill>
    <a:ln w="9525" cap="flat" cmpd="sng" algn="ctr">
      <a:noFill/>
      <a:prstDash val="solid"/>
      <a:round/>
    </a:ln>
    <a:effectLst/>
  </c:spPr>
  <c:txPr>
    <a:bodyPr wrap="square"/>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sz="1400" b="1" i="0" u="none" strike="noStrike" baseline="0">
              <a:solidFill>
                <a:srgbClr val="595959">
                  <a:alpha val="100000"/>
                </a:srgbClr>
              </a:solidFill>
              <a:latin typeface="宋体" panose="02010600030101010101" pitchFamily="2" charset="-122"/>
              <a:ea typeface="宋体" panose="02010600030101010101" pitchFamily="2" charset="-122"/>
              <a:cs typeface="宋体" panose="02010600030101010101" pitchFamily="2" charset="-122"/>
            </a:endParaRPr>
          </a:p>
        </c:rich>
      </c:tx>
      <c:layout/>
      <c:overlay val="0"/>
      <c:spPr>
        <a:noFill/>
        <a:ln>
          <a:noFill/>
        </a:ln>
        <a:effectLst/>
      </c:spPr>
    </c:title>
    <c:autoTitleDeleted val="0"/>
    <c:plotArea>
      <c:layout/>
      <c:pieChart>
        <c:varyColors val="1"/>
        <c:ser>
          <c:idx val="0"/>
          <c:order val="0"/>
          <c:tx>
            <c:strRef>
              <c:f>[2026.4全表.xls]部委微信!$M$14</c:f>
              <c:strCache>
                <c:ptCount val="1"/>
                <c:pt idx="0">
                  <c:v>发稿量</c:v>
                </c:pt>
              </c:strCache>
            </c:strRef>
          </c:tx>
          <c:explosion val="0"/>
          <c:dPt>
            <c:idx val="0"/>
            <c:bubble3D val="0"/>
            <c:explosion val="0"/>
            <c:spPr>
              <a:solidFill>
                <a:schemeClr val="accent2"/>
              </a:solidFill>
              <a:ln w="19050">
                <a:solidFill>
                  <a:schemeClr val="lt1"/>
                </a:solidFill>
              </a:ln>
              <a:effectLst/>
            </c:spPr>
          </c:dPt>
          <c:dPt>
            <c:idx val="1"/>
            <c:bubble3D val="0"/>
            <c:explosion val="0"/>
            <c:spPr>
              <a:solidFill>
                <a:schemeClr val="accent4"/>
              </a:solidFill>
              <a:ln w="19050">
                <a:solidFill>
                  <a:schemeClr val="lt1"/>
                </a:solidFill>
              </a:ln>
              <a:effectLst/>
            </c:spPr>
          </c:dPt>
          <c:dPt>
            <c:idx val="2"/>
            <c:bubble3D val="0"/>
            <c:explosion val="0"/>
            <c:spPr>
              <a:solidFill>
                <a:schemeClr val="accent6"/>
              </a:solidFill>
              <a:ln w="19050">
                <a:solidFill>
                  <a:schemeClr val="lt1"/>
                </a:solidFill>
              </a:ln>
              <a:effectLst/>
            </c:spPr>
          </c:dPt>
          <c:dPt>
            <c:idx val="3"/>
            <c:bubble3D val="0"/>
            <c:explosion val="0"/>
            <c:spPr>
              <a:solidFill>
                <a:schemeClr val="accent2">
                  <a:lumMod val="60000"/>
                </a:schemeClr>
              </a:solidFill>
              <a:ln w="19050">
                <a:solidFill>
                  <a:schemeClr val="lt1"/>
                </a:solid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rgbClr val="969696">
                          <a:alpha val="100000"/>
                        </a:srgbClr>
                      </a:solidFill>
                      <a:prstDash val="solid"/>
                      <a:round/>
                    </a:ln>
                  </c:spPr>
                </c15:leaderLines>
              </c:ext>
            </c:extLst>
          </c:dLbls>
          <c:cat>
            <c:strRef>
              <c:f>[2026.4全表.xls]部委微信!$L$15:$L$18</c:f>
              <c:strCache>
                <c:ptCount val="4"/>
                <c:pt idx="0">
                  <c:v>200以上</c:v>
                </c:pt>
                <c:pt idx="1">
                  <c:v>150-200</c:v>
                </c:pt>
                <c:pt idx="2">
                  <c:v>50-150</c:v>
                </c:pt>
                <c:pt idx="3">
                  <c:v>50以下</c:v>
                </c:pt>
              </c:strCache>
            </c:strRef>
          </c:cat>
          <c:val>
            <c:numRef>
              <c:f>[2026.4全表.xls]部委微信!$M$15:$M$18</c:f>
              <c:numCache>
                <c:formatCode>General</c:formatCode>
                <c:ptCount val="4"/>
                <c:pt idx="0">
                  <c:v>1</c:v>
                </c:pt>
                <c:pt idx="1">
                  <c:v>4</c:v>
                </c:pt>
                <c:pt idx="2">
                  <c:v>25</c:v>
                </c:pt>
                <c:pt idx="3">
                  <c:v>17</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319c353d-a379-4f6e-8227-bc6774e3ee4d}"/>
      </c:ext>
    </c:extLst>
  </c:chart>
  <c:spPr>
    <a:solidFill>
      <a:schemeClr val="bg1"/>
    </a:solidFill>
    <a:ln w="9525" cap="flat" cmpd="sng" algn="ctr">
      <a:noFill/>
      <a:prstDash val="solid"/>
      <a:round/>
    </a:ln>
    <a:effectLst/>
  </c:spPr>
  <c:txPr>
    <a:bodyPr wrap="square"/>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sz="1400" b="1" i="0" u="none" strike="noStrike" baseline="0">
                <a:solidFill>
                  <a:schemeClr val="tx1">
                    <a:lumMod val="65000"/>
                    <a:lumOff val="35000"/>
                  </a:schemeClr>
                </a:solidFill>
                <a:latin typeface="宋体" panose="02010600030101010101" pitchFamily="2" charset="-122"/>
                <a:ea typeface="宋体" panose="02010600030101010101" pitchFamily="2" charset="-122"/>
                <a:cs typeface="宋体" panose="02010600030101010101" pitchFamily="2" charset="-122"/>
              </a:rPr>
              <a:t>部委微信严重表述不规范分布情况（前</a:t>
            </a:r>
            <a:r>
              <a:rPr lang="en-US" altLang="zh-CN" sz="1400" b="1" i="0" u="none" strike="noStrike" baseline="0">
                <a:solidFill>
                  <a:schemeClr val="tx1">
                    <a:lumMod val="65000"/>
                    <a:lumOff val="35000"/>
                  </a:schemeClr>
                </a:solidFill>
                <a:latin typeface="Calibri" panose="020F0502020204030204" charset="0"/>
                <a:ea typeface="Calibri" panose="020F0502020204030204" charset="0"/>
                <a:cs typeface="Calibri" panose="020F0502020204030204" charset="0"/>
              </a:rPr>
              <a:t>10</a:t>
            </a:r>
            <a:r>
              <a:rPr altLang="en-US" sz="1400" b="1" i="0" u="none" strike="noStrike" baseline="0">
                <a:solidFill>
                  <a:schemeClr val="tx1">
                    <a:lumMod val="65000"/>
                    <a:lumOff val="35000"/>
                  </a:schemeClr>
                </a:solidFill>
                <a:latin typeface="宋体" panose="02010600030101010101" pitchFamily="2" charset="-122"/>
                <a:ea typeface="宋体" panose="02010600030101010101" pitchFamily="2" charset="-122"/>
                <a:cs typeface="宋体" panose="02010600030101010101" pitchFamily="2" charset="-122"/>
              </a:rPr>
              <a:t>）</a:t>
            </a:r>
            <a:endParaRPr altLang="en-US" sz="1200" b="0" i="0" u="none" strike="noStrike" baseline="0">
              <a:solidFill>
                <a:schemeClr val="tx1">
                  <a:lumMod val="65000"/>
                  <a:lumOff val="35000"/>
                </a:schemeClr>
              </a:solidFill>
              <a:latin typeface="宋体" panose="02010600030101010101" pitchFamily="2" charset="-122"/>
              <a:ea typeface="宋体" panose="02010600030101010101" pitchFamily="2" charset="-122"/>
              <a:cs typeface="宋体" panose="02010600030101010101" pitchFamily="2" charset="-122"/>
            </a:endParaRPr>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explosion val="0"/>
            <c:spPr>
              <a:solidFill>
                <a:schemeClr val="accent2"/>
              </a:solidFill>
              <a:ln>
                <a:noFill/>
              </a:ln>
              <a:effectLst/>
            </c:spPr>
          </c:dPt>
          <c:dPt>
            <c:idx val="1"/>
            <c:invertIfNegative val="0"/>
            <c:bubble3D val="0"/>
            <c:explosion val="0"/>
            <c:spPr>
              <a:solidFill>
                <a:srgbClr val="4472C4"/>
              </a:solidFill>
              <a:ln>
                <a:no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[2026.4全表.xls]部委微信严重表述!$U$2:$U$11</c:f>
              <c:strCache>
                <c:ptCount val="10"/>
                <c:pt idx="0">
                  <c:v>统计微讯</c:v>
                </c:pt>
                <c:pt idx="1">
                  <c:v>国防部发布</c:v>
                </c:pt>
                <c:pt idx="2">
                  <c:v>中国水利</c:v>
                </c:pt>
                <c:pt idx="3">
                  <c:v>国家能源局</c:v>
                </c:pt>
                <c:pt idx="4">
                  <c:v>国资小新</c:v>
                </c:pt>
                <c:pt idx="5">
                  <c:v>海关发布</c:v>
                </c:pt>
                <c:pt idx="6">
                  <c:v>审计署</c:v>
                </c:pt>
                <c:pt idx="7">
                  <c:v>司法部</c:v>
                </c:pt>
                <c:pt idx="8">
                  <c:v>中国人民银行</c:v>
                </c:pt>
                <c:pt idx="9">
                  <c:v>财政部</c:v>
                </c:pt>
              </c:strCache>
            </c:strRef>
          </c:cat>
          <c:val>
            <c:numRef>
              <c:f>[2026.4全表.xls]部委微信严重表述!$V$2:$V$11</c:f>
              <c:numCache>
                <c:formatCode>General</c:formatCode>
                <c:ptCount val="10"/>
                <c:pt idx="0">
                  <c:v>4</c:v>
                </c:pt>
                <c:pt idx="1">
                  <c:v>3</c:v>
                </c:pt>
                <c:pt idx="2">
                  <c:v>3</c:v>
                </c:pt>
                <c:pt idx="3">
                  <c:v>2</c:v>
                </c:pt>
                <c:pt idx="4">
                  <c:v>2</c:v>
                </c:pt>
                <c:pt idx="5">
                  <c:v>2</c:v>
                </c:pt>
                <c:pt idx="6">
                  <c:v>2</c:v>
                </c:pt>
                <c:pt idx="7">
                  <c:v>2</c:v>
                </c:pt>
                <c:pt idx="8">
                  <c:v>2</c:v>
                </c:pt>
                <c:pt idx="9">
                  <c:v>1</c:v>
                </c:pt>
              </c:numCache>
            </c:numRef>
          </c:val>
        </c:ser>
        <c:dLbls>
          <c:showLegendKey val="0"/>
          <c:showVal val="0"/>
          <c:showCatName val="0"/>
          <c:showSerName val="0"/>
          <c:showPercent val="0"/>
          <c:showBubbleSize val="0"/>
        </c:dLbls>
        <c:gapWidth val="100"/>
        <c:overlap val="100"/>
        <c:axId val="691083588"/>
        <c:axId val="580084730"/>
      </c:barChart>
      <c:catAx>
        <c:axId val="691083588"/>
        <c:scaling>
          <c:orientation val="minMax"/>
        </c:scaling>
        <c:delete val="0"/>
        <c:axPos val="l"/>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80084730"/>
        <c:crosses val="autoZero"/>
        <c:auto val="1"/>
        <c:lblAlgn val="ctr"/>
        <c:lblOffset val="100"/>
        <c:noMultiLvlLbl val="0"/>
      </c:catAx>
      <c:valAx>
        <c:axId val="580084730"/>
        <c:scaling>
          <c:orientation val="minMax"/>
          <c:max val="5"/>
        </c:scaling>
        <c:delete val="0"/>
        <c:axPos val="b"/>
        <c:numFmt formatCode="General" sourceLinked="1"/>
        <c:majorTickMark val="none"/>
        <c:minorTickMark val="none"/>
        <c:tickLblPos val="nextTo"/>
        <c:spPr>
          <a:noFill/>
          <a:ln w="1270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91083588"/>
        <c:crosses val="autoZero"/>
        <c:crossBetween val="between"/>
        <c:majorUnit val="1"/>
      </c:valAx>
      <c:spPr>
        <a:noFill/>
        <a:ln>
          <a:noFill/>
        </a:ln>
        <a:effectLst/>
      </c:spPr>
    </c:plotArea>
    <c:plotVisOnly val="1"/>
    <c:dispBlanksAs val="gap"/>
    <c:showDLblsOverMax val="0"/>
    <c:extLst>
      <c:ext uri="{0b15fc19-7d7d-44ad-8c2d-2c3a37ce22c3}">
        <chartProps xmlns="https://web.wps.cn/et/2018/main" chartId="{79ffe65e-815c-4649-bad6-61089d45a753}"/>
      </c:ext>
    </c:extLst>
  </c:chart>
  <c:spPr>
    <a:solidFill>
      <a:schemeClr val="bg1"/>
    </a:solidFill>
    <a:ln w="9525" cap="flat" cmpd="sng" algn="ctr">
      <a:noFill/>
      <a:prstDash val="solid"/>
      <a:round/>
    </a:ln>
    <a:effectLst/>
  </c:spPr>
  <c:txPr>
    <a:bodyPr wrap="square"/>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sz="1400" b="1" i="0" u="none" strike="noStrike" baseline="0">
                <a:solidFill>
                  <a:schemeClr val="tx1">
                    <a:lumMod val="65000"/>
                    <a:lumOff val="35000"/>
                  </a:schemeClr>
                </a:solidFill>
                <a:latin typeface="宋体" panose="02010600030101010101" pitchFamily="2" charset="-122"/>
                <a:ea typeface="宋体" panose="02010600030101010101" pitchFamily="2" charset="-122"/>
                <a:cs typeface="宋体" panose="02010600030101010101" pitchFamily="2" charset="-122"/>
              </a:rPr>
              <a:t>当月严重表述不规范典型错误（前</a:t>
            </a:r>
            <a:r>
              <a:rPr lang="en-US" altLang="zh-CN" sz="1400" b="1" i="0" u="none" strike="noStrike" baseline="0">
                <a:solidFill>
                  <a:schemeClr val="tx1">
                    <a:lumMod val="65000"/>
                    <a:lumOff val="35000"/>
                  </a:schemeClr>
                </a:solidFill>
                <a:latin typeface="Calibri" panose="020F0502020204030204" charset="0"/>
                <a:ea typeface="Calibri" panose="020F0502020204030204" charset="0"/>
                <a:cs typeface="Calibri" panose="020F0502020204030204" charset="0"/>
              </a:rPr>
              <a:t>10</a:t>
            </a:r>
            <a:r>
              <a:rPr altLang="en-US" sz="1400" b="1" i="0" u="none" strike="noStrike" baseline="0">
                <a:solidFill>
                  <a:schemeClr val="tx1">
                    <a:lumMod val="65000"/>
                    <a:lumOff val="35000"/>
                  </a:schemeClr>
                </a:solidFill>
                <a:latin typeface="宋体" panose="02010600030101010101" pitchFamily="2" charset="-122"/>
                <a:ea typeface="宋体" panose="02010600030101010101" pitchFamily="2" charset="-122"/>
                <a:cs typeface="宋体" panose="02010600030101010101" pitchFamily="2" charset="-122"/>
              </a:rPr>
              <a:t>）</a:t>
            </a:r>
            <a:endParaRPr altLang="en-US" sz="1200" b="0" i="0" u="none" strike="noStrike" baseline="0">
              <a:solidFill>
                <a:schemeClr val="tx1">
                  <a:lumMod val="65000"/>
                  <a:lumOff val="35000"/>
                </a:schemeClr>
              </a:solidFill>
              <a:latin typeface="宋体" panose="02010600030101010101" pitchFamily="2" charset="-122"/>
              <a:ea typeface="宋体" panose="02010600030101010101" pitchFamily="2" charset="-122"/>
              <a:cs typeface="宋体" panose="02010600030101010101" pitchFamily="2" charset="-122"/>
            </a:endParaRPr>
          </a:p>
        </c:rich>
      </c:tx>
      <c:layout>
        <c:manualLayout>
          <c:xMode val="edge"/>
          <c:yMode val="edge"/>
          <c:x val="0.188239006691577"/>
          <c:y val="0.0188714933511204"/>
        </c:manualLayout>
      </c:layout>
      <c:overlay val="0"/>
      <c:spPr>
        <a:noFill/>
        <a:ln>
          <a:noFill/>
        </a:ln>
        <a:effectLst/>
      </c:spPr>
    </c:title>
    <c:autoTitleDeleted val="0"/>
    <c:plotArea>
      <c:layout>
        <c:manualLayout>
          <c:layoutTarget val="inner"/>
          <c:xMode val="edge"/>
          <c:yMode val="edge"/>
          <c:x val="0.0169534422341723"/>
          <c:y val="0.216818956171597"/>
          <c:w val="0.540661976352642"/>
          <c:h val="0.689454965663257"/>
        </c:manualLayout>
      </c:layout>
      <c:pieChart>
        <c:varyColors val="1"/>
        <c:ser>
          <c:idx val="0"/>
          <c:order val="0"/>
          <c:explosion val="0"/>
          <c:dPt>
            <c:idx val="0"/>
            <c:bubble3D val="0"/>
            <c:explosion val="0"/>
            <c:spPr>
              <a:solidFill>
                <a:schemeClr val="accent1"/>
              </a:solidFill>
              <a:ln w="19050">
                <a:solidFill>
                  <a:schemeClr val="lt1"/>
                </a:solidFill>
              </a:ln>
              <a:effectLst/>
            </c:spPr>
          </c:dPt>
          <c:dPt>
            <c:idx val="1"/>
            <c:bubble3D val="0"/>
            <c:explosion val="0"/>
            <c:spPr>
              <a:solidFill>
                <a:schemeClr val="accent2"/>
              </a:solidFill>
              <a:ln w="19050">
                <a:solidFill>
                  <a:schemeClr val="lt1"/>
                </a:solidFill>
              </a:ln>
              <a:effectLst/>
            </c:spPr>
          </c:dPt>
          <c:dPt>
            <c:idx val="2"/>
            <c:bubble3D val="0"/>
            <c:explosion val="0"/>
            <c:spPr>
              <a:solidFill>
                <a:schemeClr val="accent2">
                  <a:lumMod val="60000"/>
                  <a:lumOff val="40000"/>
                </a:schemeClr>
              </a:solidFill>
              <a:ln w="19050">
                <a:solidFill>
                  <a:schemeClr val="lt1"/>
                </a:solidFill>
              </a:ln>
              <a:effectLst/>
            </c:spPr>
          </c:dPt>
          <c:dPt>
            <c:idx val="3"/>
            <c:bubble3D val="0"/>
            <c:explosion val="0"/>
            <c:spPr>
              <a:solidFill>
                <a:schemeClr val="accent4"/>
              </a:solidFill>
              <a:ln w="19050">
                <a:solidFill>
                  <a:schemeClr val="lt1"/>
                </a:solidFill>
              </a:ln>
              <a:effectLst/>
            </c:spPr>
          </c:dPt>
          <c:dPt>
            <c:idx val="4"/>
            <c:bubble3D val="0"/>
            <c:explosion val="0"/>
            <c:spPr>
              <a:solidFill>
                <a:schemeClr val="accent5"/>
              </a:solidFill>
              <a:ln w="19050">
                <a:solidFill>
                  <a:schemeClr val="lt1"/>
                </a:solidFill>
              </a:ln>
              <a:effectLst/>
            </c:spPr>
          </c:dPt>
          <c:dPt>
            <c:idx val="5"/>
            <c:bubble3D val="0"/>
            <c:explosion val="0"/>
            <c:spPr>
              <a:solidFill>
                <a:schemeClr val="accent6"/>
              </a:solidFill>
              <a:ln w="19050">
                <a:solidFill>
                  <a:schemeClr val="lt1"/>
                </a:solidFill>
              </a:ln>
              <a:effectLst/>
            </c:spPr>
          </c:dPt>
          <c:dPt>
            <c:idx val="6"/>
            <c:bubble3D val="0"/>
            <c:explosion val="0"/>
            <c:spPr>
              <a:solidFill>
                <a:schemeClr val="accent1">
                  <a:lumMod val="60000"/>
                </a:schemeClr>
              </a:solidFill>
              <a:ln w="19050">
                <a:solidFill>
                  <a:schemeClr val="lt1"/>
                </a:solidFill>
              </a:ln>
              <a:effectLst/>
            </c:spPr>
          </c:dPt>
          <c:dPt>
            <c:idx val="7"/>
            <c:bubble3D val="0"/>
            <c:explosion val="0"/>
            <c:spPr>
              <a:solidFill>
                <a:schemeClr val="accent2">
                  <a:lumMod val="60000"/>
                </a:schemeClr>
              </a:solidFill>
              <a:ln w="19050">
                <a:solidFill>
                  <a:schemeClr val="lt1"/>
                </a:solidFill>
              </a:ln>
              <a:effectLst/>
            </c:spPr>
          </c:dPt>
          <c:dPt>
            <c:idx val="8"/>
            <c:bubble3D val="0"/>
            <c:explosion val="0"/>
            <c:spPr>
              <a:solidFill>
                <a:schemeClr val="accent3">
                  <a:lumMod val="60000"/>
                </a:schemeClr>
              </a:solidFill>
              <a:ln w="19050">
                <a:solidFill>
                  <a:schemeClr val="lt1"/>
                </a:solidFill>
              </a:ln>
              <a:effectLst/>
            </c:spPr>
          </c:dPt>
          <c:dPt>
            <c:idx val="9"/>
            <c:bubble3D val="0"/>
            <c:explosion val="0"/>
            <c:spPr>
              <a:solidFill>
                <a:schemeClr val="accent4">
                  <a:lumMod val="60000"/>
                </a:schemeClr>
              </a:solidFill>
              <a:ln w="19050">
                <a:solidFill>
                  <a:schemeClr val="lt1"/>
                </a:solidFill>
              </a:ln>
              <a:effectLst/>
            </c:spPr>
          </c:dPt>
          <c:dLbls>
            <c:dLbl>
              <c:idx val="2"/>
              <c:layout/>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extLst>
                <c:ext xmlns:c15="http://schemas.microsoft.com/office/drawing/2012/chart" uri="{CE6537A1-D6FC-4f65-9D91-7224C49458BB}"/>
              </c:extLst>
            </c:dLbl>
            <c:dLbl>
              <c:idx val="4"/>
              <c:layout/>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extLst>
                <c:ext xmlns:c15="http://schemas.microsoft.com/office/drawing/2012/chart" uri="{CE6537A1-D6FC-4f65-9D91-7224C49458BB}"/>
              </c:extLst>
            </c:dLbl>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rgbClr val="969696">
                          <a:alpha val="100000"/>
                        </a:srgbClr>
                      </a:solidFill>
                      <a:prstDash val="solid"/>
                      <a:round/>
                    </a:ln>
                  </c:spPr>
                </c15:leaderLines>
              </c:ext>
            </c:extLst>
          </c:dLbls>
          <c:cat>
            <c:strRef>
              <c:f>[2026.4全表.xls]部委微信严重表述!$AH$2:$AH$11</c:f>
              <c:strCache>
                <c:ptCount val="10"/>
                <c:pt idx="0">
                  <c:v>总书记</c:v>
                </c:pt>
                <c:pt idx="1">
                  <c:v>习近平总书记关于统计工作重要讲话和指示批示精神</c:v>
                </c:pt>
                <c:pt idx="2">
                  <c:v>习主席</c:v>
                </c:pt>
                <c:pt idx="3">
                  <c:v>贯通学习</c:v>
                </c:pt>
                <c:pt idx="4">
                  <c:v>全国“两会”</c:v>
                </c:pt>
                <c:pt idx="5">
                  <c:v>习近平总书记关于统计工作重要讲话指示批示精神</c:v>
                </c:pt>
                <c:pt idx="6">
                  <c:v>《中华人民共和国专利代理条例》</c:v>
                </c:pt>
                <c:pt idx="7">
                  <c:v>党徽</c:v>
                </c:pt>
                <c:pt idx="8">
                  <c:v>二十大及历次全会</c:v>
                </c:pt>
                <c:pt idx="9">
                  <c:v>放射性污染法</c:v>
                </c:pt>
              </c:strCache>
            </c:strRef>
          </c:cat>
          <c:val>
            <c:numRef>
              <c:f>[2026.4全表.xls]部委微信严重表述!$AI$2:$AI$11</c:f>
              <c:numCache>
                <c:formatCode>General</c:formatCode>
                <c:ptCount val="10"/>
                <c:pt idx="0">
                  <c:v>19</c:v>
                </c:pt>
                <c:pt idx="1">
                  <c:v>4</c:v>
                </c:pt>
                <c:pt idx="2">
                  <c:v>3</c:v>
                </c:pt>
                <c:pt idx="3">
                  <c:v>2</c:v>
                </c:pt>
                <c:pt idx="4">
                  <c:v>2</c:v>
                </c:pt>
                <c:pt idx="5">
                  <c:v>2</c:v>
                </c:pt>
                <c:pt idx="6">
                  <c:v>1</c:v>
                </c:pt>
                <c:pt idx="7">
                  <c:v>1</c:v>
                </c:pt>
                <c:pt idx="8">
                  <c:v>1</c:v>
                </c:pt>
                <c:pt idx="9">
                  <c:v>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28127277143551"/>
          <c:y val="0.19343348304166"/>
          <c:w val="0.3675"/>
          <c:h val="0.74125"/>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ca454ef5-8ad7-4b83-8ed2-5179dfc4aaff}"/>
      </c:ext>
    </c:extLst>
  </c:chart>
  <c:spPr>
    <a:solidFill>
      <a:schemeClr val="bg1"/>
    </a:solidFill>
    <a:ln w="9525" cap="flat" cmpd="sng" algn="ctr">
      <a:noFill/>
      <a:prstDash val="solid"/>
      <a:round/>
    </a:ln>
    <a:effectLst/>
  </c:spPr>
  <c:txPr>
    <a:bodyPr wrap="square"/>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sz="1200" b="1"/>
              <a:t>部委微信点赞数</a:t>
            </a:r>
            <a:r>
              <a:rPr lang="en-US" altLang="zh-CN" sz="1200" b="1"/>
              <a:t>10W</a:t>
            </a:r>
            <a:r>
              <a:rPr sz="1200" b="1"/>
              <a:t>+热门文章分布情况（前</a:t>
            </a:r>
            <a:r>
              <a:rPr lang="en-US" altLang="zh-CN" sz="1200" b="1"/>
              <a:t>10</a:t>
            </a:r>
            <a:r>
              <a:rPr altLang="en-US" sz="1200" b="1"/>
              <a:t>）</a:t>
            </a:r>
            <a:endParaRPr altLang="en-US" sz="1200" b="1"/>
          </a:p>
        </c:rich>
      </c:tx>
      <c:layout/>
      <c:overlay val="0"/>
      <c:spPr>
        <a:noFill/>
        <a:ln>
          <a:noFill/>
        </a:ln>
        <a:effectLst/>
      </c:spPr>
    </c:title>
    <c:autoTitleDeleted val="0"/>
    <c:plotArea>
      <c:layout/>
      <c:barChart>
        <c:barDir val="col"/>
        <c:grouping val="clustered"/>
        <c:varyColors val="0"/>
        <c:ser>
          <c:idx val="0"/>
          <c:order val="0"/>
          <c:tx>
            <c:strRef>
              <c:f>[2026.4全表.xls]部委微信热点!$R$1</c:f>
              <c:strCache>
                <c:ptCount val="1"/>
                <c:pt idx="0">
                  <c:v>计数</c:v>
                </c:pt>
              </c:strCache>
            </c:strRef>
          </c:tx>
          <c:spPr>
            <a:solidFill>
              <a:srgbClr val="4472C4"/>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[2026.4全表.xls]部委微信热点!$Q$2:$Q$11</c:f>
              <c:strCache>
                <c:ptCount val="10"/>
                <c:pt idx="0">
                  <c:v>中华人民共和国应急管理部</c:v>
                </c:pt>
                <c:pt idx="1">
                  <c:v>国家税务总局</c:v>
                </c:pt>
                <c:pt idx="2">
                  <c:v>微言教育</c:v>
                </c:pt>
                <c:pt idx="3">
                  <c:v>司法部</c:v>
                </c:pt>
                <c:pt idx="4">
                  <c:v>市说新语</c:v>
                </c:pt>
                <c:pt idx="5">
                  <c:v>外交部</c:v>
                </c:pt>
                <c:pt idx="6">
                  <c:v>自然资源部</c:v>
                </c:pt>
                <c:pt idx="7">
                  <c:v>国家发展改革委</c:v>
                </c:pt>
                <c:pt idx="8">
                  <c:v>国家信访局</c:v>
                </c:pt>
                <c:pt idx="9">
                  <c:v>国家药监局</c:v>
                </c:pt>
              </c:strCache>
            </c:strRef>
          </c:cat>
          <c:val>
            <c:numRef>
              <c:f>[2026.4全表.xls]部委微信热点!$R$2:$R$11</c:f>
              <c:numCache>
                <c:formatCode>General</c:formatCode>
                <c:ptCount val="10"/>
                <c:pt idx="0">
                  <c:v>17</c:v>
                </c:pt>
                <c:pt idx="1">
                  <c:v>8</c:v>
                </c:pt>
                <c:pt idx="2">
                  <c:v>5</c:v>
                </c:pt>
                <c:pt idx="3">
                  <c:v>4</c:v>
                </c:pt>
                <c:pt idx="4">
                  <c:v>3</c:v>
                </c:pt>
                <c:pt idx="5">
                  <c:v>3</c:v>
                </c:pt>
                <c:pt idx="6">
                  <c:v>2</c:v>
                </c:pt>
                <c:pt idx="7">
                  <c:v>1</c:v>
                </c:pt>
                <c:pt idx="8">
                  <c:v>1</c:v>
                </c:pt>
                <c:pt idx="9">
                  <c:v>1</c:v>
                </c:pt>
              </c:numCache>
            </c:numRef>
          </c:val>
        </c:ser>
        <c:dLbls>
          <c:showLegendKey val="0"/>
          <c:showVal val="1"/>
          <c:showCatName val="0"/>
          <c:showSerName val="0"/>
          <c:showPercent val="0"/>
          <c:showBubbleSize val="0"/>
        </c:dLbls>
        <c:gapWidth val="100"/>
        <c:overlap val="100"/>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18"/>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2"/>
      </c:valAx>
      <c:spPr>
        <a:noFill/>
        <a:ln>
          <a:noFill/>
        </a:ln>
        <a:effectLst/>
      </c:spPr>
    </c:plotArea>
    <c:plotVisOnly val="1"/>
    <c:dispBlanksAs val="gap"/>
    <c:showDLblsOverMax val="0"/>
    <c:extLst>
      <c:ext uri="{0b15fc19-7d7d-44ad-8c2d-2c3a37ce22c3}">
        <chartProps xmlns="https://web.wps.cn/et/2018/main" chartId="{153bf7de-65a6-4406-8a6b-5ac82309d0a6}"/>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4</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700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20</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有</a:t>
            </a:r>
            <a:r>
              <a:rPr lang="en-US" sz="1600" spc="35" dirty="0">
                <a:latin typeface="微软雅黑" panose="020B0503020204020204" charset="-122"/>
                <a:ea typeface="微软雅黑" panose="020B0503020204020204" charset="-122"/>
                <a:cs typeface="微软雅黑" panose="020B0503020204020204" charset="-122"/>
              </a:rPr>
              <a:t>2</a:t>
            </a:r>
            <a:r>
              <a:rPr sz="1600" spc="35" dirty="0">
                <a:latin typeface="微软雅黑" panose="020B0503020204020204" charset="-122"/>
                <a:ea typeface="微软雅黑" panose="020B0503020204020204" charset="-122"/>
                <a:cs typeface="微软雅黑" panose="020B0503020204020204" charset="-122"/>
              </a:rPr>
              <a:t>个部委微信综合影响力指数在</a:t>
            </a:r>
            <a:r>
              <a:rPr lang="en-US" sz="1600" spc="35" dirty="0">
                <a:latin typeface="微软雅黑" panose="020B0503020204020204" charset="-122"/>
                <a:ea typeface="微软雅黑" panose="020B0503020204020204" charset="-122"/>
                <a:cs typeface="微软雅黑" panose="020B0503020204020204" charset="-122"/>
              </a:rPr>
              <a:t>1000</a:t>
            </a:r>
            <a:r>
              <a:rPr sz="1600" spc="35" dirty="0">
                <a:latin typeface="微软雅黑" panose="020B0503020204020204" charset="-122"/>
                <a:ea typeface="微软雅黑" panose="020B0503020204020204" charset="-122"/>
                <a:cs typeface="微软雅黑" panose="020B0503020204020204" charset="-122"/>
              </a:rPr>
              <a:t>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1087.63</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国家税务总局</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国资小新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1043.38</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975.58</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6</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4</a:t>
            </a:r>
            <a:r>
              <a:rPr lang="zh-CN" altLang="en-US" sz="1600" spc="35" dirty="0">
                <a:latin typeface="微软雅黑" panose="020B0503020204020204" charset="-122"/>
                <a:ea typeface="微软雅黑" panose="020B0503020204020204" charset="-122"/>
                <a:cs typeface="微软雅黑" panose="020B0503020204020204" charset="-122"/>
                <a:sym typeface="+mn-ea"/>
              </a:rPr>
              <a:t>月</a:t>
            </a:r>
            <a:r>
              <a:rPr sz="1600" spc="35" dirty="0">
                <a:latin typeface="微软雅黑" panose="020B0503020204020204" charset="-122"/>
                <a:ea typeface="微软雅黑" panose="020B0503020204020204" charset="-122"/>
                <a:cs typeface="微软雅黑" panose="020B0503020204020204" charset="-122"/>
                <a:sym typeface="+mn-ea"/>
              </a:rPr>
              <a:t>，部委微信发稿总量达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3883</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83</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205</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海关发布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人力资源和社会保障部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181</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179</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1</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12" name="图表 1"/>
          <p:cNvGraphicFramePr/>
          <p:nvPr/>
        </p:nvGraphicFramePr>
        <p:xfrm>
          <a:off x="6436995" y="1266190"/>
          <a:ext cx="4956810" cy="299593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274" name="图表 2"/>
          <p:cNvGraphicFramePr/>
          <p:nvPr/>
        </p:nvGraphicFramePr>
        <p:xfrm>
          <a:off x="1052195" y="3930968"/>
          <a:ext cx="4239260" cy="258254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ea typeface="宋体" panose="02010600030101010101" pitchFamily="2" charset="-122"/>
                        </a:rPr>
                        <a:t>中华人民共和国应急管理部</a:t>
                      </a:r>
                      <a:endParaRPr lang="zh-CN" sz="1130" b="1">
                        <a:ln>
                          <a:noFill/>
                        </a:ln>
                        <a:solidFill>
                          <a:srgbClr val="004A7E"/>
                        </a:solidFill>
                        <a:ea typeface="宋体" panose="02010600030101010101" pitchFamily="2" charset="-122"/>
                      </a:endParaRPr>
                    </a:p>
                  </a:txBody>
                  <a:tcPr marL="12700" marR="12700" marT="12700" vert="horz" anchor="ctr" anchorCtr="0"/>
                </a:tc>
                <a:tc>
                  <a:txBody>
                    <a:bodyPr/>
                    <a:p>
                      <a:pPr indent="0" algn="ctr">
                        <a:buNone/>
                      </a:pPr>
                      <a:r>
                        <a:rPr lang="en-US" sz="900">
                          <a:ln>
                            <a:noFill/>
                          </a:ln>
                          <a:solidFill>
                            <a:srgbClr val="004A7E"/>
                          </a:solidFill>
                        </a:rPr>
                        <a:t>1087.63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694.09W+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21268</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205</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679.78W+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1259</a:t>
                      </a:r>
                      <a:endParaRPr lang="en-US" sz="900">
                        <a:ln>
                          <a:noFill/>
                        </a:ln>
                        <a:solidFill>
                          <a:srgbClr val="004A7E"/>
                        </a:solidFill>
                      </a:endParaRPr>
                    </a:p>
                  </a:txBody>
                  <a:tcPr marL="12700" marR="12700" marT="12700" vert="horz" anchor="ctr" anchorCtr="0"/>
                </a:tc>
              </a:tr>
              <a:tr h="292100">
                <a:tc>
                  <a:txBody>
                    <a:bodyPr/>
                    <a:p>
                      <a:pPr algn="ctr">
                        <a:buClrTx/>
                        <a:buSzTx/>
                        <a:buFontTx/>
                      </a:pPr>
                      <a:r>
                        <a:rPr lang="zh-CN" sz="1130" b="1" i="0">
                          <a:solidFill>
                            <a:srgbClr val="004A7E"/>
                          </a:solidFill>
                        </a:rPr>
                        <a:t>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1043.38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373.86W+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19270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367.84W+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4281</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975.58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369.13W+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4501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264.4W+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239</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956.45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221.74W+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14007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220.79W+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3533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国家信访局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923.51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56.82W+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6475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56.82W+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1559</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司法部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921.83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196.78W+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13445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178.33W+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4344</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921.29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284.27W+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6382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281.11W+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480</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916.02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261.44W+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7634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239.59W+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74252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380</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892.37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133.79W+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6847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133.79W+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344</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外交部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889.88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116.55W+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8004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116.55W+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602</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885.34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144.72W+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6857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131.2W+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597</a:t>
                      </a:r>
                      <a:endParaRPr lang="zh-CN" sz="1130" b="1" i="0">
                        <a:solidFill>
                          <a:srgbClr val="004A7E"/>
                        </a:solidFill>
                      </a:endParaRPr>
                    </a:p>
                  </a:txBody>
                  <a:tcPr marL="9842" marR="9842" marT="9842" marB="0" anchor="ctr" anchorCtr="0"/>
                </a:tc>
              </a:tr>
              <a:tr h="292735">
                <a:tc>
                  <a:txBody>
                    <a:bodyPr/>
                    <a:p>
                      <a:pPr algn="ctr">
                        <a:buClrTx/>
                        <a:buSzTx/>
                        <a:buFontTx/>
                      </a:pPr>
                      <a:r>
                        <a:rPr lang="zh-CN" sz="1130" b="1" i="0">
                          <a:solidFill>
                            <a:srgbClr val="004A7E"/>
                          </a:solidFill>
                        </a:rPr>
                        <a:t>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工信微报</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882.99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183.1W+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6277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180.75W+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94373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229</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878.88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71.25W+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3379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71.25W+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1175</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878.57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47.63W+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8338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47.5W+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1878</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870.47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120.13W+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3952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120.07W+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191</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874395"/>
                <a:gridCol w="1146810"/>
                <a:gridCol w="991235"/>
                <a:gridCol w="123126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14605" marB="1460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altLang="en-US" sz="1130" b="1">
                          <a:ln>
                            <a:noFill/>
                          </a:ln>
                          <a:solidFill>
                            <a:srgbClr val="FFFFFF"/>
                          </a:solidFill>
                        </a:rPr>
                        <a:t>中华人民共和国应急管理部</a:t>
                      </a:r>
                      <a:endParaRPr lang="zh-CN" altLang="en-US"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altLang="en-US" sz="1130" b="1" i="0">
                          <a:ln>
                            <a:noFill/>
                          </a:ln>
                          <a:solidFill>
                            <a:srgbClr val="FFFFFF"/>
                          </a:solidFill>
                        </a:rPr>
                        <a:t>1087.63</a:t>
                      </a:r>
                      <a:endParaRPr lang="zh-CN" altLang="en-US"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altLang="en-US" sz="1130" b="1" i="0">
                          <a:ln>
                            <a:noFill/>
                          </a:ln>
                          <a:solidFill>
                            <a:srgbClr val="FFFFFF"/>
                          </a:solidFill>
                        </a:rPr>
                        <a:t>694.09W+</a:t>
                      </a:r>
                      <a:endParaRPr lang="zh-CN" altLang="en-US"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altLang="en-US" sz="1130" b="1" i="0">
                          <a:ln>
                            <a:noFill/>
                          </a:ln>
                          <a:solidFill>
                            <a:srgbClr val="FFFFFF"/>
                          </a:solidFill>
                        </a:rPr>
                        <a:t>21268</a:t>
                      </a:r>
                      <a:endParaRPr lang="zh-CN" altLang="en-US"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altLang="en-US" sz="1130" b="1" i="0">
                          <a:ln>
                            <a:noFill/>
                          </a:ln>
                          <a:solidFill>
                            <a:srgbClr val="FFFFFF"/>
                          </a:solidFill>
                        </a:rPr>
                        <a:t>205</a:t>
                      </a:r>
                      <a:endParaRPr lang="zh-CN" altLang="en-US"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altLang="en-US" sz="1130" b="1" i="0">
                          <a:ln>
                            <a:noFill/>
                          </a:ln>
                          <a:solidFill>
                            <a:srgbClr val="FFFFFF"/>
                          </a:solidFill>
                        </a:rPr>
                        <a:t>679.78W+</a:t>
                      </a:r>
                      <a:endParaRPr lang="zh-CN" altLang="en-US"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altLang="en-US" sz="1130" b="1" i="0">
                          <a:ln>
                            <a:noFill/>
                          </a:ln>
                          <a:solidFill>
                            <a:srgbClr val="FFFFFF"/>
                          </a:solidFill>
                        </a:rPr>
                        <a:t>10W+</a:t>
                      </a:r>
                      <a:endParaRPr lang="zh-CN" altLang="en-US"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altLang="en-US" sz="1130" b="1" i="0">
                          <a:ln>
                            <a:noFill/>
                          </a:ln>
                          <a:solidFill>
                            <a:srgbClr val="FFFFFF"/>
                          </a:solidFill>
                        </a:rPr>
                        <a:t>1259</a:t>
                      </a:r>
                      <a:endParaRPr lang="zh-CN" altLang="en-US" sz="1130" b="1" i="0">
                        <a:ln>
                          <a:noFill/>
                        </a:ln>
                        <a:solidFill>
                          <a:srgbClr val="FFFFFF"/>
                        </a:solidFill>
                      </a:endParaRPr>
                    </a:p>
                  </a:txBody>
                  <a:tcPr marL="9842" marR="9842" marT="9842" marB="0"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1120140"/>
          </a:xfrm>
          <a:prstGeom prst="rect">
            <a:avLst/>
          </a:prstGeom>
        </p:spPr>
        <p:txBody>
          <a:bodyPr vert="horz" wrap="square" lIns="0" tIns="12700" rIns="0" bIns="0" rtlCol="0">
            <a:spAutoFit/>
          </a:bodyPr>
          <a:p>
            <a:pPr indent="406400" algn="just" rtl="0" fontAlgn="auto" hangingPunct="0">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27</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40</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统计微讯</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（共</a:t>
            </a:r>
            <a:r>
              <a:rPr lang="en-US" altLang="zh-CN" sz="1600" dirty="0">
                <a:latin typeface="微软雅黑" panose="020B0503020204020204" charset="-122"/>
                <a:ea typeface="微软雅黑" panose="020B0503020204020204" charset="-122"/>
                <a:cs typeface="微软雅黑" panose="020B0503020204020204" charset="-122"/>
                <a:sym typeface="+mn-ea"/>
              </a:rPr>
              <a:t>4</a:t>
            </a:r>
            <a:r>
              <a:rPr lang="zh-CN" altLang="en-US" sz="1600" dirty="0">
                <a:latin typeface="微软雅黑" panose="020B0503020204020204" charset="-122"/>
                <a:ea typeface="微软雅黑" panose="020B0503020204020204" charset="-122"/>
                <a:cs typeface="微软雅黑" panose="020B0503020204020204" charset="-122"/>
                <a:sym typeface="+mn-ea"/>
              </a:rPr>
              <a:t>处，占比</a:t>
            </a:r>
            <a:r>
              <a:rPr lang="en-US" altLang="zh-CN" sz="1600" dirty="0">
                <a:latin typeface="微软雅黑" panose="020B0503020204020204" charset="-122"/>
                <a:ea typeface="微软雅黑" panose="020B0503020204020204" charset="-122"/>
                <a:cs typeface="微软雅黑" panose="020B0503020204020204" charset="-122"/>
                <a:sym typeface="+mn-ea"/>
              </a:rPr>
              <a:t>10</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lang="zh-CN" altLang="en-US" sz="1600" dirty="0">
                <a:latin typeface="微软雅黑" panose="020B0503020204020204" charset="-122"/>
                <a:ea typeface="微软雅黑" panose="020B0503020204020204" charset="-122"/>
                <a:cs typeface="微软雅黑" panose="020B0503020204020204" charset="-122"/>
                <a:sym typeface="+mn-ea"/>
              </a:rPr>
              <a:t>总书记</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习近平总书记关于统计工作重要讲话和指示批示精神</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12387" name="图表 1"/>
          <p:cNvGraphicFramePr/>
          <p:nvPr/>
        </p:nvGraphicFramePr>
        <p:xfrm>
          <a:off x="720725" y="2436178"/>
          <a:ext cx="5425440" cy="405701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388" name="图表 2"/>
          <p:cNvGraphicFramePr/>
          <p:nvPr/>
        </p:nvGraphicFramePr>
        <p:xfrm>
          <a:off x="5970905" y="2392680"/>
          <a:ext cx="5228590" cy="410083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图表 9"/>
          <p:cNvGraphicFramePr/>
          <p:nvPr/>
        </p:nvGraphicFramePr>
        <p:xfrm>
          <a:off x="6860858" y="2304733"/>
          <a:ext cx="5015865" cy="3919855"/>
        </p:xfrm>
        <a:graphic>
          <a:graphicData uri="http://schemas.openxmlformats.org/drawingml/2006/chart">
            <c:chart xmlns:c="http://schemas.openxmlformats.org/drawingml/2006/chart" xmlns:r="http://schemas.openxmlformats.org/officeDocument/2006/relationships" r:id="rId1"/>
          </a:graphicData>
        </a:graphic>
      </p:graphicFrame>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04330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a:t>
            </a:r>
            <a:r>
              <a:rPr lang="zh-CN" sz="1600" dirty="0">
                <a:latin typeface="微软雅黑" panose="020B0503020204020204" charset="-122"/>
                <a:ea typeface="微软雅黑" panose="020B0503020204020204" charset="-122"/>
                <a:cs typeface="微软雅黑" panose="020B0503020204020204" charset="-122"/>
              </a:rPr>
              <a:t>发布</a:t>
            </a:r>
            <a:r>
              <a:rPr lang="en-US" sz="1600" dirty="0">
                <a:latin typeface="微软雅黑" panose="020B0503020204020204" charset="-122"/>
                <a:ea typeface="微软雅黑" panose="020B0503020204020204" charset="-122"/>
                <a:cs typeface="微软雅黑" panose="020B0503020204020204" charset="-122"/>
              </a:rPr>
              <a:t>3883</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a:t>
            </a:r>
            <a:r>
              <a:rPr lang="zh-CN" sz="1600" dirty="0">
                <a:latin typeface="微软雅黑" panose="020B0503020204020204" charset="-122"/>
                <a:ea typeface="微软雅黑" panose="020B0503020204020204" charset="-122"/>
                <a:cs typeface="微软雅黑" panose="020B0503020204020204" charset="-122"/>
              </a:rPr>
              <a:t>超过</a:t>
            </a:r>
            <a:r>
              <a:rPr lang="en-US" sz="1600" dirty="0">
                <a:latin typeface="微软雅黑" panose="020B0503020204020204" charset="-122"/>
                <a:ea typeface="微软雅黑" panose="020B0503020204020204" charset="-122"/>
                <a:cs typeface="微软雅黑" panose="020B0503020204020204" charset="-122"/>
              </a:rPr>
              <a:t>4325</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17</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52</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 </a:t>
            </a:r>
            <a:r>
              <a:rPr sz="1600" dirty="0">
                <a:latin typeface="微软雅黑" panose="020B0503020204020204" charset="-122"/>
                <a:ea typeface="微软雅黑" panose="020B0503020204020204" charset="-122"/>
                <a:cs typeface="微软雅黑" panose="020B0503020204020204" charset="-122"/>
              </a:rPr>
              <a:t>”热门文章数最多（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17</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32.69</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a:t>
            </a:r>
            <a:r>
              <a:rPr lang="zh-CN" altLang="en-US" sz="1600" dirty="0">
                <a:latin typeface="微软雅黑" panose="020B0503020204020204" charset="-122"/>
                <a:ea typeface="微软雅黑" panose="020B0503020204020204" charset="-122"/>
                <a:cs typeface="微软雅黑" panose="020B0503020204020204" charset="-122"/>
              </a:rPr>
              <a:t>法律法规</a:t>
            </a:r>
            <a:r>
              <a:rPr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税务政策</a:t>
            </a:r>
            <a:r>
              <a:rPr sz="1600" dirty="0">
                <a:latin typeface="微软雅黑" panose="020B0503020204020204" charset="-122"/>
                <a:ea typeface="微软雅黑" panose="020B0503020204020204" charset="-122"/>
                <a:cs typeface="微软雅黑" panose="020B0503020204020204" charset="-122"/>
              </a:rPr>
              <a:t>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032635"/>
          <a:ext cx="6315075" cy="4467600"/>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468000">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司法部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中华人民共和国监狱法</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4344</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4.34</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国家税务总局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国家税务总局发布纳税人合规开具发票正负面清单更好维护纳税人合法权益有效防范“开票经济”助力全国统一大市场建设</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4281</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4.28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五一假期将至，这份安全提示转给师生家长</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3533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3.53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退役军人事务部等6部门部署推动2026年退役军人就业服务提质增效</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1878</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1.88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国家信访局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中央第五巡视组巡视国家信访局党组工作动员会召开</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1559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1.56</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国家税务总局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征期提醒！小规模纳税人增值税申报表填报要求有调整</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1551</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1.55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微言教育</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速递！教育部等五部门联合印发《“人工智能+教育”行动计划》</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1534</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1.53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裴金佳带队赴湖南调研退役军人工作</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1503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2.55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latin typeface="微软雅黑" panose="020B0503020204020204" charset="-122"/>
                          <a:ea typeface="微软雅黑" panose="020B0503020204020204" charset="-122"/>
                        </a:rPr>
                        <a:t>退役军人事务部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第十三批在韩中国人民志愿军烈士遗骸迎回仪式在沈阳举行</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1292</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6.44</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中华人民共和国应急管理部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a:latin typeface="微软雅黑" panose="020B0503020204020204" charset="-122"/>
                          <a:ea typeface="微软雅黑" panose="020B0503020204020204" charset="-122"/>
                        </a:rPr>
                        <a:t>预告|4月2日14:00，第31个全国中小学生安全教育日现场活动</a:t>
                      </a:r>
                      <a:endParaRPr 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1259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1.26</a:t>
                      </a:r>
                      <a:endParaRPr lang="en-US" sz="1000" b="0" i="0">
                        <a:latin typeface="微软雅黑" panose="020B0503020204020204" charset="-122"/>
                        <a:ea typeface="微软雅黑" panose="020B0503020204020204" charset="-122"/>
                      </a:endParaRPr>
                    </a:p>
                  </a:txBody>
                  <a:tcPr marL="9842" marR="9842" marT="9842" marB="0" anchor="ctr" anchorCtr="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1c87c849-ebf6-4f94-8d24-bcb3b7af5b56}"/>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1c87c849-ebf6-4f94-8d24-bcb3b7af5b56}"/>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2e858961-f91b-4d35-9be2-1a02e6254baa}"/>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2273</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6</vt:i4>
      </vt:variant>
    </vt:vector>
  </HeadingPairs>
  <TitlesOfParts>
    <vt:vector size="20" baseType="lpstr">
      <vt:lpstr>Arial</vt:lpstr>
      <vt:lpstr>宋体</vt:lpstr>
      <vt:lpstr>Wingdings</vt:lpstr>
      <vt:lpstr>Arial</vt:lpstr>
      <vt:lpstr>汉仪大隶书简</vt:lpstr>
      <vt:lpstr>汉仪旗黑-85S</vt:lpstr>
      <vt:lpstr>汉仪中隶书简</vt:lpstr>
      <vt:lpstr>微软雅黑</vt:lpstr>
      <vt:lpstr>黑体</vt:lpstr>
      <vt:lpstr>Arial Unicode MS</vt:lpstr>
      <vt:lpstr>Calibri</vt:lpstr>
      <vt:lpstr>helvetica</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陆月</cp:lastModifiedBy>
  <cp:revision>322</cp:revision>
  <dcterms:created xsi:type="dcterms:W3CDTF">2022-01-21T00:47:00Z</dcterms:created>
  <dcterms:modified xsi:type="dcterms:W3CDTF">2026-05-08T08:15:02Z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2022-02-13T08:34:34Z</vt:filetime>
  </property>
  <property fmtid="{D5CDD505-2E9C-101B-9397-08002B2CF9AE}" pid="4" name="ICV">
    <vt:lpwstr>14D5236C7B6445A1B77F7AE899E6FBD7</vt:lpwstr>
  </property>
  <property fmtid="{D5CDD505-2E9C-101B-9397-08002B2CF9AE}" pid="5" name="KSOProductBuildVer">
    <vt:lpwstr>2052-12.1.0.25865</vt:lpwstr>
  </property>
</Properties>
</file>