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4472C4"/>
    <a:srgbClr val="0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7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部委政务微信综合影响力指数分布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[部委微信草稿.xlsx]部委微信!$A$31:$A$35</c:f>
              <c:strCache>
                <c:ptCount val="5"/>
                <c:pt idx="0">
                  <c:v>900以上</c:v>
                </c:pt>
                <c:pt idx="1">
                  <c:v>700-900</c:v>
                </c:pt>
                <c:pt idx="2">
                  <c:v>500-700</c:v>
                </c:pt>
                <c:pt idx="3">
                  <c:v>300-500</c:v>
                </c:pt>
                <c:pt idx="4">
                  <c:v>300以下</c:v>
                </c:pt>
              </c:strCache>
            </c:strRef>
          </c:cat>
          <c:val>
            <c:numRef>
              <c:f>[部委微信草稿.xlsx]部委微信!$B$31:$B$35</c:f>
              <c:numCache>
                <c:formatCode>General</c:formatCode>
                <c:ptCount val="5"/>
                <c:pt idx="0">
                  <c:v>9</c:v>
                </c:pt>
                <c:pt idx="1">
                  <c:v>16</c:v>
                </c:pt>
                <c:pt idx="2">
                  <c:v>18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422913975"/>
        <c:axId val="743732155"/>
      </c:barChart>
      <c:catAx>
        <c:axId val="422913975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743732155"/>
        <c:crosses val="autoZero"/>
        <c:auto val="1"/>
        <c:lblAlgn val="ctr"/>
        <c:lblOffset val="100"/>
        <c:noMultiLvlLbl val="0"/>
      </c:catAx>
      <c:valAx>
        <c:axId val="7437321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22913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6bf6495-6e20-4e9a-92dd-a9eb1f4611d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当月部委政务微信发稿量分布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[部委微信草稿.xlsx]部委微信!$A$8:$A$11</c:f>
              <c:strCache>
                <c:ptCount val="4"/>
                <c:pt idx="0">
                  <c:v>200-300</c:v>
                </c:pt>
                <c:pt idx="1">
                  <c:v>100-200</c:v>
                </c:pt>
                <c:pt idx="2">
                  <c:v>50-100</c:v>
                </c:pt>
                <c:pt idx="3">
                  <c:v>50以下</c:v>
                </c:pt>
              </c:strCache>
            </c:strRef>
          </c:cat>
          <c:val>
            <c:numRef>
              <c:f>[部委微信草稿.xlsx]部委微信!$B$8:$B$11</c:f>
              <c:numCache>
                <c:formatCode>General</c:formatCode>
                <c:ptCount val="4"/>
                <c:pt idx="0">
                  <c:v>3</c:v>
                </c:pt>
                <c:pt idx="1">
                  <c:v>14</c:v>
                </c:pt>
                <c:pt idx="2">
                  <c:v>13</c:v>
                </c:pt>
                <c:pt idx="3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ee03590-9491-4f1f-bff9-f93057ad0ed4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部委微信严重表述不规范分布情况（前</a:t>
            </a:r>
            <a:r>
              <a:rPr lang="en-US" altLang="zh-CN" b="1"/>
              <a:t>10</a:t>
            </a:r>
            <a:r>
              <a:rPr altLang="en-US" b="1"/>
              <a:t>）</a:t>
            </a:r>
            <a:endParaRPr alt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[部委微信草稿.xlsx]部委微信!$A$136:$A$145</c:f>
              <c:strCache>
                <c:ptCount val="10"/>
                <c:pt idx="0">
                  <c:v>国防部发布</c:v>
                </c:pt>
                <c:pt idx="1">
                  <c:v>国家档案局</c:v>
                </c:pt>
                <c:pt idx="2">
                  <c:v>国资小新</c:v>
                </c:pt>
                <c:pt idx="3">
                  <c:v>锐科技</c:v>
                </c:pt>
                <c:pt idx="4">
                  <c:v>中华人民共和国应急管理部</c:v>
                </c:pt>
                <c:pt idx="5">
                  <c:v>国家发展改革委</c:v>
                </c:pt>
                <c:pt idx="6">
                  <c:v>国家民委</c:v>
                </c:pt>
                <c:pt idx="7">
                  <c:v>司法部</c:v>
                </c:pt>
                <c:pt idx="8">
                  <c:v>微言教育</c:v>
                </c:pt>
                <c:pt idx="9">
                  <c:v>证监会发布</c:v>
                </c:pt>
              </c:strCache>
            </c:strRef>
          </c:cat>
          <c:val>
            <c:numRef>
              <c:f>[部委微信草稿.xlsx]部委微信!$B$136:$B$145</c:f>
              <c:numCache>
                <c:formatCode>General</c:formatCode>
                <c:ptCount val="10"/>
                <c:pt idx="0">
                  <c:v>12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604901129"/>
        <c:axId val="625475268"/>
      </c:barChart>
      <c:catAx>
        <c:axId val="604901129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25475268"/>
        <c:crosses val="autoZero"/>
        <c:auto val="1"/>
        <c:lblAlgn val="ctr"/>
        <c:lblOffset val="100"/>
        <c:noMultiLvlLbl val="0"/>
      </c:catAx>
      <c:valAx>
        <c:axId val="625475268"/>
        <c:scaling>
          <c:orientation val="minMax"/>
          <c:max val="15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04901129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1d7edb8-69ba-48ec-acf5-c6b04403758f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当月严重表述不规范典型错误（前</a:t>
            </a:r>
            <a:r>
              <a:rPr lang="en-US" altLang="zh-CN" b="1"/>
              <a:t>10</a:t>
            </a:r>
            <a:r>
              <a:rPr altLang="en-US" b="1"/>
              <a:t>）</a:t>
            </a:r>
            <a:endParaRPr altLang="en-US" b="1"/>
          </a:p>
        </c:rich>
      </c:tx>
      <c:layout>
        <c:manualLayout>
          <c:xMode val="edge"/>
          <c:yMode val="edge"/>
          <c:x val="0.188239006691577"/>
          <c:y val="0.018871493351120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169534422341723"/>
          <c:y val="0.216818956171597"/>
          <c:w val="0.540661976352642"/>
          <c:h val="0.689454965663257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15364475678656"/>
                      <c:h val="0.0556966311156255"/>
                    </c:manualLayout>
                  </c15:layout>
                </c:ext>
              </c:extLst>
            </c:dLbl>
            <c:dLbl>
              <c:idx val="4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341910060268892"/>
                      <c:h val="0.047906316536550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[部委微信草稿.xlsx]部委微信!$A$208:$A$217</c:f>
              <c:strCache>
                <c:ptCount val="10"/>
                <c:pt idx="0">
                  <c:v>习主席</c:v>
                </c:pt>
                <c:pt idx="1">
                  <c:v>总书记</c:v>
                </c:pt>
                <c:pt idx="2">
                  <c:v>不忘初心，牢记使命</c:v>
                </c:pt>
                <c:pt idx="3">
                  <c:v>纪念中国共产党成立</c:v>
                </c:pt>
                <c:pt idx="4">
                  <c:v>习近平总书记关于防汛救灾的重要指示精神</c:v>
                </c:pt>
                <c:pt idx="5">
                  <c:v>习近平总书记关于树立和践行正确政绩观的重要指示精神</c:v>
                </c:pt>
                <c:pt idx="6">
                  <c:v>“习近平法治思想”</c:v>
                </c:pt>
                <c:pt idx="7">
                  <c:v>代表大会</c:v>
                </c:pt>
                <c:pt idx="8">
                  <c:v>二十届四中全会精神</c:v>
                </c:pt>
                <c:pt idx="9">
                  <c:v>树立和践行正确政绩观教育</c:v>
                </c:pt>
              </c:strCache>
            </c:strRef>
          </c:cat>
          <c:val>
            <c:numRef>
              <c:f>[部委微信草稿.xlsx]部委微信!$B$208:$B$217</c:f>
              <c:numCache>
                <c:formatCode>General</c:formatCode>
                <c:ptCount val="10"/>
                <c:pt idx="0">
                  <c:v>12</c:v>
                </c:pt>
                <c:pt idx="1">
                  <c:v>11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8127277143551"/>
          <c:y val="0.19343348304166"/>
          <c:w val="0.367743502550401"/>
          <c:h val="0.741365959423881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ca71a99-20a4-4d72-8ef3-3daf2ea9d043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sz="1200" b="1"/>
              <a:t>部委微信点赞数</a:t>
            </a:r>
            <a:r>
              <a:rPr lang="en-US" altLang="zh-CN" sz="1200" b="1"/>
              <a:t>10W</a:t>
            </a:r>
            <a:r>
              <a:rPr sz="1200" b="1"/>
              <a:t>+热门文章分布情况</a:t>
            </a:r>
            <a:endParaRPr altLang="en-US" sz="120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[部委微信草稿.xlsx]Sheet2!$D$71:$D$83</c:f>
              <c:strCache>
                <c:ptCount val="13"/>
                <c:pt idx="0">
                  <c:v>微言教育</c:v>
                </c:pt>
                <c:pt idx="1">
                  <c:v>中华人民共和
国应急管理部</c:v>
                </c:pt>
                <c:pt idx="2">
                  <c:v>国资小新</c:v>
                </c:pt>
                <c:pt idx="3">
                  <c:v>国家移民管理局</c:v>
                </c:pt>
                <c:pt idx="4">
                  <c:v>健康中国</c:v>
                </c:pt>
                <c:pt idx="5">
                  <c:v>司法部</c:v>
                </c:pt>
                <c:pt idx="6">
                  <c:v>国家能源局</c:v>
                </c:pt>
                <c:pt idx="7">
                  <c:v>人力资源和社会保障部</c:v>
                </c:pt>
                <c:pt idx="8">
                  <c:v>商务微新闻</c:v>
                </c:pt>
                <c:pt idx="9">
                  <c:v>退役军人事务部</c:v>
                </c:pt>
                <c:pt idx="10">
                  <c:v>证监会发布</c:v>
                </c:pt>
                <c:pt idx="11">
                  <c:v>中国人民银行</c:v>
                </c:pt>
                <c:pt idx="12">
                  <c:v>自然资源部</c:v>
                </c:pt>
              </c:strCache>
            </c:strRef>
          </c:cat>
          <c:val>
            <c:numRef>
              <c:f>[部委微信草稿.xlsx]Sheet2!$E$71:$E$83</c:f>
              <c:numCache>
                <c:formatCode>General</c:formatCode>
                <c:ptCount val="13"/>
                <c:pt idx="0">
                  <c:v>11</c:v>
                </c:pt>
                <c:pt idx="1">
                  <c:v>10</c:v>
                </c:pt>
                <c:pt idx="2">
                  <c:v>6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12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53bf7de-65a6-4406-8a6b-5ac82309d0a6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.xml"/><Relationship Id="rId6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grpSp>
        <p:nvGrpSpPr>
          <p:cNvPr id="11" name="组合 10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sz="280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信</a:t>
              </a:r>
              <a:endParaRPr sz="2800"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2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  <p:sp>
        <p:nvSpPr>
          <p:cNvPr id="13" name="Title 1" descr="7b0a20202020227461726765744d6f64756c65223a202270726f636573734f6e6c696e65466f6e7473220a7d0a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部委政务新媒体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4" name="文本占位符 7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432175" y="447294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7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62025" y="1268095"/>
            <a:ext cx="5126355" cy="259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的部委微信公众号共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根据监测数据统计结果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，综合影响力指数得分在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00之间的公众号数量较多，共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个部委微信综合影响力指数在900以上。</a:t>
            </a:r>
            <a:r>
              <a:rPr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</a:t>
            </a:r>
            <a:r>
              <a:rPr lang="zh-CN"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中华人民共和国应急管理部</a:t>
            </a:r>
            <a:r>
              <a:rPr lang="en-US" altLang="zh-CN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30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综合影响力指数为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1070.04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国资小新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微言教育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综合影响力指数分别</a:t>
            </a:r>
            <a:r>
              <a:rPr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1005.77</a:t>
            </a:r>
            <a:r>
              <a:rPr lang="zh-CN" altLang="en-US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986.56</a:t>
            </a:r>
            <a:r>
              <a:rPr lang="zh-CN" altLang="en-US" sz="1600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 spc="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27"/>
          <p:cNvSpPr/>
          <p:nvPr/>
        </p:nvSpPr>
        <p:spPr>
          <a:xfrm>
            <a:off x="465518" y="1289170"/>
            <a:ext cx="331379" cy="2862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7" name="object 28"/>
          <p:cNvSpPr txBox="1"/>
          <p:nvPr/>
        </p:nvSpPr>
        <p:spPr>
          <a:xfrm>
            <a:off x="6310629" y="4433570"/>
            <a:ext cx="5083175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lvl="0" algn="just">
              <a:lnSpc>
                <a:spcPct val="150000"/>
              </a:lnSpc>
              <a:spcBef>
                <a:spcPts val="100"/>
              </a:spcBef>
              <a:buClrTx/>
              <a:buSzTx/>
              <a:buFontTx/>
            </a:pP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，部委微信发稿总量达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4158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篇，平均发布文章</a:t>
            </a:r>
            <a:r>
              <a:rPr lang="en-US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篇。其中，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中华人民共和国应急管理部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”月发稿量最高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，共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277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篇；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人力资源和社会保障部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”和“</a:t>
            </a:r>
            <a:r>
              <a:rPr lang="zh-CN" altLang="en-US"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自然资源部</a:t>
            </a:r>
            <a:r>
              <a:rPr sz="1600" b="1" spc="35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”分列第二、第三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，各发布文章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212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篇、</a:t>
            </a:r>
            <a:r>
              <a:rPr lang="en-US" altLang="zh-CN"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208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篇；</a:t>
            </a:r>
            <a:r>
              <a:rPr lang="en-US" sz="1600" b="1" spc="35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sz="1600" b="1" spc="35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个部委微信月发稿量在</a:t>
            </a:r>
            <a:r>
              <a:rPr sz="1600" b="1" spc="35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5篇以下</a:t>
            </a:r>
            <a:r>
              <a:rPr sz="1600" spc="3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600" spc="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3" name="object 57"/>
          <p:cNvSpPr/>
          <p:nvPr/>
        </p:nvSpPr>
        <p:spPr>
          <a:xfrm>
            <a:off x="5776010" y="4568950"/>
            <a:ext cx="312337" cy="2862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graphicFrame>
        <p:nvGraphicFramePr>
          <p:cNvPr id="4" name="图表 3"/>
          <p:cNvGraphicFramePr/>
          <p:nvPr/>
        </p:nvGraphicFramePr>
        <p:xfrm>
          <a:off x="6665595" y="1288733"/>
          <a:ext cx="4728210" cy="2887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1" name="图表 10"/>
          <p:cNvGraphicFramePr/>
          <p:nvPr/>
        </p:nvGraphicFramePr>
        <p:xfrm>
          <a:off x="962025" y="4003358"/>
          <a:ext cx="4239260" cy="2372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部委政务</a:t>
            </a:r>
            <a:r>
              <a:rPr lang="zh-CN"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1019810" y="5840836"/>
            <a:ext cx="9924415" cy="65976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p>
            <a:pPr marL="38100">
              <a:lnSpc>
                <a:spcPct val="100000"/>
              </a:lnSpc>
              <a:spcBef>
                <a:spcPts val="705"/>
              </a:spcBef>
            </a:pPr>
            <a:r>
              <a:rPr sz="1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影响力指数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1000" b="1" spc="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(30%</a:t>
            </a:r>
            <a:r>
              <a:rPr sz="1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整体传播力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+30%</a:t>
            </a:r>
            <a:r>
              <a:rPr sz="1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篇均传播力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+30%</a:t>
            </a:r>
            <a:r>
              <a:rPr sz="1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头条传播力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+10%</a:t>
            </a:r>
            <a:r>
              <a:rPr sz="1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峰值传播力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75" b="1" spc="-7" baseline="21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000" b="1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</a:t>
            </a:r>
            <a:endParaRPr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>
              <a:lnSpc>
                <a:spcPct val="100000"/>
              </a:lnSpc>
              <a:spcBef>
                <a:spcPts val="550"/>
              </a:spcBef>
            </a:pP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整体传播力=</a:t>
            </a:r>
            <a:r>
              <a:rPr sz="900" spc="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日均阅读数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日均在看数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日均点赞数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*10+1)；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篇均传播力=</a:t>
            </a:r>
            <a:r>
              <a:rPr sz="900" spc="1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篇均阅读数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篇均在看数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篇均点赞数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*10+1)；</a:t>
            </a:r>
            <a:endParaRPr sz="9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>
              <a:lnSpc>
                <a:spcPct val="100000"/>
              </a:lnSpc>
              <a:spcBef>
                <a:spcPts val="540"/>
              </a:spcBef>
            </a:pP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头条传播力=</a:t>
            </a:r>
            <a:r>
              <a:rPr sz="900" spc="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0.77ln(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头条篇均阅读数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+1)+0.17ln(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头条篇均在看数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*10+1)+0.06ln(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头条篇均点赞数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*10+1)；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峰值传播力=</a:t>
            </a:r>
            <a:r>
              <a:rPr sz="900" spc="4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0.7ln(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最高阅读数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+1)+0.2ln(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最高在看数</a:t>
            </a:r>
            <a:r>
              <a:rPr sz="9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*10+1)+0.1ln(</a:t>
            </a:r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最高点赞数*10+1)</a:t>
            </a:r>
            <a:endParaRPr sz="9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810" y="1143000"/>
          <a:ext cx="10152380" cy="4697730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50570"/>
                <a:gridCol w="2188845"/>
                <a:gridCol w="1104900"/>
                <a:gridCol w="969010"/>
                <a:gridCol w="969645"/>
                <a:gridCol w="969645"/>
                <a:gridCol w="969010"/>
                <a:gridCol w="1115695"/>
                <a:gridCol w="1115060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微信名称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影响力指数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阅读总数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在看总数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头条文章阅读量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单条最大阅读数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单条最大在看数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30" b="1">
                          <a:ln>
                            <a:noFill/>
                          </a:ln>
                          <a:solidFill>
                            <a:srgbClr val="004A7E"/>
                          </a:solidFill>
                          <a:ea typeface="宋体" panose="02010600030101010101" pitchFamily="2" charset="-122"/>
                        </a:rPr>
                        <a:t>中华人民共和国应急管理部</a:t>
                      </a:r>
                      <a:endParaRPr lang="zh-CN" sz="1130" b="1">
                        <a:ln>
                          <a:noFill/>
                        </a:ln>
                        <a:solidFill>
                          <a:srgbClr val="004A7E"/>
                        </a:solidFill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1070.04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744.27W+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27368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277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721.3W+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900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2403</a:t>
                      </a:r>
                      <a:endParaRPr lang="en-US" sz="900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国资小新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1005.77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397.59W+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6710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127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307.96W+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1357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微言教育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986.56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276.14W+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26161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172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276.14W+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4187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退役军人事务部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962.34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64.02W+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12853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63.42W+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2799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健康中国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953.47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192.48W+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15856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125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190.8W+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2652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国家信访局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938.49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91.54W+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8707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42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91.54W+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64520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944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国家移民管理局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928.4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164.4W+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7284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146.66W+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1060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人力资源和社会保障部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919.97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295.78W+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8956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212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262.27W+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265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工信微报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904.66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210.19W+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6745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134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209.24W+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79369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207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国家发展改革委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893.31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163.05W+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8733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118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141.41W+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68412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435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11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海关发布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882.27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233.18W+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6167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195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220.76W+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93919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296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73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中国人民银行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862.37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79.21W+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3467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52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79.21W+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690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外交部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860.96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99.65W+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11103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99.65W+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66266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621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司法部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855.36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144.6W+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8016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170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129.67W+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10W+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899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交通运输部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843.64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161.21W+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5024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155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159.49W+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57603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130" b="1" i="0">
                          <a:solidFill>
                            <a:srgbClr val="004A7E"/>
                          </a:solidFill>
                        </a:rPr>
                        <a:t>153</a:t>
                      </a:r>
                      <a:endParaRPr lang="zh-CN" sz="1130" b="1" i="0">
                        <a:solidFill>
                          <a:srgbClr val="004A7E"/>
                        </a:solidFill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936625" y="1397000"/>
          <a:ext cx="1033399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763905"/>
                <a:gridCol w="2228215"/>
                <a:gridCol w="1124585"/>
                <a:gridCol w="986155"/>
                <a:gridCol w="987425"/>
                <a:gridCol w="874395"/>
                <a:gridCol w="1146810"/>
                <a:gridCol w="991235"/>
                <a:gridCol w="123126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altLang="en-US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中华人民共和国应急管理部</a:t>
                      </a:r>
                      <a:endParaRPr lang="zh-CN" altLang="en-US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1070.04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744.27W+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27368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277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721.3W+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10W+</a:t>
                      </a:r>
                      <a:endParaRPr lang="en-US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ln>
                            <a:noFill/>
                          </a:ln>
                          <a:solidFill>
                            <a:srgbClr val="FFFFFF"/>
                          </a:solidFill>
                        </a:rPr>
                        <a:t>2403</a:t>
                      </a:r>
                      <a:endParaRPr lang="en-US" altLang="zh-CN" sz="1130" b="1">
                        <a:ln>
                          <a:noFill/>
                        </a:ln>
                        <a:solidFill>
                          <a:srgbClr val="FFFFFF"/>
                        </a:solidFill>
                      </a:endParaRPr>
                    </a:p>
                  </a:txBody>
                  <a:tcPr marL="12700" marR="12700" marT="14605" marB="14605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-13335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537210" y="1205230"/>
            <a:ext cx="1116584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indent="406400" algn="just" rtl="0" fontAlgn="auto" hangingPunct="0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当月有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个部委政务微信存在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45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处严重表述不规范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，出现问题数最多的是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国防部发布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处，占比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26.6%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。出现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严重表述错误问题主要集中在政治类表述不规范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口号等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方面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，如“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习主席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总书记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不忘初心，牢记使命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纪念中国共产党成立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等内容表述不规范。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textbox 100"/>
          <p:cNvSpPr/>
          <p:nvPr>
            <p:custDataLst>
              <p:tags r:id="rId6"/>
            </p:custDataLst>
          </p:nvPr>
        </p:nvSpPr>
        <p:spPr>
          <a:xfrm rot="21600000">
            <a:off x="698500" y="241935"/>
            <a:ext cx="4834255" cy="4711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1000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320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2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严重表述不规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范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endParaRPr lang="en-US" altLang="en-US" sz="3200" dirty="0"/>
          </a:p>
        </p:txBody>
      </p:sp>
      <p:graphicFrame>
        <p:nvGraphicFramePr>
          <p:cNvPr id="3" name="图表 2"/>
          <p:cNvGraphicFramePr/>
          <p:nvPr/>
        </p:nvGraphicFramePr>
        <p:xfrm>
          <a:off x="537210" y="2629535"/>
          <a:ext cx="5558155" cy="3886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4" name="图表 3"/>
          <p:cNvGraphicFramePr/>
          <p:nvPr/>
        </p:nvGraphicFramePr>
        <p:xfrm>
          <a:off x="6474460" y="2629218"/>
          <a:ext cx="5228590" cy="4100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25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</a:t>
              </a:r>
              <a:r>
                <a:rPr sz="320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565150" y="1043305"/>
            <a:ext cx="1104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47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个部委微信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4158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篇文章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阅读数超过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4194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个部委微信发布阅读数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10W+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的文章共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，其中“ 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微言教育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”热门文章数最多（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26.8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网民重点关注公示公告、时事新闻等信息。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5"/>
            </p:custDataLst>
          </p:nvPr>
        </p:nvGraphicFramePr>
        <p:xfrm>
          <a:off x="720408" y="2032635"/>
          <a:ext cx="6315075" cy="4467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152525"/>
                <a:gridCol w="3150235"/>
                <a:gridCol w="891540"/>
                <a:gridCol w="711200"/>
              </a:tblGrid>
              <a:tr h="468000">
                <a:tc gridSpan="5">
                  <a:txBody>
                    <a:bodyPr/>
                    <a:p>
                      <a:pPr indent="0" algn="ctr" fontAlgn="auto">
                        <a:buNone/>
                      </a:pPr>
                      <a:r>
                        <a:rPr 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当月阅读数10w+热门文章top10</a:t>
                      </a:r>
                      <a:endParaRPr lang="zh-CN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3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公众号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1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文章标题</a:t>
                      </a:r>
                      <a:endParaRPr lang="zh-CN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3619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在看数↓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在看率%</a:t>
                      </a:r>
                      <a:endParaRPr lang="zh-CN" altLang="en-US" sz="11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1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2026暑期安全公开课即将开讲，一键收藏时间表→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4187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4.19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这封信，致一年级新生家长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3591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3.59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退役军人事务部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退役军人事务部中央军委政治工作部全国双拥工作领导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2799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2.8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健康中国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《关于延长2022—2024年出生婴幼儿首次育儿补贴申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2652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2.65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中华人民共和国应急管理部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4名未成年人溺亡！警方提示→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2403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2.4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这组游泳安全规范，请务必收藏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2117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2.12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落水如何自救？暑期防溺水指南一起学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1912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1.91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暑期安全提示55条，师生家长请收好！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1762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1.76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他人溺水怎么办这些知识要牢记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1495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1.49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微言教育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快速判断溺水险情，守护孩子暑期安全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1482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1.48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3" name="图表 2"/>
          <p:cNvGraphicFramePr/>
          <p:nvPr/>
        </p:nvGraphicFramePr>
        <p:xfrm>
          <a:off x="7490460" y="2146935"/>
          <a:ext cx="4119880" cy="4129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a0969eb0-9e7e-4365-b7a3-a750ff8c8405}"/>
  <p:tag name="TABLE_ENDDRAG_ORIGIN_RECT" val="813*28"/>
  <p:tag name="TABLE_ENDDRAG_RECT" val="73*111*813*28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a0969eb0-9e7e-4365-b7a3-a750ff8c8405}"/>
  <p:tag name="TABLE_EMPHASIZE_TYPE" val="horizontal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TABLE_BEAUTIFY" val="smartTable{e09a09bc-26f9-44b9-b000-1d0089426005}"/>
</p:tagLst>
</file>

<file path=ppt/tags/tag7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2175</Words>
  <Application>WPS 演示</Application>
  <PresentationFormat/>
  <Paragraphs>458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宋体</vt:lpstr>
      <vt:lpstr>Wingdings</vt:lpstr>
      <vt:lpstr>Arial</vt:lpstr>
      <vt:lpstr>汉仪大隶书简</vt:lpstr>
      <vt:lpstr>汉仪旗黑-85S</vt:lpstr>
      <vt:lpstr>黑体</vt:lpstr>
      <vt:lpstr>汉仪中隶书简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336</cp:revision>
  <dcterms:created xsi:type="dcterms:W3CDTF">2022-01-21T00:47:00Z</dcterms:created>
  <dcterms:modified xsi:type="dcterms:W3CDTF">2026-08-17T07:58:20Z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2022-02-15T00:34:34Z</vt:filetime>
  </property>
  <property fmtid="{D5CDD505-2E9C-101B-9397-08002B2CF9AE}" pid="4" name="ICV">
    <vt:lpwstr>14D5236C7B6445A1B77F7AE899E6FBD7</vt:lpwstr>
  </property>
  <property fmtid="{D5CDD505-2E9C-101B-9397-08002B2CF9AE}" pid="5" name="KSOProductBuildVer">
    <vt:lpwstr>2052-12.1.0.26895</vt:lpwstr>
  </property>
</Properties>
</file>