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62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EB6E1B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[部委微信草稿.xlsx]部委微博!$A$2:$A$6</c:f>
              <c:strCache>
                <c:ptCount val="5"/>
                <c:pt idx="0">
                  <c:v>1000-1500</c:v>
                </c:pt>
                <c:pt idx="1">
                  <c:v>800-1000</c:v>
                </c:pt>
                <c:pt idx="2">
                  <c:v>500-800</c:v>
                </c:pt>
                <c:pt idx="3">
                  <c:v>100-500</c:v>
                </c:pt>
                <c:pt idx="4">
                  <c:v>100以下</c:v>
                </c:pt>
              </c:strCache>
            </c:strRef>
          </c:cat>
          <c:val>
            <c:numRef>
              <c:f>[部委微信草稿.xlsx]部委微博!$B$2:$B$6</c:f>
              <c:numCache>
                <c:formatCode>General</c:formatCode>
                <c:ptCount val="5"/>
                <c:pt idx="0">
                  <c:v>11</c:v>
                </c:pt>
                <c:pt idx="1">
                  <c:v>9</c:v>
                </c:pt>
                <c:pt idx="2">
                  <c:v>7</c:v>
                </c:pt>
                <c:pt idx="3">
                  <c:v>9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829432871"/>
        <c:axId val="960313574"/>
      </c:barChart>
      <c:catAx>
        <c:axId val="829432871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60313574"/>
        <c:crosses val="autoZero"/>
        <c:auto val="1"/>
        <c:lblAlgn val="ctr"/>
        <c:lblOffset val="100"/>
        <c:noMultiLvlLbl val="0"/>
      </c:catAx>
      <c:valAx>
        <c:axId val="96031357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294328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9ce0be1d-a581-4ea3-837f-f55152316b12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1440" b="1"/>
              <a:t> 当月部委政务微博文章原创率分布</a:t>
            </a:r>
            <a:endParaRPr sz="1440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[部委微信草稿.xlsx]部委微博!$B$22</c:f>
              <c:strCache>
                <c:ptCount val="1"/>
                <c:pt idx="0">
                  <c:v/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[部委微信草稿.xlsx]部委微博!$A$23:$A$27</c:f>
              <c:strCache>
                <c:ptCount val="5"/>
                <c:pt idx="0" c:formatCode="0%">
                  <c:v>100%</c:v>
                </c:pt>
                <c:pt idx="1">
                  <c:v>95%-100%</c:v>
                </c:pt>
                <c:pt idx="2">
                  <c:v>90%-95%</c:v>
                </c:pt>
                <c:pt idx="3">
                  <c:v>50%-90%</c:v>
                </c:pt>
                <c:pt idx="4" c:formatCode="0%">
                  <c:v>50%以下</c:v>
                </c:pt>
              </c:strCache>
            </c:strRef>
          </c:cat>
          <c:val>
            <c:numRef>
              <c:f>[部委微信草稿.xlsx]部委微博!$B$23:$B$27</c:f>
              <c:numCache>
                <c:formatCode>General</c:formatCode>
                <c:ptCount val="5"/>
                <c:pt idx="0">
                  <c:v>11</c:v>
                </c:pt>
                <c:pt idx="1">
                  <c:v>7</c:v>
                </c:pt>
                <c:pt idx="2">
                  <c:v>5</c:v>
                </c:pt>
                <c:pt idx="3">
                  <c:v>12</c:v>
                </c:pt>
                <c:pt idx="4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4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0eca42a6-9823-4a76-a233-7c095fafa097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 sz="1200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[部委微信草稿.xlsx]部委微博!$A$161:$A$163</c:f>
              <c:strCache>
                <c:ptCount val="3"/>
                <c:pt idx="0">
                  <c:v>国家矿山安全监察局</c:v>
                </c:pt>
                <c:pt idx="1">
                  <c:v>市说新语</c:v>
                </c:pt>
                <c:pt idx="2">
                  <c:v>锐科技</c:v>
                </c:pt>
              </c:strCache>
            </c:strRef>
          </c:cat>
          <c:val>
            <c:numRef>
              <c:f>[部委微信草稿.xlsx]部委微博!$B$161:$B$163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344424512"/>
        <c:axId val="326668388"/>
      </c:barChart>
      <c:catAx>
        <c:axId val="344424512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26668388"/>
        <c:crosses val="autoZero"/>
        <c:auto val="1"/>
        <c:lblAlgn val="ctr"/>
        <c:lblOffset val="100"/>
        <c:noMultiLvlLbl val="0"/>
      </c:catAx>
      <c:valAx>
        <c:axId val="326668388"/>
        <c:scaling>
          <c:orientation val="minMax"/>
          <c:max val="4"/>
          <c:min val="0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44424512"/>
        <c:crosses val="autoZero"/>
        <c:crossBetween val="between"/>
        <c:majorUnit val="2"/>
        <c:minorUnit val="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0a0054f5-19e6-42f9-8a3d-a212a10b6ef5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[部委微信草稿.xlsx]部委微博!$A$179:$A$183</c:f>
              <c:strCache>
                <c:ptCount val="5"/>
                <c:pt idx="0">
                  <c:v>《科技进步法》</c:v>
                </c:pt>
                <c:pt idx="1">
                  <c:v>市场监督总局</c:v>
                </c:pt>
                <c:pt idx="2">
                  <c:v>贯通学习</c:v>
                </c:pt>
                <c:pt idx="3">
                  <c:v>全国人大副委员长</c:v>
                </c:pt>
                <c:pt idx="4">
                  <c:v>学习总书记</c:v>
                </c:pt>
              </c:strCache>
            </c:strRef>
          </c:cat>
          <c:val>
            <c:numRef>
              <c:f>[部委微信草稿.xlsx]部委微博!$B$179:$B$183</c:f>
              <c:numCache>
                <c:formatCode>General</c:formatCode>
                <c:ptCount val="5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698389458272328"/>
          <c:y val="0.245519713261649"/>
          <c:w val="0.282088823816496"/>
          <c:h val="0.582437275985663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1cb0cc56-265d-4836-a52b-c5d8c8ffb4d2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部委微博点赞数1K+热门文章分布情况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[部委微信草稿.xlsx]Sheet3!$A$30:$A$39</c:f>
              <c:strCache>
                <c:ptCount val="10"/>
                <c:pt idx="0">
                  <c:v>中国警方在线</c:v>
                </c:pt>
                <c:pt idx="1">
                  <c:v>国防部发布</c:v>
                </c:pt>
                <c:pt idx="2">
                  <c:v>国家林业和草原局</c:v>
                </c:pt>
                <c:pt idx="3">
                  <c:v>应急管理部</c:v>
                </c:pt>
                <c:pt idx="4">
                  <c:v>国资小新</c:v>
                </c:pt>
                <c:pt idx="5">
                  <c:v>生态环境部</c:v>
                </c:pt>
                <c:pt idx="6">
                  <c:v>市说新语</c:v>
                </c:pt>
                <c:pt idx="7">
                  <c:v>司法部</c:v>
                </c:pt>
                <c:pt idx="8">
                  <c:v>微言教育</c:v>
                </c:pt>
                <c:pt idx="9">
                  <c:v>自然资源部</c:v>
                </c:pt>
              </c:strCache>
            </c:strRef>
          </c:cat>
          <c:val>
            <c:numRef>
              <c:f>[部委微信草稿.xlsx]Sheet3!$B$30:$B$39</c:f>
              <c:numCache>
                <c:formatCode>General</c:formatCode>
                <c:ptCount val="10"/>
                <c:pt idx="0">
                  <c:v>3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4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153bf7de-65a6-4406-8a6b-5ac82309d0a6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28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的部委官方微博共</a:t>
            </a:r>
            <a:r>
              <a:rPr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en-US"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lang="zh-CN"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个部委微博综合影响力指数在1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以上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国资小新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1397.59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中国气象局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应急管理部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1388.78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1365.33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06235" y="4535805"/>
            <a:ext cx="486346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2026年2月，部委微博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平均原创率为84.20%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。其中，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11个部委微博原创率高达100%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；12个部委微博原创率在50%至90%之间；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个部委微博原创率低于50%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12" name="图表 11"/>
          <p:cNvGraphicFramePr/>
          <p:nvPr/>
        </p:nvGraphicFramePr>
        <p:xfrm>
          <a:off x="6524943" y="1263968"/>
          <a:ext cx="4976495" cy="2867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4" name="图表 3"/>
          <p:cNvGraphicFramePr/>
          <p:nvPr/>
        </p:nvGraphicFramePr>
        <p:xfrm>
          <a:off x="1260793" y="3665855"/>
          <a:ext cx="4441825" cy="2740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  <a:ea typeface="宋体" panose="02010600030101010101" pitchFamily="2" charset="-122"/>
                        </a:rPr>
                        <a:t>国资小新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1397.59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5936000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295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84.07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76.27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96.61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10778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中国气象局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1388.78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4813000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90.31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81.4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77.52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8184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应急管理部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1365.33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2373000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98.77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98.97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88.3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28268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中国警方在线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1247.56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32329000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99.55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20721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生态环境部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1223.6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2903000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81.4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文旅之声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1069.89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1546000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96.38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60.87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50.72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1072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国家林业和草原局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1047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3878000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15460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中国交通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1038.49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7506000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508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92.52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81.5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26.97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1551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司法部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1030.36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1557000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82.93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98.37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60.16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3537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外交部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1009.35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8204000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94.44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7276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市说新语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1000.75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518000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76.53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89.8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77.55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1656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海关发布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983.25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1334000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98.31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68.14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44.75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1235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国家税务总局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979.66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2633000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87.5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微言教育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953.21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8157000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95.06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70.37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2054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健康中国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950.74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6943000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98.72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91.03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8303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367915"/>
                <a:gridCol w="1049655"/>
                <a:gridCol w="1005205"/>
                <a:gridCol w="958215"/>
                <a:gridCol w="925195"/>
                <a:gridCol w="1069975"/>
                <a:gridCol w="1044575"/>
                <a:gridCol w="1334135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国资小新</a:t>
                      </a:r>
                      <a:endParaRPr lang="zh-CN" altLang="en-US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1397.59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5936000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295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84.07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76.27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96.61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10778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941705" y="1242695"/>
            <a:ext cx="10530205" cy="11995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，其中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“锐科技”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存在问题最多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66.6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严重表述错误问题主要集中在政治类表述不规范等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方面，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如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《科技进步法》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市场监督总局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全国人大副委员长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等内容表述不规范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4" name="textbox 100"/>
          <p:cNvSpPr/>
          <p:nvPr>
            <p:custDataLst>
              <p:tags r:id="rId6"/>
            </p:custDataLst>
          </p:nvPr>
        </p:nvSpPr>
        <p:spPr>
          <a:xfrm rot="21600000">
            <a:off x="698500" y="241935"/>
            <a:ext cx="4775200" cy="4711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1000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sz="320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2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严重表述不规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范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endParaRPr lang="en-US" altLang="en-US" sz="3200" dirty="0"/>
          </a:p>
        </p:txBody>
      </p:sp>
      <p:graphicFrame>
        <p:nvGraphicFramePr>
          <p:cNvPr id="3" name="图表 2"/>
          <p:cNvGraphicFramePr/>
          <p:nvPr/>
        </p:nvGraphicFramePr>
        <p:xfrm>
          <a:off x="941705" y="2694305"/>
          <a:ext cx="5154295" cy="3616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3" name="图表 12"/>
          <p:cNvGraphicFramePr/>
          <p:nvPr/>
        </p:nvGraphicFramePr>
        <p:xfrm>
          <a:off x="7367905" y="2694305"/>
          <a:ext cx="4104005" cy="36023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6141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其中“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中国警方在线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热门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文章数最多（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20%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公示公告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时事新闻等信息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169795"/>
          <a:ext cx="6315075" cy="435673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891540"/>
                <a:gridCol w="71120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当月点赞数1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K</a:t>
                      </a: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+热门文章top10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序号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微博名称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文章标题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点赞数↓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评论数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应急管理部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【#陈丽君邀你春运返乡打开鹰眼#】春运路上，心向团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18000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1527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国家林业和草原局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你有一份来自国家公园的新春祝福，请查收！这里没有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9753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800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国家林业和草原局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#绿水青山美丽中国#“这里是山河秘境，雪山巍峨，冰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5707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774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85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生态环境部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【#乘着春运列车看见美丽中国#】流动的中国，每一程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4506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911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国防部发布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【时刻准备着】国防部发布的微博视频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2845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82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应急管理部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【#王鹤棣提醒你春运返乡打开鹰眼#】春运启程，心往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2581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270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“不要动！我是警察！”男子街头对女子实施暴力，正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2381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77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国防部发布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【山河无恙战位有我】国防部发布的微博视频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1996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68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自然资源部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【李强签署国务院令公布修订后的《中华人民共和国自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1688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微言教育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【来了！#2026年研考国家线发布#】2月28日，《202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1612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95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2" name="图表 1"/>
          <p:cNvGraphicFramePr/>
          <p:nvPr/>
        </p:nvGraphicFramePr>
        <p:xfrm>
          <a:off x="7407910" y="2583180"/>
          <a:ext cx="4119880" cy="353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e557f8fd-2149-4866-bb64-a8df48530d73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e557f8fd-2149-4866-bb64-a8df48530d73}"/>
  <p:tag name="TABLE_EMPHASIZE_TYPE" val="horizontal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TABLE_BEAUTIFY" val="smartTable{718d662f-5ef9-4b07-87fb-cc110574e1f0}"/>
</p:tagLst>
</file>

<file path=ppt/tags/tag7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1918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20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Helvetica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明灭会有因果</cp:lastModifiedBy>
  <cp:revision>281</cp:revision>
  <dcterms:created xsi:type="dcterms:W3CDTF">2022-01-21T00:48:00Z</dcterms:created>
  <dcterms:modified xsi:type="dcterms:W3CDTF">2026-03-04T05:40:33Z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2022-02-11T08:34:34Z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2052-12.1.0.24657</vt:lpwstr>
  </property>
</Properties>
</file>