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PC\Desktop\@&#24037;&#20316;\&#27036;&#21333;ppt\&#27036;&#21333;ppt&#65288;12&#26376;&#20221;&#65289;\&#2084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PC\Desktop\@&#24037;&#20316;\&#27036;&#21333;ppt\&#27036;&#21333;ppt&#65288;12&#26376;&#20221;&#65289;\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PC\Desktop\@&#24037;&#20316;\&#27036;&#21333;ppt\&#27036;&#21333;ppt&#65288;12&#26376;&#20221;&#65289;\Excel\%5b&#37096;&#22996;&#24494;&#20449;%5d&#24494;&#20449;&#38169;&#21035;&#23383;&#30417;&#27979;&#25968;&#25454;(2022-12-01----2022-12-31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PC\Desktop\@&#24037;&#20316;\&#27036;&#21333;ppt\&#27036;&#21333;ppt&#65288;12&#26376;&#20221;&#65289;\Excel\%5b&#37096;&#22996;&#24494;&#20449;%5d&#24494;&#20449;&#38169;&#21035;&#23383;&#30417;&#27979;&#25968;&#25454;(2022-12-01----2022-12-31)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PC\Desktop\@&#24037;&#20316;\&#27036;&#21333;ppt\&#27036;&#21333;ppt&#65288;12&#26376;&#20221;&#65289;\Excel\%5b&#37096;&#22996;&#24494;&#20449;%5d&#24494;&#20449;&#28909;&#28857;&#30417;&#27979;&#25968;&#25454;(2022-12-01----2022-12-3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[全表.xlsx]部委微信!数据透视表5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部委政务微信综合影响力指数分布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[全表.xlsx]部委微信!$N$1</c:f>
              <c:strCache>
                <c:ptCount val="1"/>
                <c:pt idx="0">
                  <c:v>汇总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[全表.xlsx]部委微信!$M$2:$M$7</c:f>
              <c:strCache>
                <c:ptCount val="5"/>
                <c:pt idx="0">
                  <c:v>300以下</c:v>
                </c:pt>
                <c:pt idx="1">
                  <c:v>300-500</c:v>
                </c:pt>
                <c:pt idx="2">
                  <c:v>500-700</c:v>
                </c:pt>
                <c:pt idx="3">
                  <c:v>700-900</c:v>
                </c:pt>
                <c:pt idx="4">
                  <c:v>900以上</c:v>
                </c:pt>
              </c:strCache>
            </c:strRef>
          </c:cat>
          <c:val>
            <c:numRef>
              <c:f>[全表.xlsx]部委微信!$N$2:$N$7</c:f>
              <c:numCache>
                <c:formatCode>General</c:formatCode>
                <c:ptCount val="5"/>
                <c:pt idx="0">
                  <c:v>3</c:v>
                </c:pt>
                <c:pt idx="1">
                  <c:v>7</c:v>
                </c:pt>
                <c:pt idx="2">
                  <c:v>15</c:v>
                </c:pt>
                <c:pt idx="3">
                  <c:v>18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0"/>
        <c:axId val="971416418"/>
        <c:axId val="139573318"/>
      </c:barChart>
      <c:catAx>
        <c:axId val="971416418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39573318"/>
        <c:crosses val="autoZero"/>
        <c:auto val="1"/>
        <c:lblAlgn val="ctr"/>
        <c:lblOffset val="100"/>
        <c:noMultiLvlLbl val="0"/>
      </c:catAx>
      <c:valAx>
        <c:axId val="13957331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7141641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[全表.xlsx]部委微信!数据透视表6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当月政务微信发稿量分布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[全表.xlsx]部委微信!$M$16</c:f>
              <c:strCache>
                <c:ptCount val="1"/>
                <c:pt idx="0">
                  <c:v>汇总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[全表.xlsx]部委微信!$L$17:$L$22</c:f>
              <c:strCache>
                <c:ptCount val="5"/>
                <c:pt idx="0">
                  <c:v>300以上</c:v>
                </c:pt>
                <c:pt idx="1">
                  <c:v>200-300</c:v>
                </c:pt>
                <c:pt idx="2">
                  <c:v>100-200</c:v>
                </c:pt>
                <c:pt idx="3">
                  <c:v>50-100</c:v>
                </c:pt>
                <c:pt idx="4">
                  <c:v>50以下</c:v>
                </c:pt>
              </c:strCache>
            </c:strRef>
          </c:cat>
          <c:val>
            <c:numRef>
              <c:f>[全表.xlsx]部委微信!$M$17:$M$22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23</c:v>
                </c:pt>
                <c:pt idx="3">
                  <c:v>10</c:v>
                </c:pt>
                <c:pt idx="4">
                  <c:v>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部委微信严重表述不规范分布情况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>
        <c:manualLayout>
          <c:xMode val="edge"/>
          <c:yMode val="edge"/>
          <c:x val="0.199652777777778"/>
          <c:y val="0.0312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'[(部委微信)微信错别字监测数据(2022-12-01----2022-12-31).xls]筛选分析-公众号 (计数)'!$B$1</c:f>
              <c:strCache>
                <c:ptCount val="1"/>
                <c:pt idx="0">
                  <c:v>公众号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'[(部委微信)微信错别字监测数据(2022-12-01----2022-12-31).xls]筛选分析-公众号 (计数)'!$A$2:$A$15</c:f>
              <c:strCache>
                <c:ptCount val="14"/>
                <c:pt idx="0">
                  <c:v>国防部发布</c:v>
                </c:pt>
                <c:pt idx="1">
                  <c:v>国家移民管理局</c:v>
                </c:pt>
                <c:pt idx="2">
                  <c:v>锐科技</c:v>
                </c:pt>
                <c:pt idx="3">
                  <c:v>财政部</c:v>
                </c:pt>
                <c:pt idx="4">
                  <c:v>退役军人事务部</c:v>
                </c:pt>
                <c:pt idx="5">
                  <c:v>国家知识产权局</c:v>
                </c:pt>
                <c:pt idx="6">
                  <c:v>国家认监委</c:v>
                </c:pt>
                <c:pt idx="7">
                  <c:v>中国气象局</c:v>
                </c:pt>
                <c:pt idx="8">
                  <c:v>国家文物局</c:v>
                </c:pt>
                <c:pt idx="9">
                  <c:v>国家核安全局</c:v>
                </c:pt>
                <c:pt idx="10">
                  <c:v>国资小新</c:v>
                </c:pt>
                <c:pt idx="11">
                  <c:v>国家粮食和物资储备局</c:v>
                </c:pt>
                <c:pt idx="12">
                  <c:v>健康中国</c:v>
                </c:pt>
                <c:pt idx="13">
                  <c:v>自然资源部</c:v>
                </c:pt>
              </c:strCache>
            </c:strRef>
          </c:cat>
          <c:val>
            <c:numRef>
              <c:f>'[(部委微信)微信错别字监测数据(2022-12-01----2022-12-31).xls]筛选分析-公众号 (计数)'!$B$2:$B$15</c:f>
              <c:numCache>
                <c:formatCode>General</c:formatCode>
                <c:ptCount val="1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1"/>
          <c:showBubbleSize val="1"/>
        </c:dLbls>
        <c:gapWidth val="150"/>
        <c:overlap val="0"/>
        <c:axId val="39355516"/>
        <c:axId val="962219065"/>
      </c:barChart>
      <c:catAx>
        <c:axId val="3935551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2219065"/>
        <c:crosses val="autoZero"/>
        <c:auto val="1"/>
        <c:lblAlgn val="ctr"/>
        <c:lblOffset val="100"/>
        <c:noMultiLvlLbl val="0"/>
      </c:catAx>
      <c:valAx>
        <c:axId val="96221906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93555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当月严重表述不规范典型错误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'[(部委微信)微信错别字监测数据(2022-12-01----2022-12-31).xls]筛选分析-错别字 (计数)'!$B$1</c:f>
              <c:strCache>
                <c:ptCount val="1"/>
                <c:pt idx="0">
                  <c:v>错别字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'[(部委微信)微信错别字监测数据(2022-12-01----2022-12-31).xls]筛选分析-错别字 (计数)'!$A$2:$A$15</c:f>
              <c:strCache>
                <c:ptCount val="14"/>
                <c:pt idx="0">
                  <c:v>中共中国</c:v>
                </c:pt>
                <c:pt idx="1">
                  <c:v>党</c:v>
                </c:pt>
                <c:pt idx="2">
                  <c:v>中央</c:v>
                </c:pt>
                <c:pt idx="3">
                  <c:v>开幕式</c:v>
                </c:pt>
                <c:pt idx="4">
                  <c:v>中华人民共和国退役军保障法</c:v>
                </c:pt>
                <c:pt idx="5">
                  <c:v>省十二次党代会</c:v>
                </c:pt>
                <c:pt idx="6">
                  <c:v>习近平总书记生态文明思想</c:v>
                </c:pt>
                <c:pt idx="7">
                  <c:v>纪念</c:v>
                </c:pt>
                <c:pt idx="8">
                  <c:v>习近平总书记关于生态文明思想</c:v>
                </c:pt>
                <c:pt idx="9">
                  <c:v>脱困攻坚</c:v>
                </c:pt>
                <c:pt idx="10">
                  <c:v>全国人大常委</c:v>
                </c:pt>
                <c:pt idx="11">
                  <c:v>中央政治局常委会议精神</c:v>
                </c:pt>
                <c:pt idx="12">
                  <c:v>筑牢中华民族共同体意识</c:v>
                </c:pt>
                <c:pt idx="13">
                  <c:v>建国70周年</c:v>
                </c:pt>
              </c:strCache>
            </c:strRef>
          </c:cat>
          <c:val>
            <c:numRef>
              <c:f>'[(部委微信)微信错别字监测数据(2022-12-01----2022-12-31).xls]筛选分析-错别字 (计数)'!$B$2:$B$15</c:f>
              <c:numCache>
                <c:formatCode>General</c:formatCode>
                <c:ptCount val="1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部委微信10W+热门文章分布情况</a:t>
            </a:r>
            <a:endParaRPr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'[(部委微信)微信热点监测数据(2022-12-01----2022-12-31).xls]筛选分析-公众号 (计数)'!$B$1</c:f>
              <c:strCache>
                <c:ptCount val="1"/>
                <c:pt idx="0">
                  <c:v>公众号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'[(部委微信)微信热点监测数据(2022-12-01----2022-12-31).xls]筛选分析-公众号 (计数)'!$A$2:$A$15</c:f>
              <c:strCache>
                <c:ptCount val="14"/>
                <c:pt idx="0">
                  <c:v>健康中国</c:v>
                </c:pt>
                <c:pt idx="1">
                  <c:v>中国人民银行</c:v>
                </c:pt>
                <c:pt idx="2">
                  <c:v>微言教育</c:v>
                </c:pt>
                <c:pt idx="3">
                  <c:v>国资小新</c:v>
                </c:pt>
                <c:pt idx="4">
                  <c:v>国家税务总局</c:v>
                </c:pt>
                <c:pt idx="5">
                  <c:v>市说新语</c:v>
                </c:pt>
                <c:pt idx="6">
                  <c:v>商务微新闻</c:v>
                </c:pt>
                <c:pt idx="7">
                  <c:v>国家邮政局</c:v>
                </c:pt>
                <c:pt idx="8">
                  <c:v>国家移民管理局</c:v>
                </c:pt>
                <c:pt idx="9">
                  <c:v>司法部</c:v>
                </c:pt>
                <c:pt idx="10">
                  <c:v>交通运输部</c:v>
                </c:pt>
                <c:pt idx="11">
                  <c:v>中华人民共和国应急管理部</c:v>
                </c:pt>
                <c:pt idx="12">
                  <c:v>证监会发布</c:v>
                </c:pt>
                <c:pt idx="13">
                  <c:v>审计署</c:v>
                </c:pt>
              </c:strCache>
            </c:strRef>
          </c:cat>
          <c:val>
            <c:numRef>
              <c:f>'[(部委微信)微信热点监测数据(2022-12-01----2022-12-31).xls]筛选分析-公众号 (计数)'!$B$2:$B$15</c:f>
              <c:numCache>
                <c:formatCode>General</c:formatCode>
                <c:ptCount val="14"/>
                <c:pt idx="0">
                  <c:v>28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://mp.weixin.qq.com/s?__biz=MjM5NjI2ODA4Mw==&amp;mid=2653112761&amp;idx=1&amp;sn=feef578ae816f3e0038d203c8ee78253&amp;chksm=bd3c38e58a4bb1f31461b54a11912d13b48a3ddd983e458349bf5f1121b6d255aafd537a0fa5#rd" TargetMode="External"/><Relationship Id="rId8" Type="http://schemas.openxmlformats.org/officeDocument/2006/relationships/hyperlink" Target="http://mp.weixin.qq.com/s?__biz=MjM5NjI2ODA4Mw==&amp;mid=2653115125&amp;idx=1&amp;sn=e92c956ee5e2700d3c43e6447e465f08&amp;chksm=bd3c23a98a4baabf163729150fae98cfe10be54f535fa4cd0691baa213d2b60e6e8fa3b714aa#rd" TargetMode="External"/><Relationship Id="rId7" Type="http://schemas.openxmlformats.org/officeDocument/2006/relationships/hyperlink" Target="http://mp.weixin.qq.com/s?__biz=MjM5NjI2ODA4Mw==&amp;mid=2653115126&amp;idx=1&amp;sn=590cf60eb1e7323e6997f91beaabb22c&amp;chksm=bd3c23aa8a4baabcd78805e6e139bef082b23f3b77290661a0f028e3a9977f26e03def09e1db#rd" TargetMode="External"/><Relationship Id="rId6" Type="http://schemas.openxmlformats.org/officeDocument/2006/relationships/hyperlink" Target="http://mp.weixin.qq.com/s?__biz=MjM5NjI2ODA4Mw==&amp;mid=2653112758&amp;idx=1&amp;sn=025cbb83978fe5a943eb5b4a9ed50e5c&amp;chksm=bd3c38ea8a4bb1fcdb24b7b75db166d84fb8b6dc08561dfc293fdec91c7960d6987519d51657#rd" TargetMode="Externa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6" Type="http://schemas.openxmlformats.org/officeDocument/2006/relationships/slideLayout" Target="../slideLayouts/slideLayout1.xml"/><Relationship Id="rId15" Type="http://schemas.openxmlformats.org/officeDocument/2006/relationships/hyperlink" Target="http://mp.weixin.qq.com/s?__biz=MzA4NzAzMDgwMw==&amp;mid=2651071178&amp;idx=1&amp;sn=55314144d910babf45f8ba57c83c2c47&amp;chksm=8bcf2fb6bcb8a6a037454239d20ac6211dc2df7b0d4177f6f11d39a81d46826eea0541afa639#rd" TargetMode="External"/><Relationship Id="rId14" Type="http://schemas.openxmlformats.org/officeDocument/2006/relationships/hyperlink" Target="http://mp.weixin.qq.com/s?__biz=MjM5NjI2ODA4Mw==&amp;mid=2653112760&amp;idx=1&amp;sn=6b5a701c35946312dd43143ac8a163ac&amp;chksm=bd3c38e48a4bb1f2544a637a82adc67de953d00d27325dba53d742f6b7cb74767b055eae9580#rd" TargetMode="External"/><Relationship Id="rId13" Type="http://schemas.openxmlformats.org/officeDocument/2006/relationships/hyperlink" Target="http://mp.weixin.qq.com/s?__biz=MjM5NjI2ODA4Mw==&amp;mid=2653115133&amp;idx=1&amp;sn=82bfa7b05ad63d0e8868d6801314d099&amp;chksm=bd3c23a18a4baab71ea0c3d6e0ffc56645e387b3add45f4574f97b50e5e8458c3137262cd9e0#rd" TargetMode="External"/><Relationship Id="rId12" Type="http://schemas.openxmlformats.org/officeDocument/2006/relationships/hyperlink" Target="http://mp.weixin.qq.com/s?__biz=MjM5NTA1NjE3NQ==&amp;mid=2650063273&amp;idx=1&amp;sn=3d9bb2fd4861adee5c2151f814826534&amp;chksm=befe3ee98989b7ff0df82bc81df8b6983395f7ce541bac53b2e4f8d625b68bc847f609a4f593#rd" TargetMode="External"/><Relationship Id="rId11" Type="http://schemas.openxmlformats.org/officeDocument/2006/relationships/hyperlink" Target="http://mp.weixin.qq.com/s?__biz=MjM5NjI2ODA4Mw==&amp;mid=2653113787&amp;idx=1&amp;sn=2802386921d0c6a1fe9b4f76610fce73&amp;chksm=bd3c3ce78a4bb5f10f6f1083e546662377dea7542ee5e8fef54be55fa4e87a51cd4bd7353b27#rd" TargetMode="External"/><Relationship Id="rId10" Type="http://schemas.openxmlformats.org/officeDocument/2006/relationships/hyperlink" Target="http://mp.weixin.qq.com/s?__biz=MjM5NjI2ODA4Mw==&amp;mid=2653115127&amp;idx=1&amp;sn=a29d988217a0f6aae399d4511dcfe5ee&amp;chksm=bd3c23ab8a4baabd640958f79fa322bf7eb31f083c923b3fe64afa829865bf97a9235536b871#rd" TargetMode="External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参加排行的部委微信公众号共48个，根据监测数据统计结果，综合影响力指数得分在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 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健康中国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1171.04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中国人民银行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952.74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944.22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4916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生态环境部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健康中国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230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566535" y="14541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962025" y="3923665"/>
          <a:ext cx="459168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75742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20" b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</a:t>
                      </a:r>
                      <a:endParaRPr lang="zh-CN" sz="1120" b="1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健康中国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1129.56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6258586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26786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146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5803759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100001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12749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3517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07950" marB="361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952.74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2403500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5466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103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2335699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427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944.22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2989518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2932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119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2526671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449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919.96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2474556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5246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150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2292309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1124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905.81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541144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2571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519128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80686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394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891.53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1971617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2709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112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1858689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386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890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2343015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3723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159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1904470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92387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139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858.02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768637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4213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750902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53821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263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851.88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2190492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3589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199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1586310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125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846.28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2225729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3090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194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1381253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56775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836.86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976387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1895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67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948758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228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826.3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1784038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5157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240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1545816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270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市说新语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811.18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1443032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2097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138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1078672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180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交通运输部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809.51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1085640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1368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1085640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146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795.49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1287069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3430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168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1056978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53188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145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健康中国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1171.04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10530881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45369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230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10159373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100001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11810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国防部发布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国家移民管理局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锐科技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存在问题最多（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%）。出现严重表述错误问题主要集中在党和国家领导人口号等，如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“党中央/中共中央”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中共中央/中国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”、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“党的”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720725" y="2536825"/>
          <a:ext cx="5375275" cy="383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435725" y="2536825"/>
          <a:ext cx="5092065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0205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4917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4548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万，有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55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健康中国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%）。网民重点关注政策法规、公示公告、时事新闻等信息。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46300"/>
          <a:ext cx="6103620" cy="428688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709295"/>
                <a:gridCol w="6819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</a:tr>
              <a:tr h="4483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健康中国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6"/>
                        </a:rPr>
                        <a:t>关于进一步优化落实新冠肺炎疫情防控措施的通知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11810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771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健康中国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7"/>
                        </a:rPr>
                        <a:t>关于印发对新型冠状病毒感染实施“乙类乙管”总体方案的通知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4378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健康中国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8"/>
                        </a:rPr>
                        <a:t>国家卫生健康委员会公告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3951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健康中国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9"/>
                        </a:rPr>
                        <a:t>划重点！防控措施有了这些新优化→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1820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健康中国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0"/>
                        </a:rPr>
                        <a:t>《关于对新型冠状病毒感染实施“乙类乙管”的总体方案》解读问答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1641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健康中国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1"/>
                        </a:rPr>
                        <a:t>关于印发新冠病毒疫苗第二剂次加强免疫接种实施方案的通知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1457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17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微言教育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2"/>
                        </a:rPr>
                        <a:t>12月15日15:00，钟南山院士全国高校抗疫大讲堂开讲！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1124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健康中国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3"/>
                        </a:rPr>
                        <a:t>图说|“乙类乙管”，最新政策看这里！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771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365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健康中国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4"/>
                        </a:rPr>
                        <a:t>《关于进一步优化落实新冠肺炎疫情防控措施的通知》解读问答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756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证监会发布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5"/>
                        </a:rPr>
                        <a:t>公告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463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6955790" y="2630805"/>
          <a:ext cx="4572000" cy="3317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5df38cc8-6dbe-4ba3-84dc-47e587cf7bb3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5df38cc8-6dbe-4ba3-84dc-47e587cf7bb3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9c5c675f-c4f5-4126-b743-cdb0d68c1ff7}"/>
</p:tagLst>
</file>

<file path=ppt/tags/tag6.xml><?xml version="1.0" encoding="utf-8"?>
<p:tagLst xmlns:p="http://schemas.openxmlformats.org/presentationml/2006/main">
  <p:tag name="COMMONDATA" val="eyJoZGlkIjoiZGY0OTg1Y2JiZWQzZDY3NGMyMzhjYmVjMWEzYzZjYmEifQ=="/>
  <p:tag name="KSO_WPP_MARK_KEY" val="c9eb0d83-3ec7-41dc-a87a-a3fdc1f9bb7d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2178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隶书</vt:lpstr>
      <vt:lpstr>汉仪旗黑-85S</vt:lpstr>
      <vt:lpstr>汉仪中隶书简</vt:lpstr>
      <vt:lpstr>微软雅黑</vt:lpstr>
      <vt:lpstr>黑体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76</cp:revision>
  <dcterms:created xsi:type="dcterms:W3CDTF">2022-01-21T00:47:00Z</dcterms:created>
  <dcterms:modified xsi:type="dcterms:W3CDTF">2023-01-11T06:10:00Z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2022-01-26T16:34:34Z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2052-11.1.0.13703</vt:lpwstr>
  </property>
</Properties>
</file>