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G:\&#27036;&#21333;&#12304;&#23448;&#32593;&#21457;&#25991;&#12305;\2023&#24180;1&#26376;&#30340;&#25968;&#2545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G:\&#27036;&#21333;&#12304;&#23448;&#32593;&#21457;&#25991;&#12305;\2023&#24180;1&#26376;&#30340;&#25968;&#25454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G:\&#27036;&#21333;&#12304;&#23448;&#32593;&#21457;&#25991;&#12305;\%5b&#37096;&#22996;&#24494;&#21338;%5d&#24494;&#21338;&#38169;&#21035;&#23383;&#30417;&#27979;&#25968;&#25454;(2023-01-01----2023-01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G:\&#27036;&#21333;&#12304;&#23448;&#32593;&#21457;&#25991;&#12305;\%5b&#37096;&#22996;&#24494;&#21338;%5d&#24494;&#21338;&#38169;&#21035;&#23383;&#30417;&#27979;&#25968;&#25454;(2023-01-01----2023-01-3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&#24037;&#20316;&#31807;4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部委政务微博综合影响力得分分布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[2023年1月的数据.xlsx]部委微博!$L$18:$L$23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[2023年1月的数据.xlsx]部委微博!$M$18:$M$23</c:f>
              <c:numCache>
                <c:formatCode>General</c:formatCode>
                <c:ptCount val="6"/>
                <c:pt idx="0">
                  <c:v>1</c:v>
                </c:pt>
                <c:pt idx="1">
                  <c:v>11</c:v>
                </c:pt>
                <c:pt idx="2">
                  <c:v>10</c:v>
                </c:pt>
                <c:pt idx="3">
                  <c:v>8</c:v>
                </c:pt>
                <c:pt idx="4">
                  <c:v>7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0"/>
        <c:axId val="319909102"/>
        <c:axId val="847032306"/>
      </c:barChart>
      <c:catAx>
        <c:axId val="31990910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7032306"/>
        <c:crosses val="autoZero"/>
        <c:auto val="1"/>
        <c:lblAlgn val="ctr"/>
        <c:lblOffset val="100"/>
        <c:noMultiLvlLbl val="0"/>
      </c:catAx>
      <c:valAx>
        <c:axId val="84703230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1990910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当月政务微博文章原创率分布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cap="none" spc="0" normalizeH="0" baseline="0">
                    <a:solidFill>
                      <a:schemeClr val="bg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[2023年1月的数据.xlsx]部委微博!$L$34:$L$38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[2023年1月的数据.xlsx]部委微博!$M$34:$M$38</c:f>
              <c:numCache>
                <c:formatCode>General</c:formatCode>
                <c:ptCount val="5"/>
                <c:pt idx="0">
                  <c:v>9</c:v>
                </c:pt>
                <c:pt idx="1">
                  <c:v>10</c:v>
                </c:pt>
                <c:pt idx="2">
                  <c:v>7</c:v>
                </c:pt>
                <c:pt idx="3">
                  <c:v>10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875"/>
          <c:y val="0.39571759259259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部委微博严重表述不规范分布情况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'[(部委微博)微博错别字监测数据(2023-01-01----2023-01-31).xls]Sheet2'!$G$13:$G$16</c:f>
              <c:strCache>
                <c:ptCount val="4"/>
                <c:pt idx="0">
                  <c:v>中国气象局</c:v>
                </c:pt>
                <c:pt idx="1">
                  <c:v>司法部</c:v>
                </c:pt>
                <c:pt idx="2">
                  <c:v>市说新语</c:v>
                </c:pt>
                <c:pt idx="3">
                  <c:v>海关发布</c:v>
                </c:pt>
              </c:strCache>
            </c:strRef>
          </c:cat>
          <c:val>
            <c:numRef>
              <c:f>'[(部委微博)微博错别字监测数据(2023-01-01----2023-01-31).xls]Sheet2'!$H$13:$H$16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0"/>
        <c:axId val="605909062"/>
        <c:axId val="597980273"/>
      </c:barChart>
      <c:catAx>
        <c:axId val="60590906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97980273"/>
        <c:crosses val="autoZero"/>
        <c:auto val="1"/>
        <c:lblAlgn val="ctr"/>
        <c:lblOffset val="100"/>
        <c:noMultiLvlLbl val="0"/>
      </c:catAx>
      <c:valAx>
        <c:axId val="59798027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590906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cap="none" spc="0" normalizeH="0" baseline="0">
                    <a:solidFill>
                      <a:schemeClr val="bg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'[(部委微博)微博错别字监测数据(2023-01-01----2023-01-31).xls]Sheet2'!$Q$12:$Q$15</c:f>
              <c:strCache>
                <c:ptCount val="4"/>
                <c:pt idx="0">
                  <c:v>博尔塔拉自治州</c:v>
                </c:pt>
                <c:pt idx="1">
                  <c:v>防腐拒变</c:v>
                </c:pt>
                <c:pt idx="2">
                  <c:v>党的十九大、十九届历次全会精神</c:v>
                </c:pt>
                <c:pt idx="3">
                  <c:v>卫建委</c:v>
                </c:pt>
              </c:strCache>
            </c:strRef>
          </c:cat>
          <c:val>
            <c:numRef>
              <c:f>'[(部委微博)微博错别字监测数据(2023-01-01----2023-01-31).xls]Sheet2'!$R$12:$R$15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125574071644"/>
          <c:y val="0.401388888888889"/>
          <c:w val="0.391943314525653"/>
          <c:h val="0.34768518518518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部委微博点赞数1K+热门文章分布情况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[工作簿4]Sheet2!$G$11:$G$17</c:f>
              <c:strCache>
                <c:ptCount val="7"/>
                <c:pt idx="0">
                  <c:v>[新浪]国家移民管理局</c:v>
                </c:pt>
                <c:pt idx="1">
                  <c:v>[新浪]国资小新</c:v>
                </c:pt>
                <c:pt idx="2">
                  <c:v>[新浪]健康中国</c:v>
                </c:pt>
                <c:pt idx="3">
                  <c:v>[新浪]文旅之声</c:v>
                </c:pt>
                <c:pt idx="4">
                  <c:v>[新浪]应急管理部</c:v>
                </c:pt>
                <c:pt idx="5">
                  <c:v>[新浪]中国警方在线</c:v>
                </c:pt>
                <c:pt idx="6">
                  <c:v>[新浪]中科院之声</c:v>
                </c:pt>
              </c:strCache>
            </c:strRef>
          </c:cat>
          <c:val>
            <c:numRef>
              <c:f>[工作簿4]Sheet2!$H$11:$H$17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40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241607"/>
        <c:axId val="331720798"/>
      </c:barChart>
      <c:catAx>
        <c:axId val="17024160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1720798"/>
        <c:crosses val="autoZero"/>
        <c:auto val="1"/>
        <c:lblAlgn val="ctr"/>
        <c:lblOffset val="100"/>
        <c:noMultiLvlLbl val="0"/>
      </c:catAx>
      <c:valAx>
        <c:axId val="33172079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0241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综合影响力指数得分在1000至1500之间的微博数量较多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1672.67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1485.73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1395.61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2023年01月，部委微博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平均原创率为85.99%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>
            <p:custDataLst>
              <p:tags r:id="rId12"/>
            </p:custDataLst>
          </p:nvPr>
        </p:nvGraphicFramePr>
        <p:xfrm>
          <a:off x="7030085" y="1068705"/>
          <a:ext cx="47345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13"/>
            </p:custDataLst>
          </p:nvPr>
        </p:nvGraphicFramePr>
        <p:xfrm>
          <a:off x="1038860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1672.67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32125000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98.41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99.91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731648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1485.73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5923000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90756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1395.61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2220000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31238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1354.62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4770000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1247.04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6679000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1240.51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2667000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1208.83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15093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1185.34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15274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1073.29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1057.42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8157000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1518000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996.51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8041000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940.55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2531000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939.09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2609000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68.12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1672.67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32125000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1070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98.41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99.91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98.88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731648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33794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组织机构名称、宣传口号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“博尔塔拉自治州”、“党的十九大、十九届历次全会精神”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等表述不规范。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1205865" y="256603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7"/>
            </p:custDataLst>
          </p:nvPr>
        </p:nvGraphicFramePr>
        <p:xfrm>
          <a:off x="6633210" y="2566035"/>
          <a:ext cx="483933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[新浪]中国警方在线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67.8%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边防军事信息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新春许新愿，红红火火过大年！#过年#说说你的兔年第一个愿望</a:t>
                      </a:r>
                      <a:endParaRPr 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602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2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</a:rPr>
                        <a:t>#警民同心#小调查:你认为图1和图2哪个更容易让司机减速慢行</a:t>
                      </a:r>
                      <a:endParaRPr lang="en-US" sz="100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90983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3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【#你印象最深的荧幕警察形象#是？】#献礼警察节#回顾以往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1436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4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你知道#鱼刺卡喉该去挂哪个科#吗？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75000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5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[新浪]国资小新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#你们尽管想象我们负责实现#兑现更多科幻梦想，未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859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6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【致敬！#这一双双手让人心疼#】中国军人这一双双守护祖国的手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7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#警察叔叔的兔年新愿#“在新春佳节来临之际，@UNIQ-王一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992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8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[新浪]国资小新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在大荧幕上看绝美战机，想想可太激动了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3012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9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【注意！#父母不能擅用孩子压岁钱#】每逢过年，拿压岁钱是孩子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[新浪]中国警方在线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【#走失萌娃派出所吃蛋糕说倒霉死了#】#走失萌娃派出所认真干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14841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7243445" y="29914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c5c675f-c4f5-4126-b743-cdb0d68c1ff7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ZDk1MTVhZjQzMzkwZjdkNjZmZTc1YjVhYjZiYjY2ZjEifQ=="/>
  <p:tag name="KSO_WPP_MARK_KEY" val="3eed6ec8-76c1-4a47-a29d-981314264d04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79</cp:revision>
  <dcterms:created xsi:type="dcterms:W3CDTF">2022-01-21T00:48:00Z</dcterms:created>
  <dcterms:modified xsi:type="dcterms:W3CDTF">2023-02-23T03:15:39Z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2052-11.1.0.13703</vt:lpwstr>
  </property>
</Properties>
</file>