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10"/>
  </p:handoutMasterIdLst>
  <p:sldIdLst>
    <p:sldId id="256" r:id="rId3"/>
    <p:sldId id="257" r:id="rId4"/>
    <p:sldId id="258" r:id="rId5"/>
    <p:sldId id="259" r:id="rId6"/>
    <p:sldId id="260" r:id="rId7"/>
    <p:sldId id="261" r:id="rId8"/>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7.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E:\&#23448;&#32593;&#21457;&#25991;\24&#24180;\&#27036;&#21333;\&#37096;&#22996;&#24494;&#20449;&#33609;&#31295;.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E:\&#23448;&#32593;&#21457;&#25991;\24&#24180;\&#27036;&#21333;\&#37096;&#22996;&#24494;&#20449;&#33609;&#31295;.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E:\&#23448;&#32593;&#21457;&#25991;\24&#24180;\&#27036;&#21333;\&#37096;&#22996;&#24494;&#20449;&#33609;&#31295;.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E:\&#23448;&#32593;&#21457;&#25991;\24&#24180;\&#27036;&#21333;\&#37096;&#22996;&#24494;&#20449;&#33609;&#31295;.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E:\&#23448;&#32593;&#21457;&#25991;\24&#24180;\&#27036;&#21333;\&#37096;&#22996;&#24494;&#20449;&#33609;&#3129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部委政务微信综合影响力指数分布</a:t>
            </a:r>
            <a:endParaRPr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1"/>
            <c:invertIfNegative val="0"/>
            <c:bubble3D val="0"/>
            <c:spPr>
              <a:solidFill>
                <a:schemeClr val="accent2"/>
              </a:solidFill>
              <a:ln>
                <a:noFill/>
              </a:ln>
              <a:effectLst/>
            </c:spPr>
          </c:dPt>
          <c:dPt>
            <c:idx val="2"/>
            <c:invertIfNegative val="0"/>
            <c:bubble3D val="0"/>
            <c:spPr>
              <a:solidFill>
                <a:srgbClr val="4472C4"/>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[部委微信草稿.xlsx]部委微信!$A$53:$A$56</c:f>
              <c:strCache>
                <c:ptCount val="4"/>
                <c:pt idx="0">
                  <c:v>900以上</c:v>
                </c:pt>
                <c:pt idx="1">
                  <c:v>700-900</c:v>
                </c:pt>
                <c:pt idx="2">
                  <c:v>500-700</c:v>
                </c:pt>
                <c:pt idx="3">
                  <c:v>300-500</c:v>
                </c:pt>
              </c:strCache>
            </c:strRef>
          </c:cat>
          <c:val>
            <c:numRef>
              <c:f>[部委微信草稿.xlsx]部委微信!$B$53:$B$56</c:f>
              <c:numCache>
                <c:formatCode>General</c:formatCode>
                <c:ptCount val="4"/>
                <c:pt idx="0">
                  <c:v>9</c:v>
                </c:pt>
                <c:pt idx="1">
                  <c:v>18</c:v>
                </c:pt>
                <c:pt idx="2">
                  <c:v>15</c:v>
                </c:pt>
                <c:pt idx="3">
                  <c:v>5</c:v>
                </c:pt>
              </c:numCache>
            </c:numRef>
          </c:val>
        </c:ser>
        <c:dLbls>
          <c:showLegendKey val="0"/>
          <c:showVal val="1"/>
          <c:showCatName val="0"/>
          <c:showSerName val="0"/>
          <c:showPercent val="0"/>
          <c:showBubbleSize val="0"/>
        </c:dLbls>
        <c:gapWidth val="182"/>
        <c:overlap val="0"/>
        <c:axId val="422913975"/>
        <c:axId val="743732155"/>
      </c:barChart>
      <c:catAx>
        <c:axId val="422913975"/>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43732155"/>
        <c:crosses val="autoZero"/>
        <c:auto val="1"/>
        <c:lblAlgn val="ctr"/>
        <c:lblOffset val="100"/>
        <c:noMultiLvlLbl val="0"/>
      </c:catAx>
      <c:valAx>
        <c:axId val="743732155"/>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22913975"/>
        <c:crosses val="autoZero"/>
        <c:crossBetween val="between"/>
      </c:valAx>
      <c:spPr>
        <a:noFill/>
        <a:ln>
          <a:noFill/>
        </a:ln>
        <a:effectLst/>
      </c:spPr>
    </c:plotArea>
    <c:plotVisOnly val="1"/>
    <c:dispBlanksAs val="gap"/>
    <c:showDLblsOverMax val="0"/>
    <c:extLst>
      <c:ext uri="{0b15fc19-7d7d-44ad-8c2d-2c3a37ce22c3}">
        <chartProps xmlns="https://web.wps.cn/et/2018/main" chartId="{d8bdc2d0-8cfd-4b0f-b3d8-2e6e7e700cde}"/>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1" i="0" u="none" strike="noStrike" kern="1200" spc="0" baseline="0">
                <a:solidFill>
                  <a:schemeClr val="tx1">
                    <a:lumMod val="65000"/>
                    <a:lumOff val="35000"/>
                  </a:schemeClr>
                </a:solidFill>
                <a:latin typeface="+mn-lt"/>
                <a:ea typeface="+mn-ea"/>
                <a:cs typeface="+mn-cs"/>
              </a:defRPr>
            </a:pPr>
            <a:r>
              <a:rPr b="1"/>
              <a:t>当月部委政务微信发稿量分布</a:t>
            </a:r>
            <a:endParaRPr b="1"/>
          </a:p>
        </c:rich>
      </c:tx>
      <c:layout/>
      <c:overlay val="0"/>
      <c:spPr>
        <a:noFill/>
        <a:ln>
          <a:noFill/>
        </a:ln>
        <a:effectLst/>
      </c:spPr>
    </c:title>
    <c:autoTitleDeleted val="0"/>
    <c:plotArea>
      <c:layout/>
      <c:pieChart>
        <c:varyColors val="1"/>
        <c:ser>
          <c:idx val="0"/>
          <c:order val="0"/>
          <c:spPr/>
          <c:explosion val="0"/>
          <c:dPt>
            <c:idx val="0"/>
            <c:bubble3D val="0"/>
            <c:spPr>
              <a:solidFill>
                <a:schemeClr val="accent2"/>
              </a:solidFill>
              <a:ln w="19050">
                <a:solidFill>
                  <a:schemeClr val="lt1"/>
                </a:solidFill>
              </a:ln>
              <a:effectLst/>
            </c:spPr>
          </c:dPt>
          <c:dPt>
            <c:idx val="1"/>
            <c:bubble3D val="0"/>
            <c:spPr>
              <a:solidFill>
                <a:schemeClr val="accent4"/>
              </a:solidFill>
              <a:ln w="19050">
                <a:solidFill>
                  <a:schemeClr val="lt1"/>
                </a:solidFill>
              </a:ln>
              <a:effectLst/>
            </c:spPr>
          </c:dPt>
          <c:dPt>
            <c:idx val="2"/>
            <c:bubble3D val="0"/>
            <c:spPr>
              <a:solidFill>
                <a:schemeClr val="accent6"/>
              </a:solidFill>
              <a:ln w="19050">
                <a:solidFill>
                  <a:schemeClr val="lt1"/>
                </a:solidFill>
              </a:ln>
              <a:effectLst/>
            </c:spPr>
          </c:dPt>
          <c:dPt>
            <c:idx val="3"/>
            <c:bubble3D val="0"/>
            <c:spPr>
              <a:solidFill>
                <a:schemeClr val="accent2">
                  <a:lumMod val="60000"/>
                </a:schemeClr>
              </a:solidFill>
              <a:ln w="19050">
                <a:solidFill>
                  <a:schemeClr val="lt1"/>
                </a:solidFill>
              </a:ln>
              <a:effectLst/>
            </c:spPr>
          </c:dPt>
          <c:dLbls>
            <c:dLbl>
              <c:idx val="0"/>
              <c:layout>
                <c:manualLayout>
                  <c:x val="-0.00899927244925174"/>
                  <c:y val="0.127750554111049"/>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783370374689804"/>
                  <c:y val="0.0272713790718563"/>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547725357005769"/>
                  <c:y val="0.150778836146548"/>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ctr"/>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[部委微信草稿.xlsx]部委微信!$A$8:$A$11</c:f>
              <c:strCache>
                <c:ptCount val="4"/>
                <c:pt idx="0">
                  <c:v>200-300</c:v>
                </c:pt>
                <c:pt idx="1">
                  <c:v>100-200</c:v>
                </c:pt>
                <c:pt idx="2">
                  <c:v>50-100</c:v>
                </c:pt>
                <c:pt idx="3">
                  <c:v>50以下</c:v>
                </c:pt>
              </c:strCache>
            </c:strRef>
          </c:cat>
          <c:val>
            <c:numRef>
              <c:f>[部委微信草稿.xlsx]部委微信!$B$8:$B$11</c:f>
              <c:numCache>
                <c:formatCode>General</c:formatCode>
                <c:ptCount val="4"/>
                <c:pt idx="0">
                  <c:v>2</c:v>
                </c:pt>
                <c:pt idx="1">
                  <c:v>17</c:v>
                </c:pt>
                <c:pt idx="2">
                  <c:v>18</c:v>
                </c:pt>
                <c:pt idx="3">
                  <c:v>10</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7ee03590-9491-4f1f-bff9-f93057ad0ed4}"/>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部委微信严重表述不规范分布情况</a:t>
            </a:r>
            <a:endParaRPr b="1"/>
          </a:p>
        </c:rich>
      </c:tx>
      <c:layout/>
      <c:overlay val="0"/>
      <c:spPr>
        <a:noFill/>
        <a:ln>
          <a:noFill/>
        </a:ln>
        <a:effectLst/>
      </c:spPr>
    </c:title>
    <c:autoTitleDeleted val="0"/>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1"/>
              </a:solidFill>
              <a:ln>
                <a:noFill/>
              </a:ln>
              <a:effectLst/>
            </c:spPr>
          </c:dPt>
          <c:dPt>
            <c:idx val="1"/>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[部委微信草稿.xlsx]部委微信!$A$88:$A$95</c:f>
              <c:strCache>
                <c:ptCount val="8"/>
                <c:pt idx="0">
                  <c:v>国家广播电视总局</c:v>
                </c:pt>
                <c:pt idx="1">
                  <c:v>国家能源局</c:v>
                </c:pt>
                <c:pt idx="2">
                  <c:v>国家文物局</c:v>
                </c:pt>
                <c:pt idx="3">
                  <c:v>国家信访局</c:v>
                </c:pt>
                <c:pt idx="4">
                  <c:v>国资小新</c:v>
                </c:pt>
                <c:pt idx="5">
                  <c:v>司法部</c:v>
                </c:pt>
                <c:pt idx="6">
                  <c:v>中国民政</c:v>
                </c:pt>
                <c:pt idx="7">
                  <c:v>中国气象局</c:v>
                </c:pt>
              </c:strCache>
            </c:strRef>
          </c:cat>
          <c:val>
            <c:numRef>
              <c:f>[部委微信草稿.xlsx]部委微信!$B$88:$B$95</c:f>
              <c:numCache>
                <c:formatCode>General</c:formatCode>
                <c:ptCount val="8"/>
                <c:pt idx="0">
                  <c:v>1</c:v>
                </c:pt>
                <c:pt idx="1">
                  <c:v>5</c:v>
                </c:pt>
                <c:pt idx="2">
                  <c:v>1</c:v>
                </c:pt>
                <c:pt idx="3">
                  <c:v>2</c:v>
                </c:pt>
                <c:pt idx="4">
                  <c:v>2</c:v>
                </c:pt>
                <c:pt idx="5">
                  <c:v>1</c:v>
                </c:pt>
                <c:pt idx="6">
                  <c:v>2</c:v>
                </c:pt>
                <c:pt idx="7">
                  <c:v>1</c:v>
                </c:pt>
              </c:numCache>
            </c:numRef>
          </c:val>
        </c:ser>
        <c:dLbls>
          <c:showLegendKey val="0"/>
          <c:showVal val="1"/>
          <c:showCatName val="0"/>
          <c:showSerName val="0"/>
          <c:showPercent val="0"/>
          <c:showBubbleSize val="0"/>
        </c:dLbls>
        <c:gapWidth val="182"/>
        <c:overlap val="0"/>
        <c:axId val="604901129"/>
        <c:axId val="625475268"/>
      </c:barChart>
      <c:catAx>
        <c:axId val="604901129"/>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25475268"/>
        <c:crosses val="autoZero"/>
        <c:auto val="1"/>
        <c:lblAlgn val="ctr"/>
        <c:lblOffset val="100"/>
        <c:noMultiLvlLbl val="0"/>
      </c:catAx>
      <c:valAx>
        <c:axId val="625475268"/>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04901129"/>
        <c:crosses val="autoZero"/>
        <c:crossBetween val="between"/>
      </c:valAx>
      <c:spPr>
        <a:noFill/>
        <a:ln>
          <a:noFill/>
        </a:ln>
        <a:effectLst/>
      </c:spPr>
    </c:plotArea>
    <c:plotVisOnly val="1"/>
    <c:dispBlanksAs val="gap"/>
    <c:showDLblsOverMax val="0"/>
    <c:extLst>
      <c:ext uri="{0b15fc19-7d7d-44ad-8c2d-2c3a37ce22c3}">
        <chartProps xmlns="https://web.wps.cn/et/2018/main" chartId="{9d6a4fe3-f018-4532-acfa-1baf21242d17}"/>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当月严重表述不规范典型错误</a:t>
            </a:r>
            <a:endParaRPr b="1"/>
          </a:p>
        </c:rich>
      </c:tx>
      <c:layout>
        <c:manualLayout>
          <c:xMode val="edge"/>
          <c:yMode val="edge"/>
          <c:x val="0.206676017125815"/>
          <c:y val="0.00749250749250749"/>
        </c:manualLayout>
      </c:layout>
      <c:overlay val="0"/>
      <c:spPr>
        <a:noFill/>
        <a:ln>
          <a:noFill/>
        </a:ln>
        <a:effectLst/>
      </c:spPr>
    </c:title>
    <c:autoTitleDeleted val="0"/>
    <c:plotArea>
      <c:layout>
        <c:manualLayout>
          <c:layoutTarget val="inner"/>
          <c:xMode val="edge"/>
          <c:yMode val="edge"/>
          <c:x val="0.0993811135532636"/>
          <c:y val="0.16018485736482"/>
          <c:w val="0.520458929840593"/>
          <c:h val="0.780213089802131"/>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2">
                  <a:lumMod val="60000"/>
                  <a:lumOff val="40000"/>
                </a:schemeClr>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Lbls>
            <c:dLbl>
              <c:idx val="2"/>
              <c:layout>
                <c:manualLayout>
                  <c:x val="-0.070811489470451"/>
                  <c:y val="0.0207209956670551"/>
                </c:manualLayout>
              </c:layout>
              <c:dLblPos val="bestFit"/>
              <c:showLegendKey val="0"/>
              <c:showVal val="1"/>
              <c:showCatName val="0"/>
              <c:showSerName val="0"/>
              <c:showPercent val="0"/>
              <c:showBubbleSize val="0"/>
              <c:extLst>
                <c:ext xmlns:c15="http://schemas.microsoft.com/office/drawing/2012/chart" uri="{CE6537A1-D6FC-4f65-9D91-7224C49458BB}">
                  <c15:layout>
                    <c:manualLayout>
                      <c:w val="0.0515364475678656"/>
                      <c:h val="0.0556966311156255"/>
                    </c:manualLayout>
                  </c15:layout>
                </c:ext>
              </c:extLst>
            </c:dLbl>
            <c:dLbl>
              <c:idx val="3"/>
              <c:layout>
                <c:manualLayout>
                  <c:x val="-0.0690282969294595"/>
                  <c:y val="-0.00777705820837159"/>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41378989744544"/>
                  <c:y val="-0.0737829921644942"/>
                </c:manualLayout>
              </c:layout>
              <c:dLblPos val="bestFit"/>
              <c:showLegendKey val="0"/>
              <c:showVal val="1"/>
              <c:showCatName val="0"/>
              <c:showSerName val="0"/>
              <c:showPercent val="0"/>
              <c:showBubbleSize val="0"/>
              <c:extLst>
                <c:ext xmlns:c15="http://schemas.microsoft.com/office/drawing/2012/chart" uri="{CE6537A1-D6FC-4f65-9D91-7224C49458BB}">
                  <c15:layout>
                    <c:manualLayout>
                      <c:w val="0.0341910060268892"/>
                      <c:h val="0.0479063165365507"/>
                    </c:manualLayout>
                  </c15:layout>
                </c:ext>
              </c:extLst>
            </c:dLbl>
            <c:dLbl>
              <c:idx val="5"/>
              <c:layout>
                <c:manualLayout>
                  <c:x val="0.050301344459898"/>
                  <c:y val="0.0234762580353821"/>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[部委微信草稿.xlsx]部委微信!$A$108:$A$113</c:f>
              <c:strCache>
                <c:ptCount val="6"/>
                <c:pt idx="0">
                  <c:v>党徽</c:v>
                </c:pt>
                <c:pt idx="1">
                  <c:v>广西省</c:v>
                </c:pt>
                <c:pt idx="2">
                  <c:v>纪念建军</c:v>
                </c:pt>
                <c:pt idx="3">
                  <c:v>纪念习近平总书记</c:v>
                </c:pt>
                <c:pt idx="4">
                  <c:v>能源法</c:v>
                </c:pt>
                <c:pt idx="5">
                  <c:v>习总书记</c:v>
                </c:pt>
              </c:strCache>
            </c:strRef>
          </c:cat>
          <c:val>
            <c:numRef>
              <c:f>[部委微信草稿.xlsx]部委微信!$B$108:$B$113</c:f>
              <c:numCache>
                <c:formatCode>General</c:formatCode>
                <c:ptCount val="6"/>
                <c:pt idx="0">
                  <c:v>2</c:v>
                </c:pt>
                <c:pt idx="1">
                  <c:v>1</c:v>
                </c:pt>
                <c:pt idx="2">
                  <c:v>1</c:v>
                </c:pt>
                <c:pt idx="3">
                  <c:v>1</c:v>
                </c:pt>
                <c:pt idx="4">
                  <c:v>5</c:v>
                </c:pt>
                <c:pt idx="5">
                  <c:v>5</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80033071517156"/>
          <c:y val="0.256306077535128"/>
          <c:w val="0.315832988838363"/>
          <c:h val="0.610462163534789"/>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6ca71a99-20a4-4d72-8ef3-3daf2ea9d043}"/>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a:t>
            </a:r>
            <a:r>
              <a:rPr lang="en-US" altLang="zh-CN" b="1"/>
              <a:t>10W+</a:t>
            </a:r>
            <a:r>
              <a:rPr altLang="en-US" b="1"/>
              <a:t>热门文章分布情况</a:t>
            </a:r>
            <a:endParaRPr altLang="en-US" b="1"/>
          </a:p>
        </c:rich>
      </c:tx>
      <c:layout/>
      <c:overlay val="0"/>
      <c:spPr>
        <a:noFill/>
        <a:ln>
          <a:noFill/>
        </a:ln>
        <a:effectLst/>
      </c:spPr>
    </c:title>
    <c:autoTitleDeleted val="0"/>
    <c:plotArea>
      <c:layout>
        <c:manualLayout>
          <c:layoutTarget val="inner"/>
          <c:xMode val="edge"/>
          <c:yMode val="edge"/>
          <c:x val="0.031627372052904"/>
          <c:y val="0.253681023806247"/>
          <c:w val="0.575330649798735"/>
          <c:h val="0.550708683087932"/>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Pt>
            <c:idx val="11"/>
            <c:bubble3D val="0"/>
            <c:spPr>
              <a:solidFill>
                <a:schemeClr val="accent6">
                  <a:lumMod val="60000"/>
                </a:schemeClr>
              </a:solidFill>
              <a:ln w="19050">
                <a:solidFill>
                  <a:schemeClr val="lt1"/>
                </a:solidFill>
              </a:ln>
              <a:effectLst/>
            </c:spPr>
          </c:dPt>
          <c:dPt>
            <c:idx val="12"/>
            <c:bubble3D val="0"/>
            <c:spPr>
              <a:solidFill>
                <a:schemeClr val="accent1">
                  <a:lumMod val="80000"/>
                  <a:lumOff val="20000"/>
                </a:schemeClr>
              </a:solidFill>
              <a:ln w="19050">
                <a:solidFill>
                  <a:schemeClr val="lt1"/>
                </a:solidFill>
              </a:ln>
              <a:effectLst/>
            </c:spPr>
          </c:dPt>
          <c:dPt>
            <c:idx val="13"/>
            <c:bubble3D val="0"/>
            <c:spPr>
              <a:solidFill>
                <a:schemeClr val="accent2">
                  <a:lumMod val="80000"/>
                  <a:lumOff val="20000"/>
                </a:schemeClr>
              </a:solidFill>
              <a:ln w="19050">
                <a:solidFill>
                  <a:schemeClr val="lt1"/>
                </a:solidFill>
              </a:ln>
              <a:effectLst/>
            </c:spPr>
          </c:dPt>
          <c:dPt>
            <c:idx val="14"/>
            <c:bubble3D val="0"/>
            <c:spPr>
              <a:solidFill>
                <a:schemeClr val="accent3">
                  <a:lumMod val="80000"/>
                  <a:lumOff val="20000"/>
                </a:schemeClr>
              </a:solidFill>
              <a:ln w="19050">
                <a:solidFill>
                  <a:schemeClr val="lt1"/>
                </a:solidFill>
              </a:ln>
              <a:effectLst/>
            </c:spPr>
          </c:dPt>
          <c:dPt>
            <c:idx val="15"/>
            <c:bubble3D val="0"/>
            <c:spPr>
              <a:solidFill>
                <a:schemeClr val="accent4">
                  <a:lumMod val="80000"/>
                  <a:lumOff val="20000"/>
                </a:schemeClr>
              </a:solidFill>
              <a:ln w="19050">
                <a:solidFill>
                  <a:schemeClr val="lt1"/>
                </a:solidFill>
              </a:ln>
              <a:effectLst/>
            </c:spPr>
          </c:dPt>
          <c:dPt>
            <c:idx val="16"/>
            <c:bubble3D val="0"/>
            <c:spPr>
              <a:solidFill>
                <a:schemeClr val="accent5">
                  <a:lumMod val="80000"/>
                  <a:lumOff val="20000"/>
                </a:schemeClr>
              </a:solidFill>
              <a:ln w="19050">
                <a:solidFill>
                  <a:schemeClr val="lt1"/>
                </a:solidFill>
              </a:ln>
              <a:effectLst/>
            </c:spPr>
          </c:dPt>
          <c:dPt>
            <c:idx val="17"/>
            <c:bubble3D val="0"/>
            <c:spPr>
              <a:solidFill>
                <a:schemeClr val="accent6">
                  <a:lumMod val="80000"/>
                  <a:lumOff val="20000"/>
                </a:schemeClr>
              </a:solidFill>
              <a:ln w="19050">
                <a:solidFill>
                  <a:schemeClr val="lt1"/>
                </a:solidFill>
              </a:ln>
              <a:effectLst/>
            </c:spPr>
          </c:dPt>
          <c:dLbls>
            <c:numFmt formatCode="General" sourceLinked="0"/>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[部委微信草稿.xlsx]Sheet2!$E$21:$E$38</c:f>
              <c:strCache>
                <c:ptCount val="18"/>
                <c:pt idx="0">
                  <c:v>工信微报</c:v>
                </c:pt>
                <c:pt idx="1">
                  <c:v>国家能源局</c:v>
                </c:pt>
                <c:pt idx="2">
                  <c:v>国家税务总局</c:v>
                </c:pt>
                <c:pt idx="3">
                  <c:v>国家移民管理局</c:v>
                </c:pt>
                <c:pt idx="4">
                  <c:v>国资小新</c:v>
                </c:pt>
                <c:pt idx="5">
                  <c:v>海关发布</c:v>
                </c:pt>
                <c:pt idx="6">
                  <c:v>健康中国</c:v>
                </c:pt>
                <c:pt idx="7">
                  <c:v>交通运输部</c:v>
                </c:pt>
                <c:pt idx="8">
                  <c:v>人力资源和社会保障部</c:v>
                </c:pt>
                <c:pt idx="9">
                  <c:v>生态环境部</c:v>
                </c:pt>
                <c:pt idx="10">
                  <c:v>司法部</c:v>
                </c:pt>
                <c:pt idx="11">
                  <c:v>退役军人事务部</c:v>
                </c:pt>
                <c:pt idx="12">
                  <c:v>外交部</c:v>
                </c:pt>
                <c:pt idx="13">
                  <c:v>微言教育</c:v>
                </c:pt>
                <c:pt idx="14">
                  <c:v>中国人民银行</c:v>
                </c:pt>
                <c:pt idx="15">
                  <c:v>中国水利</c:v>
                </c:pt>
                <c:pt idx="16">
                  <c:v>中华人民共和国应急管理部</c:v>
                </c:pt>
                <c:pt idx="17">
                  <c:v>自然资源部</c:v>
                </c:pt>
              </c:strCache>
            </c:strRef>
          </c:cat>
          <c:val>
            <c:numRef>
              <c:f>[部委微信草稿.xlsx]Sheet2!$F$21:$F$38</c:f>
              <c:numCache>
                <c:formatCode>General</c:formatCode>
                <c:ptCount val="18"/>
                <c:pt idx="0">
                  <c:v>1</c:v>
                </c:pt>
                <c:pt idx="1">
                  <c:v>2</c:v>
                </c:pt>
                <c:pt idx="2">
                  <c:v>16</c:v>
                </c:pt>
                <c:pt idx="3">
                  <c:v>5</c:v>
                </c:pt>
                <c:pt idx="4">
                  <c:v>5</c:v>
                </c:pt>
                <c:pt idx="5">
                  <c:v>4</c:v>
                </c:pt>
                <c:pt idx="6">
                  <c:v>2</c:v>
                </c:pt>
                <c:pt idx="7">
                  <c:v>1</c:v>
                </c:pt>
                <c:pt idx="8">
                  <c:v>6</c:v>
                </c:pt>
                <c:pt idx="9">
                  <c:v>6</c:v>
                </c:pt>
                <c:pt idx="10">
                  <c:v>7</c:v>
                </c:pt>
                <c:pt idx="11">
                  <c:v>1</c:v>
                </c:pt>
                <c:pt idx="12">
                  <c:v>3</c:v>
                </c:pt>
                <c:pt idx="13">
                  <c:v>6</c:v>
                </c:pt>
                <c:pt idx="14">
                  <c:v>7</c:v>
                </c:pt>
                <c:pt idx="15">
                  <c:v>2</c:v>
                </c:pt>
                <c:pt idx="16">
                  <c:v>29</c:v>
                </c:pt>
                <c:pt idx="17">
                  <c:v>2</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48648648648649"/>
          <c:y val="0.0780615231795408"/>
          <c:w val="0.339850488786659"/>
          <c:h val="0.88945723216823"/>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00db8498-75f7-4cf4-bedc-0bb42051032c}"/>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5.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部委政务新媒体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30</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126355" cy="259778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a:t>
            </a:r>
            <a:r>
              <a:rPr lang="zh-CN" sz="1600" spc="35" dirty="0">
                <a:latin typeface="微软雅黑" panose="020B0503020204020204" charset="-122"/>
                <a:ea typeface="微软雅黑" panose="020B0503020204020204" charset="-122"/>
                <a:cs typeface="微软雅黑" panose="020B0503020204020204" charset="-122"/>
              </a:rPr>
              <a:t>与</a:t>
            </a:r>
            <a:r>
              <a:rPr sz="1600" spc="35" dirty="0">
                <a:latin typeface="微软雅黑" panose="020B0503020204020204" charset="-122"/>
                <a:ea typeface="微软雅黑" panose="020B0503020204020204" charset="-122"/>
                <a:cs typeface="微软雅黑" panose="020B0503020204020204" charset="-122"/>
              </a:rPr>
              <a:t>排</a:t>
            </a:r>
            <a:r>
              <a:rPr lang="zh-CN" sz="1600" spc="35" dirty="0">
                <a:latin typeface="微软雅黑" panose="020B0503020204020204" charset="-122"/>
                <a:ea typeface="微软雅黑" panose="020B0503020204020204" charset="-122"/>
                <a:cs typeface="微软雅黑" panose="020B0503020204020204" charset="-122"/>
              </a:rPr>
              <a:t>名</a:t>
            </a:r>
            <a:r>
              <a:rPr sz="1600" spc="35" dirty="0">
                <a:latin typeface="微软雅黑" panose="020B0503020204020204" charset="-122"/>
                <a:ea typeface="微软雅黑" panose="020B0503020204020204" charset="-122"/>
                <a:cs typeface="微软雅黑" panose="020B0503020204020204" charset="-122"/>
              </a:rPr>
              <a:t>的部委微信公众号共</a:t>
            </a:r>
            <a:r>
              <a:rPr lang="en-US" sz="1600" spc="35" dirty="0">
                <a:latin typeface="微软雅黑" panose="020B0503020204020204" charset="-122"/>
                <a:ea typeface="微软雅黑" panose="020B0503020204020204" charset="-122"/>
                <a:cs typeface="微软雅黑" panose="020B0503020204020204" charset="-122"/>
              </a:rPr>
              <a:t>47</a:t>
            </a:r>
            <a:r>
              <a:rPr sz="1600" spc="35" dirty="0">
                <a:latin typeface="微软雅黑" panose="020B0503020204020204" charset="-122"/>
                <a:ea typeface="微软雅黑" panose="020B0503020204020204" charset="-122"/>
                <a:cs typeface="微软雅黑" panose="020B0503020204020204" charset="-122"/>
              </a:rPr>
              <a:t>个，根据监测数据统计结果</a:t>
            </a:r>
            <a:r>
              <a:rPr lang="zh-CN" sz="1600" spc="35" dirty="0">
                <a:latin typeface="微软雅黑" panose="020B0503020204020204" charset="-122"/>
                <a:ea typeface="微软雅黑" panose="020B0503020204020204" charset="-122"/>
                <a:cs typeface="微软雅黑" panose="020B0503020204020204" charset="-122"/>
              </a:rPr>
              <a:t>显示</a:t>
            </a:r>
            <a:r>
              <a:rPr sz="1600" spc="35" dirty="0">
                <a:latin typeface="微软雅黑" panose="020B0503020204020204" charset="-122"/>
                <a:ea typeface="微软雅黑" panose="020B0503020204020204" charset="-122"/>
                <a:cs typeface="微软雅黑" panose="020B0503020204020204" charset="-122"/>
              </a:rPr>
              <a:t>，综合影响力指数得分在</a:t>
            </a:r>
            <a:r>
              <a:rPr lang="en-US" sz="1600" spc="35" dirty="0">
                <a:latin typeface="微软雅黑" panose="020B0503020204020204" charset="-122"/>
                <a:ea typeface="微软雅黑" panose="020B0503020204020204" charset="-122"/>
                <a:cs typeface="微软雅黑" panose="020B0503020204020204" charset="-122"/>
              </a:rPr>
              <a:t>7</a:t>
            </a:r>
            <a:r>
              <a:rPr lang="en-US" sz="1600" spc="35" dirty="0">
                <a:latin typeface="微软雅黑" panose="020B0503020204020204" charset="-122"/>
                <a:ea typeface="微软雅黑" panose="020B0503020204020204" charset="-122"/>
                <a:cs typeface="微软雅黑" panose="020B0503020204020204" charset="-122"/>
              </a:rPr>
              <a:t>00</a:t>
            </a:r>
            <a:r>
              <a:rPr sz="1600" spc="35" dirty="0">
                <a:latin typeface="微软雅黑" panose="020B0503020204020204" charset="-122"/>
                <a:ea typeface="微软雅黑" panose="020B0503020204020204" charset="-122"/>
                <a:cs typeface="微软雅黑" panose="020B0503020204020204" charset="-122"/>
              </a:rPr>
              <a:t>至</a:t>
            </a:r>
            <a:r>
              <a:rPr lang="en-US" sz="1600" spc="35" dirty="0">
                <a:latin typeface="微软雅黑" panose="020B0503020204020204" charset="-122"/>
                <a:ea typeface="微软雅黑" panose="020B0503020204020204" charset="-122"/>
                <a:cs typeface="微软雅黑" panose="020B0503020204020204" charset="-122"/>
              </a:rPr>
              <a:t>9</a:t>
            </a:r>
            <a:r>
              <a:rPr sz="1600" spc="35" dirty="0">
                <a:latin typeface="微软雅黑" panose="020B0503020204020204" charset="-122"/>
                <a:ea typeface="微软雅黑" panose="020B0503020204020204" charset="-122"/>
                <a:cs typeface="微软雅黑" panose="020B0503020204020204" charset="-122"/>
              </a:rPr>
              <a:t>00之间的公众号数量较多，共</a:t>
            </a:r>
            <a:r>
              <a:rPr lang="en-US" sz="1600" spc="35" dirty="0">
                <a:latin typeface="微软雅黑" panose="020B0503020204020204" charset="-122"/>
                <a:ea typeface="微软雅黑" panose="020B0503020204020204" charset="-122"/>
                <a:cs typeface="微软雅黑" panose="020B0503020204020204" charset="-122"/>
              </a:rPr>
              <a:t>18</a:t>
            </a:r>
            <a:r>
              <a:rPr sz="1600" spc="35" dirty="0">
                <a:latin typeface="微软雅黑" panose="020B0503020204020204" charset="-122"/>
                <a:ea typeface="微软雅黑" panose="020B0503020204020204" charset="-122"/>
                <a:cs typeface="微软雅黑" panose="020B0503020204020204" charset="-122"/>
              </a:rPr>
              <a:t>个；有</a:t>
            </a:r>
            <a:r>
              <a:rPr lang="en-US" sz="1600" spc="35" dirty="0">
                <a:latin typeface="微软雅黑" panose="020B0503020204020204" charset="-122"/>
                <a:ea typeface="微软雅黑" panose="020B0503020204020204" charset="-122"/>
                <a:cs typeface="微软雅黑" panose="020B0503020204020204" charset="-122"/>
              </a:rPr>
              <a:t>9</a:t>
            </a:r>
            <a:r>
              <a:rPr sz="1600" spc="35" dirty="0">
                <a:latin typeface="微软雅黑" panose="020B0503020204020204" charset="-122"/>
                <a:ea typeface="微软雅黑" panose="020B0503020204020204" charset="-122"/>
                <a:cs typeface="微软雅黑" panose="020B0503020204020204" charset="-122"/>
              </a:rPr>
              <a:t>个部委微信综合影响力指数在900以上。</a:t>
            </a:r>
            <a:r>
              <a:rPr sz="1600" spc="30" dirty="0">
                <a:latin typeface="微软雅黑" panose="020B0503020204020204" charset="-122"/>
                <a:ea typeface="微软雅黑" panose="020B0503020204020204" charset="-122"/>
                <a:cs typeface="微软雅黑" panose="020B0503020204020204" charset="-122"/>
              </a:rPr>
              <a:t>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中华人民共和国应急管理部</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altLang="zh-CN" sz="1600" dirty="0">
                <a:latin typeface="微软雅黑" panose="020B0503020204020204" charset="-122"/>
                <a:ea typeface="微软雅黑" panose="020B0503020204020204" charset="-122"/>
                <a:cs typeface="微软雅黑" panose="020B0503020204020204" charset="-122"/>
              </a:rPr>
              <a:t>1060.25</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国家税务总局</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海关发布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b="1"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altLang="zh-CN" sz="1600" spc="5" dirty="0">
                <a:latin typeface="微软雅黑" panose="020B0503020204020204" charset="-122"/>
                <a:ea typeface="微软雅黑" panose="020B0503020204020204" charset="-122"/>
                <a:cs typeface="微软雅黑" panose="020B0503020204020204" charset="-122"/>
              </a:rPr>
              <a:t>1008.36</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955.38</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sz="1600" spc="35" dirty="0">
                <a:latin typeface="微软雅黑" panose="020B0503020204020204" charset="-122"/>
                <a:ea typeface="微软雅黑" panose="020B0503020204020204" charset="-122"/>
                <a:cs typeface="微软雅黑" panose="020B0503020204020204" charset="-122"/>
                <a:sym typeface="+mn-ea"/>
              </a:rPr>
              <a:t>202</a:t>
            </a:r>
            <a:r>
              <a:rPr lang="en-US" sz="1600" spc="35" dirty="0">
                <a:latin typeface="微软雅黑" panose="020B0503020204020204" charset="-122"/>
                <a:ea typeface="微软雅黑" panose="020B0503020204020204" charset="-122"/>
                <a:cs typeface="微软雅黑" panose="020B0503020204020204" charset="-122"/>
                <a:sym typeface="+mn-ea"/>
              </a:rPr>
              <a:t>4</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11</a:t>
            </a:r>
            <a:r>
              <a:rPr sz="1600" spc="35" dirty="0">
                <a:latin typeface="微软雅黑" panose="020B0503020204020204" charset="-122"/>
                <a:ea typeface="微软雅黑" panose="020B0503020204020204" charset="-122"/>
                <a:cs typeface="微软雅黑" panose="020B0503020204020204" charset="-122"/>
                <a:sym typeface="+mn-ea"/>
              </a:rPr>
              <a:t>月，部委微信发稿总量达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4320</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92</a:t>
            </a:r>
            <a:r>
              <a:rPr sz="1600" spc="35" dirty="0">
                <a:latin typeface="微软雅黑" panose="020B0503020204020204" charset="-122"/>
                <a:ea typeface="微软雅黑" panose="020B0503020204020204" charset="-122"/>
                <a:cs typeface="微软雅黑" panose="020B0503020204020204" charset="-122"/>
                <a:sym typeface="+mn-ea"/>
              </a:rPr>
              <a:t>篇。其中，</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中华人民共和国应急管理部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sz="1600" spc="35" dirty="0">
                <a:latin typeface="微软雅黑" panose="020B0503020204020204" charset="-122"/>
                <a:ea typeface="微软雅黑" panose="020B0503020204020204" charset="-122"/>
                <a:cs typeface="微软雅黑" panose="020B0503020204020204" charset="-122"/>
                <a:sym typeface="+mn-ea"/>
              </a:rPr>
              <a:t>227</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司法部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”和“</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中国气象局</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sz="1600" spc="35" dirty="0">
                <a:latin typeface="微软雅黑" panose="020B0503020204020204" charset="-122"/>
                <a:ea typeface="微软雅黑" panose="020B0503020204020204" charset="-122"/>
                <a:cs typeface="微软雅黑" panose="020B0503020204020204" charset="-122"/>
                <a:sym typeface="+mn-ea"/>
              </a:rPr>
              <a:t>217</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spc="35" dirty="0">
                <a:latin typeface="微软雅黑" panose="020B0503020204020204" charset="-122"/>
                <a:ea typeface="微软雅黑" panose="020B0503020204020204" charset="-122"/>
                <a:cs typeface="微软雅黑" panose="020B0503020204020204" charset="-122"/>
                <a:sym typeface="+mn-ea"/>
              </a:rPr>
              <a:t>189</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1</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个部委微信月发稿量在</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5篇以下</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4" name="图表 3"/>
          <p:cNvGraphicFramePr/>
          <p:nvPr/>
        </p:nvGraphicFramePr>
        <p:xfrm>
          <a:off x="6488430" y="1376045"/>
          <a:ext cx="4728210" cy="259588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2" name="图表 11"/>
          <p:cNvGraphicFramePr/>
          <p:nvPr/>
        </p:nvGraphicFramePr>
        <p:xfrm>
          <a:off x="962025" y="4149090"/>
          <a:ext cx="4239260" cy="237299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部委政务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5976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ea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ea typeface="微软雅黑" panose="020B0503020204020204" charset="-122"/>
                <a:cs typeface="微软雅黑" panose="020B0503020204020204" charset="-122"/>
              </a:rPr>
              <a:t>影响力指数</a:t>
            </a:r>
            <a:r>
              <a:rPr sz="1000" b="1" spc="-5" dirty="0">
                <a:latin typeface="微软雅黑" panose="020B0503020204020204" charset="-122"/>
                <a:ea typeface="微软雅黑" panose="020B0503020204020204" charset="-122"/>
                <a:cs typeface="微软雅黑" panose="020B0503020204020204" charset="-122"/>
              </a:rPr>
              <a:t>=</a:t>
            </a:r>
            <a:r>
              <a:rPr sz="1000" b="1" spc="5" dirty="0">
                <a:latin typeface="微软雅黑" panose="020B0503020204020204" charset="-122"/>
                <a:ea typeface="微软雅黑" panose="020B0503020204020204" charset="-122"/>
                <a:cs typeface="微软雅黑" panose="020B0503020204020204" charset="-122"/>
              </a:rPr>
              <a:t> </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整体传播力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篇均传播力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头条传播力</a:t>
            </a:r>
            <a:r>
              <a:rPr sz="1000" b="1" spc="-5" dirty="0">
                <a:latin typeface="微软雅黑" panose="020B0503020204020204" charset="-122"/>
                <a:ea typeface="微软雅黑" panose="020B0503020204020204" charset="-122"/>
                <a:cs typeface="微软雅黑" panose="020B0503020204020204" charset="-122"/>
              </a:rPr>
              <a:t>+10%</a:t>
            </a:r>
            <a:r>
              <a:rPr sz="1000" b="1" dirty="0">
                <a:latin typeface="微软雅黑" panose="020B0503020204020204" charset="-122"/>
                <a:ea typeface="微软雅黑" panose="020B0503020204020204" charset="-122"/>
                <a:cs typeface="微软雅黑" panose="020B0503020204020204" charset="-122"/>
              </a:rPr>
              <a:t>峰值传播力</a:t>
            </a:r>
            <a:r>
              <a:rPr sz="1000" b="1" spc="-5" dirty="0">
                <a:latin typeface="微软雅黑" panose="020B0503020204020204" charset="-122"/>
                <a:ea typeface="微软雅黑" panose="020B0503020204020204" charset="-122"/>
                <a:cs typeface="微软雅黑" panose="020B0503020204020204" charset="-122"/>
              </a:rPr>
              <a:t>)</a:t>
            </a:r>
            <a:r>
              <a:rPr sz="975" b="1" spc="-7" baseline="21000" dirty="0">
                <a:latin typeface="微软雅黑" panose="020B0503020204020204" charset="-122"/>
                <a:ea typeface="微软雅黑" panose="020B0503020204020204" charset="-122"/>
                <a:cs typeface="微软雅黑" panose="020B0503020204020204" charset="-122"/>
              </a:rPr>
              <a:t>2</a:t>
            </a:r>
            <a:r>
              <a:rPr sz="1000" b="1" spc="-5" dirty="0">
                <a:latin typeface="微软雅黑" panose="020B0503020204020204" charset="-122"/>
                <a:ea typeface="微软雅黑" panose="020B0503020204020204" charset="-122"/>
                <a:cs typeface="微软雅黑" panose="020B0503020204020204" charset="-122"/>
              </a:rPr>
              <a:t>*10</a:t>
            </a:r>
            <a:endParaRPr sz="10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ea typeface="微软雅黑" panose="020B0503020204020204" charset="-122"/>
                <a:cs typeface="微软雅黑" panose="020B0503020204020204" charset="-122"/>
              </a:rPr>
              <a:t>整体传播力=</a:t>
            </a:r>
            <a:r>
              <a:rPr sz="900" spc="2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日均阅读数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日均在看数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日均点赞数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篇均传播力=</a:t>
            </a:r>
            <a:r>
              <a:rPr sz="900" spc="15"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篇均点赞数</a:t>
            </a:r>
            <a:r>
              <a:rPr sz="900" spc="-5" dirty="0">
                <a:latin typeface="微软雅黑" panose="020B0503020204020204" charset="-122"/>
                <a:ea typeface="微软雅黑" panose="020B0503020204020204" charset="-122"/>
                <a:cs typeface="微软雅黑" panose="020B0503020204020204" charset="-122"/>
              </a:rPr>
              <a:t>*10+1)；</a:t>
            </a:r>
            <a:endParaRPr sz="9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ea typeface="微软雅黑" panose="020B0503020204020204" charset="-122"/>
                <a:cs typeface="微软雅黑" panose="020B0503020204020204" charset="-122"/>
              </a:rPr>
              <a:t>头条传播力=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头条篇均阅读数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头条篇均在看数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头条篇均点赞数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峰值传播力=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0.7ln(</a:t>
            </a:r>
            <a:r>
              <a:rPr sz="900" dirty="0">
                <a:latin typeface="微软雅黑" panose="020B0503020204020204" charset="-122"/>
                <a:ea typeface="微软雅黑" panose="020B0503020204020204" charset="-122"/>
                <a:cs typeface="微软雅黑" panose="020B0503020204020204" charset="-122"/>
              </a:rPr>
              <a:t>最高阅读数</a:t>
            </a:r>
            <a:r>
              <a:rPr sz="900" spc="-5" dirty="0">
                <a:latin typeface="微软雅黑" panose="020B0503020204020204" charset="-122"/>
                <a:ea typeface="微软雅黑" panose="020B0503020204020204" charset="-122"/>
                <a:cs typeface="微软雅黑" panose="020B0503020204020204" charset="-122"/>
              </a:rPr>
              <a:t>+1)+0.2ln(</a:t>
            </a:r>
            <a:r>
              <a:rPr sz="900" dirty="0">
                <a:latin typeface="微软雅黑" panose="020B0503020204020204" charset="-122"/>
                <a:ea typeface="微软雅黑" panose="020B0503020204020204" charset="-122"/>
                <a:cs typeface="微软雅黑" panose="020B0503020204020204" charset="-122"/>
              </a:rPr>
              <a:t>最高在看数</a:t>
            </a:r>
            <a:r>
              <a:rPr sz="900" spc="-5" dirty="0">
                <a:latin typeface="微软雅黑" panose="020B0503020204020204" charset="-122"/>
                <a:ea typeface="微软雅黑" panose="020B0503020204020204" charset="-122"/>
                <a:cs typeface="微软雅黑" panose="020B0503020204020204" charset="-122"/>
              </a:rPr>
              <a:t>*10+1)+0.1ln(</a:t>
            </a:r>
            <a:r>
              <a:rPr sz="900" dirty="0">
                <a:latin typeface="微软雅黑" panose="020B0503020204020204" charset="-122"/>
                <a:ea typeface="微软雅黑" panose="020B0503020204020204" charset="-122"/>
                <a:cs typeface="微软雅黑" panose="020B0503020204020204" charset="-122"/>
              </a:rPr>
              <a:t>最高点赞数*10+1)</a:t>
            </a:r>
            <a:endParaRPr sz="900">
              <a:latin typeface="微软雅黑" panose="020B0503020204020204" charset="-122"/>
              <a:ea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rPr>
                        <a:t>中华人民共和国应急管理部</a:t>
                      </a:r>
                      <a:endParaRPr lang="zh-CN" sz="1130" b="1">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1060.25</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740.74W+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15144</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227</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733.97W+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469</a:t>
                      </a:r>
                      <a:endParaRPr lang="en-US" sz="900">
                        <a:ln>
                          <a:noFill/>
                        </a:ln>
                        <a:solidFill>
                          <a:srgbClr val="004A7E"/>
                        </a:solidFill>
                      </a:endParaRPr>
                    </a:p>
                  </a:txBody>
                  <a:tcPr marL="12700" marR="12700" marT="12700" vert="horz" anchor="ctr" anchorCtr="0"/>
                </a:tc>
              </a:tr>
              <a:tr h="292100">
                <a:tc>
                  <a:txBody>
                    <a:bodyPr/>
                    <a:p>
                      <a:pPr algn="ctr">
                        <a:buClrTx/>
                        <a:buSzTx/>
                        <a:buFontTx/>
                        <a:buNone/>
                      </a:pPr>
                      <a:r>
                        <a:rPr lang="zh-CN" sz="1130" b="1">
                          <a:solidFill>
                            <a:srgbClr val="004A7E"/>
                          </a:solidFill>
                        </a:rPr>
                        <a:t>2</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国家税务总局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1008.36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359.1W+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10309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356.61W+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1316</a:t>
                      </a:r>
                      <a:endParaRPr lang="zh-CN" sz="1130" b="1" i="0">
                        <a:solidFill>
                          <a:srgbClr val="004A7E"/>
                        </a:solidFill>
                      </a:endParaRPr>
                    </a:p>
                  </a:txBody>
                  <a:tcPr marL="9842" marR="9842" marT="9842" marB="0" anchor="ctr" anchorCtr="0"/>
                </a:tc>
              </a:tr>
              <a:tr h="291465">
                <a:tc>
                  <a:txBody>
                    <a:bodyPr/>
                    <a:p>
                      <a:pPr algn="ctr">
                        <a:buClrTx/>
                        <a:buSzTx/>
                        <a:buFontTx/>
                        <a:buNone/>
                      </a:pPr>
                      <a:r>
                        <a:rPr lang="zh-CN" sz="1130" b="1">
                          <a:solidFill>
                            <a:srgbClr val="004A7E"/>
                          </a:solidFill>
                        </a:rPr>
                        <a:t>3</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海关发布</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955.38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387.36W+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4446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375.84W+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100</a:t>
                      </a:r>
                      <a:endParaRPr lang="zh-CN" sz="1130" b="1" i="0">
                        <a:solidFill>
                          <a:srgbClr val="004A7E"/>
                        </a:solidFill>
                      </a:endParaRPr>
                    </a:p>
                  </a:txBody>
                  <a:tcPr marL="9842" marR="9842" marT="9842" marB="0" anchor="ctr" anchorCtr="0"/>
                </a:tc>
              </a:tr>
              <a:tr h="292100">
                <a:tc>
                  <a:txBody>
                    <a:bodyPr/>
                    <a:p>
                      <a:pPr algn="ctr">
                        <a:buClrTx/>
                        <a:buSzTx/>
                        <a:buFontTx/>
                        <a:buNone/>
                      </a:pPr>
                      <a:r>
                        <a:rPr lang="zh-CN" sz="1130" b="1">
                          <a:solidFill>
                            <a:srgbClr val="004A7E"/>
                          </a:solidFill>
                        </a:rPr>
                        <a:t>4</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微言教育</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955.02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219.66W+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7063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219.66W+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1832</a:t>
                      </a:r>
                      <a:endParaRPr lang="zh-CN" sz="1130" b="1" i="0">
                        <a:solidFill>
                          <a:srgbClr val="004A7E"/>
                        </a:solidFill>
                      </a:endParaRPr>
                    </a:p>
                  </a:txBody>
                  <a:tcPr marL="9842" marR="9842" marT="9842" marB="0" anchor="ctr" anchorCtr="0"/>
                </a:tc>
              </a:tr>
              <a:tr h="292100">
                <a:tc>
                  <a:txBody>
                    <a:bodyPr/>
                    <a:p>
                      <a:pPr algn="ctr">
                        <a:buClrTx/>
                        <a:buSzTx/>
                        <a:buFontTx/>
                        <a:buNone/>
                      </a:pPr>
                      <a:r>
                        <a:rPr lang="zh-CN" sz="1130" b="1">
                          <a:solidFill>
                            <a:srgbClr val="004A7E"/>
                          </a:solidFill>
                        </a:rPr>
                        <a:t>5</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人力资源和社会保障部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942.24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306.21W+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5895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159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273.77W+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333</a:t>
                      </a:r>
                      <a:endParaRPr lang="zh-CN" sz="1130" b="1" i="0">
                        <a:solidFill>
                          <a:srgbClr val="004A7E"/>
                        </a:solidFill>
                      </a:endParaRPr>
                    </a:p>
                  </a:txBody>
                  <a:tcPr marL="9842" marR="9842" marT="9842" marB="0" anchor="ctr" anchorCtr="0"/>
                </a:tc>
              </a:tr>
              <a:tr h="292100">
                <a:tc>
                  <a:txBody>
                    <a:bodyPr/>
                    <a:p>
                      <a:pPr algn="ctr">
                        <a:buClrTx/>
                        <a:buSzTx/>
                        <a:buFontTx/>
                        <a:buNone/>
                      </a:pPr>
                      <a:r>
                        <a:rPr lang="zh-CN" sz="1130" b="1">
                          <a:solidFill>
                            <a:srgbClr val="004A7E"/>
                          </a:solidFill>
                        </a:rPr>
                        <a:t>6</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中国人民银行</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935.06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171.42W+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5180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158.42W+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792</a:t>
                      </a:r>
                      <a:endParaRPr lang="zh-CN" sz="1130" b="1" i="0">
                        <a:solidFill>
                          <a:srgbClr val="004A7E"/>
                        </a:solidFill>
                      </a:endParaRPr>
                    </a:p>
                  </a:txBody>
                  <a:tcPr marL="9842" marR="9842" marT="9842" marB="0" anchor="ctr" anchorCtr="0"/>
                </a:tc>
              </a:tr>
              <a:tr h="291465">
                <a:tc>
                  <a:txBody>
                    <a:bodyPr/>
                    <a:p>
                      <a:pPr algn="ctr">
                        <a:buClrTx/>
                        <a:buSzTx/>
                        <a:buFontTx/>
                        <a:buNone/>
                      </a:pPr>
                      <a:r>
                        <a:rPr lang="zh-CN" sz="1130" b="1">
                          <a:solidFill>
                            <a:srgbClr val="004A7E"/>
                          </a:solidFill>
                        </a:rPr>
                        <a:t>7</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国资小新</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926.3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321.06W+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2211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234.95W+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131</a:t>
                      </a:r>
                      <a:endParaRPr lang="zh-CN" sz="1130" b="1" i="0">
                        <a:solidFill>
                          <a:srgbClr val="004A7E"/>
                        </a:solidFill>
                      </a:endParaRPr>
                    </a:p>
                  </a:txBody>
                  <a:tcPr marL="9842" marR="9842" marT="9842" marB="0" anchor="ctr" anchorCtr="0"/>
                </a:tc>
              </a:tr>
              <a:tr h="292100">
                <a:tc>
                  <a:txBody>
                    <a:bodyPr/>
                    <a:p>
                      <a:pPr algn="ctr">
                        <a:buClrTx/>
                        <a:buSzTx/>
                        <a:buFontTx/>
                        <a:buNone/>
                      </a:pPr>
                      <a:r>
                        <a:rPr lang="zh-CN" sz="1130" b="1">
                          <a:solidFill>
                            <a:srgbClr val="004A7E"/>
                          </a:solidFill>
                        </a:rPr>
                        <a:t>8</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健康中国</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925.87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197.33W+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5894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197.02W+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463</a:t>
                      </a:r>
                      <a:endParaRPr lang="zh-CN" sz="1130" b="1" i="0">
                        <a:solidFill>
                          <a:srgbClr val="004A7E"/>
                        </a:solidFill>
                      </a:endParaRPr>
                    </a:p>
                  </a:txBody>
                  <a:tcPr marL="9842" marR="9842" marT="9842" marB="0" anchor="ctr" anchorCtr="0"/>
                </a:tc>
              </a:tr>
              <a:tr h="291465">
                <a:tc>
                  <a:txBody>
                    <a:bodyPr/>
                    <a:p>
                      <a:pPr algn="ctr">
                        <a:buClrTx/>
                        <a:buSzTx/>
                        <a:buFontTx/>
                        <a:buNone/>
                      </a:pPr>
                      <a:r>
                        <a:rPr lang="zh-CN" sz="1130" b="1">
                          <a:solidFill>
                            <a:srgbClr val="004A7E"/>
                          </a:solidFill>
                        </a:rPr>
                        <a:t>9</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国家移民管理局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902.15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156.07W+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2481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151.96W+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268</a:t>
                      </a:r>
                      <a:endParaRPr lang="zh-CN" sz="1130" b="1" i="0">
                        <a:solidFill>
                          <a:srgbClr val="004A7E"/>
                        </a:solidFill>
                      </a:endParaRPr>
                    </a:p>
                  </a:txBody>
                  <a:tcPr marL="9842" marR="9842" marT="9842" marB="0" anchor="ctr" anchorCtr="0"/>
                </a:tc>
              </a:tr>
              <a:tr h="292100">
                <a:tc>
                  <a:txBody>
                    <a:bodyPr/>
                    <a:p>
                      <a:pPr algn="ctr">
                        <a:buClrTx/>
                        <a:buSzTx/>
                        <a:buFontTx/>
                        <a:buNone/>
                      </a:pPr>
                      <a:r>
                        <a:rPr lang="zh-CN" sz="1130" b="1">
                          <a:solidFill>
                            <a:srgbClr val="004A7E"/>
                          </a:solidFill>
                        </a:rPr>
                        <a:t>10</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外交部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898.65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163.9W+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6924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116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163.9W+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343</a:t>
                      </a:r>
                      <a:endParaRPr lang="zh-CN" sz="1130" b="1" i="0">
                        <a:solidFill>
                          <a:srgbClr val="004A7E"/>
                        </a:solidFill>
                      </a:endParaRPr>
                    </a:p>
                  </a:txBody>
                  <a:tcPr marL="9842" marR="9842" marT="9842" marB="0" anchor="ctr" anchorCtr="0"/>
                </a:tc>
              </a:tr>
              <a:tr h="291465">
                <a:tc>
                  <a:txBody>
                    <a:bodyPr/>
                    <a:p>
                      <a:pPr algn="ctr">
                        <a:buClrTx/>
                        <a:buSzTx/>
                        <a:buFontTx/>
                        <a:buNone/>
                      </a:pPr>
                      <a:r>
                        <a:rPr lang="zh-CN" sz="1130" b="1">
                          <a:solidFill>
                            <a:srgbClr val="004A7E"/>
                          </a:solidFill>
                        </a:rPr>
                        <a:t>11</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生态环境部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882.95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238.7W+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3993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165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170.73W+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187</a:t>
                      </a:r>
                      <a:endParaRPr lang="zh-CN" sz="1130" b="1" i="0">
                        <a:solidFill>
                          <a:srgbClr val="004A7E"/>
                        </a:solidFill>
                      </a:endParaRPr>
                    </a:p>
                  </a:txBody>
                  <a:tcPr marL="9842" marR="9842" marT="9842" marB="0" anchor="ctr" anchorCtr="0"/>
                </a:tc>
              </a:tr>
              <a:tr h="292735">
                <a:tc>
                  <a:txBody>
                    <a:bodyPr/>
                    <a:p>
                      <a:pPr algn="ctr">
                        <a:buClrTx/>
                        <a:buSzTx/>
                        <a:buFontTx/>
                        <a:buNone/>
                      </a:pPr>
                      <a:r>
                        <a:rPr lang="zh-CN" sz="1130" b="1">
                          <a:solidFill>
                            <a:srgbClr val="004A7E"/>
                          </a:solidFill>
                        </a:rPr>
                        <a:t>12</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司法部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879.32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207.2W+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7675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217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175.39W+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1219</a:t>
                      </a:r>
                      <a:endParaRPr lang="zh-CN" sz="1130" b="1" i="0">
                        <a:solidFill>
                          <a:srgbClr val="004A7E"/>
                        </a:solidFill>
                      </a:endParaRPr>
                    </a:p>
                  </a:txBody>
                  <a:tcPr marL="9842" marR="9842" marT="9842" marB="0" anchor="ctr" anchorCtr="0"/>
                </a:tc>
              </a:tr>
              <a:tr h="291465">
                <a:tc>
                  <a:txBody>
                    <a:bodyPr/>
                    <a:p>
                      <a:pPr algn="ctr">
                        <a:buClrTx/>
                        <a:buSzTx/>
                        <a:buFontTx/>
                        <a:buNone/>
                      </a:pPr>
                      <a:r>
                        <a:rPr lang="zh-CN" sz="1130" b="1">
                          <a:solidFill>
                            <a:srgbClr val="004A7E"/>
                          </a:solidFill>
                        </a:rPr>
                        <a:t>13</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中国水利</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851.76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142.68W+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1709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142.68W+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78</a:t>
                      </a:r>
                      <a:endParaRPr lang="zh-CN" sz="1130" b="1" i="0">
                        <a:solidFill>
                          <a:srgbClr val="004A7E"/>
                        </a:solidFill>
                      </a:endParaRPr>
                    </a:p>
                  </a:txBody>
                  <a:tcPr marL="9842" marR="9842" marT="9842" marB="0" anchor="ctr" anchorCtr="0"/>
                </a:tc>
              </a:tr>
              <a:tr h="292100">
                <a:tc>
                  <a:txBody>
                    <a:bodyPr/>
                    <a:p>
                      <a:pPr algn="ctr">
                        <a:buClrTx/>
                        <a:buSzTx/>
                        <a:buFontTx/>
                        <a:buNone/>
                      </a:pPr>
                      <a:r>
                        <a:rPr lang="zh-CN" sz="1130" b="1">
                          <a:solidFill>
                            <a:srgbClr val="004A7E"/>
                          </a:solidFill>
                        </a:rPr>
                        <a:t>14</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退役军人事务部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832.24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34.67W+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1796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34.45W+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421</a:t>
                      </a:r>
                      <a:endParaRPr lang="zh-CN" sz="1130" b="1" i="0">
                        <a:solidFill>
                          <a:srgbClr val="004A7E"/>
                        </a:solidFill>
                      </a:endParaRPr>
                    </a:p>
                  </a:txBody>
                  <a:tcPr marL="9842" marR="9842" marT="9842" marB="0" anchor="ctr" anchorCtr="0"/>
                </a:tc>
              </a:tr>
              <a:tr h="291465">
                <a:tc>
                  <a:txBody>
                    <a:bodyPr/>
                    <a:p>
                      <a:pPr algn="ctr">
                        <a:buClrTx/>
                        <a:buSzTx/>
                        <a:buFontTx/>
                        <a:buNone/>
                      </a:pPr>
                      <a:r>
                        <a:rPr lang="zh-CN" sz="1130" b="1">
                          <a:solidFill>
                            <a:srgbClr val="004A7E"/>
                          </a:solidFill>
                        </a:rPr>
                        <a:t>15</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国家信访局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825.83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45.76W+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2817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45.76W+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55034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267</a:t>
                      </a:r>
                      <a:endParaRPr lang="zh-CN" sz="1130" b="1" i="0">
                        <a:solidFill>
                          <a:srgbClr val="004A7E"/>
                        </a:solidFill>
                      </a:endParaRPr>
                    </a:p>
                  </a:txBody>
                  <a:tcPr marL="9842" marR="9842" marT="9842" marB="0" anchor="ctr" anchorCtr="0"/>
                </a:tc>
              </a:tr>
            </a:tbl>
          </a:graphicData>
        </a:graphic>
      </p:graphicFrame>
      <p:graphicFrame>
        <p:nvGraphicFramePr>
          <p:cNvPr id="8" name="表格 7"/>
          <p:cNvGraphicFramePr/>
          <p:nvPr>
            <p:custDataLst>
              <p:tags r:id="rId5"/>
            </p:custDataLst>
          </p:nvPr>
        </p:nvGraphicFramePr>
        <p:xfrm>
          <a:off x="936625" y="1397000"/>
          <a:ext cx="1033399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63905"/>
                <a:gridCol w="2228215"/>
                <a:gridCol w="1124585"/>
                <a:gridCol w="986155"/>
                <a:gridCol w="987425"/>
                <a:gridCol w="986790"/>
                <a:gridCol w="986155"/>
                <a:gridCol w="1136015"/>
                <a:gridCol w="1134745"/>
              </a:tblGrid>
              <a:tr h="367665">
                <a:tc>
                  <a:txBody>
                    <a:bodyPr/>
                    <a:p>
                      <a:pPr indent="0" algn="ctr">
                        <a:buNone/>
                      </a:pPr>
                      <a:r>
                        <a:rPr lang="en-US" sz="1130" b="1">
                          <a:ln>
                            <a:noFill/>
                          </a:ln>
                          <a:solidFill>
                            <a:srgbClr val="FFFFFF"/>
                          </a:solidFill>
                        </a:rPr>
                        <a:t>1</a:t>
                      </a:r>
                      <a:endParaRPr lang="en-US" altLang="en-US" sz="1130" b="1">
                        <a:ln>
                          <a:noFill/>
                        </a:ln>
                        <a:solidFill>
                          <a:srgbClr val="FFFFFF"/>
                        </a:solidFill>
                      </a:endParaRPr>
                    </a:p>
                  </a:txBody>
                  <a:tcPr marL="12700" marR="12700" marT="71755" marB="71755"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zh-CN" sz="1130" b="1">
                          <a:ln>
                            <a:noFill/>
                          </a:ln>
                          <a:solidFill>
                            <a:srgbClr val="FFFFFF"/>
                          </a:solidFill>
                        </a:rPr>
                        <a:t>中华人民共和国应急管理部</a:t>
                      </a:r>
                      <a:endParaRPr lang="zh-CN" sz="1130" b="1">
                        <a:ln>
                          <a:noFill/>
                        </a:ln>
                        <a:solidFill>
                          <a:srgbClr val="FFFFFF"/>
                        </a:solidFill>
                      </a:endParaRPr>
                    </a:p>
                  </a:txBody>
                  <a:tcPr marL="12700" marR="12700" marT="71755" marB="7175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ln>
                            <a:noFill/>
                          </a:ln>
                          <a:solidFill>
                            <a:srgbClr val="FFFFFF"/>
                          </a:solidFill>
                        </a:rPr>
                        <a:t>1060.25</a:t>
                      </a:r>
                      <a:endParaRPr lang="en-US" altLang="zh-CN" sz="1130" b="1">
                        <a:ln>
                          <a:noFill/>
                        </a:ln>
                        <a:solidFill>
                          <a:srgbClr val="FFFFFF"/>
                        </a:solidFill>
                      </a:endParaRPr>
                    </a:p>
                  </a:txBody>
                  <a:tcPr marL="12700" marR="12700" marT="71755" marB="7175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740.74W+</a:t>
                      </a:r>
                      <a:endParaRPr lang="en-US" altLang="zh-CN"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15144</a:t>
                      </a:r>
                      <a:endParaRPr lang="en-US" altLang="zh-CN"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227</a:t>
                      </a:r>
                      <a:endParaRPr lang="en-US" altLang="zh-CN"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733.97W+</a:t>
                      </a:r>
                      <a:endParaRPr lang="en-US" altLang="zh-CN"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10W+</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469</a:t>
                      </a:r>
                      <a:endParaRPr lang="en-US" altLang="zh-CN" sz="1130" b="1">
                        <a:ln>
                          <a:noFill/>
                        </a:ln>
                        <a:solidFill>
                          <a:srgbClr val="FFFFFF"/>
                        </a:solidFill>
                      </a:endParaRPr>
                    </a:p>
                  </a:txBody>
                  <a:tcPr marL="12700" marR="12700" marT="12700" vert="horz"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13335"/>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537210" y="1205230"/>
            <a:ext cx="11165840" cy="1120140"/>
          </a:xfrm>
          <a:prstGeom prst="rect">
            <a:avLst/>
          </a:prstGeom>
        </p:spPr>
        <p:txBody>
          <a:bodyPr vert="horz" wrap="square" lIns="0" tIns="12700" rIns="0" bIns="0" rtlCol="0">
            <a:spAutoFit/>
          </a:bodyPr>
          <a:p>
            <a:pPr indent="406400" algn="just" rtl="0" eaLnBrk="0" fontAlgn="auto">
              <a:lnSpc>
                <a:spcPct val="150000"/>
              </a:lnSpc>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8</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个部委政务微信存在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15</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问题</a:t>
            </a:r>
            <a:r>
              <a:rPr lang="zh-CN" sz="1600" dirty="0">
                <a:latin typeface="微软雅黑" panose="020B0503020204020204" charset="-122"/>
                <a:ea typeface="微软雅黑" panose="020B0503020204020204" charset="-122"/>
                <a:cs typeface="微软雅黑" panose="020B0503020204020204" charset="-122"/>
                <a:sym typeface="+mn-ea"/>
              </a:rPr>
              <a:t>，出现问题数最多的是</a:t>
            </a:r>
            <a:r>
              <a:rPr sz="1600" dirty="0">
                <a:latin typeface="微软雅黑" panose="020B0503020204020204" charset="-122"/>
                <a:ea typeface="微软雅黑" panose="020B0503020204020204" charset="-122"/>
                <a:cs typeface="微软雅黑" panose="020B0503020204020204" charset="-122"/>
                <a:sym typeface="+mn-ea"/>
              </a:rPr>
              <a:t>“</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国家能源局</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（共</a:t>
            </a:r>
            <a:r>
              <a:rPr lang="en-US" altLang="zh-CN" sz="1600" dirty="0">
                <a:latin typeface="微软雅黑" panose="020B0503020204020204" charset="-122"/>
                <a:ea typeface="微软雅黑" panose="020B0503020204020204" charset="-122"/>
                <a:cs typeface="微软雅黑" panose="020B0503020204020204" charset="-122"/>
                <a:sym typeface="+mn-ea"/>
              </a:rPr>
              <a:t>5</a:t>
            </a:r>
            <a:r>
              <a:rPr lang="zh-CN" altLang="en-US" sz="1600" dirty="0">
                <a:latin typeface="微软雅黑" panose="020B0503020204020204" charset="-122"/>
                <a:ea typeface="微软雅黑" panose="020B0503020204020204" charset="-122"/>
                <a:cs typeface="微软雅黑" panose="020B0503020204020204" charset="-122"/>
                <a:sym typeface="+mn-ea"/>
              </a:rPr>
              <a:t>处，占比</a:t>
            </a:r>
            <a:r>
              <a:rPr lang="en-US" altLang="zh-CN" sz="1600" dirty="0">
                <a:latin typeface="微软雅黑" panose="020B0503020204020204" charset="-122"/>
                <a:ea typeface="微软雅黑" panose="020B0503020204020204" charset="-122"/>
                <a:cs typeface="微软雅黑" panose="020B0503020204020204" charset="-122"/>
                <a:sym typeface="+mn-ea"/>
              </a:rPr>
              <a:t>33.3%</a:t>
            </a:r>
            <a:r>
              <a:rPr lang="zh-CN" altLang="en-US"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。出现</a:t>
            </a:r>
            <a:r>
              <a:rPr lang="zh-CN" sz="1600" dirty="0">
                <a:latin typeface="微软雅黑" panose="020B0503020204020204" charset="-122"/>
                <a:ea typeface="微软雅黑" panose="020B0503020204020204" charset="-122"/>
                <a:cs typeface="微软雅黑" panose="020B0503020204020204" charset="-122"/>
                <a:sym typeface="+mn-ea"/>
              </a:rPr>
              <a:t>的</a:t>
            </a:r>
            <a:r>
              <a:rPr sz="1600" dirty="0">
                <a:latin typeface="微软雅黑" panose="020B0503020204020204" charset="-122"/>
                <a:ea typeface="微软雅黑" panose="020B0503020204020204" charset="-122"/>
                <a:cs typeface="微软雅黑" panose="020B0503020204020204" charset="-122"/>
                <a:sym typeface="+mn-ea"/>
              </a:rPr>
              <a:t>严重表述错误问题主要集中在政治类表述不规范</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口号等</a:t>
            </a:r>
            <a:r>
              <a:rPr lang="zh-CN" sz="1600" dirty="0">
                <a:latin typeface="微软雅黑" panose="020B0503020204020204" charset="-122"/>
                <a:ea typeface="微软雅黑" panose="020B0503020204020204" charset="-122"/>
                <a:cs typeface="微软雅黑" panose="020B0503020204020204" charset="-122"/>
                <a:sym typeface="+mn-ea"/>
              </a:rPr>
              <a:t>方面</a:t>
            </a:r>
            <a:r>
              <a:rPr sz="1600" dirty="0">
                <a:latin typeface="微软雅黑" panose="020B0503020204020204" charset="-122"/>
                <a:ea typeface="微软雅黑" panose="020B0503020204020204" charset="-122"/>
                <a:cs typeface="微软雅黑" panose="020B0503020204020204" charset="-122"/>
                <a:sym typeface="+mn-ea"/>
              </a:rPr>
              <a:t>，如“习总书记”</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能源法</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广西省</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党徽</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等内容表述不规范。</a:t>
            </a:r>
            <a:endParaRPr sz="1600" dirty="0">
              <a:latin typeface="微软雅黑" panose="020B0503020204020204" charset="-122"/>
              <a:ea typeface="微软雅黑" panose="020B0503020204020204" charset="-122"/>
              <a:cs typeface="微软雅黑" panose="020B0503020204020204" charset="-122"/>
            </a:endParaRPr>
          </a:p>
        </p:txBody>
      </p:sp>
      <p:sp>
        <p:nvSpPr>
          <p:cNvPr id="2" name="textbox 100"/>
          <p:cNvSpPr/>
          <p:nvPr>
            <p:custDataLst>
              <p:tags r:id="rId6"/>
            </p:custDataLst>
          </p:nvPr>
        </p:nvSpPr>
        <p:spPr>
          <a:xfrm rot="21600000">
            <a:off x="698500" y="241935"/>
            <a:ext cx="4834255" cy="471170"/>
          </a:xfrm>
          <a:prstGeom prst="rect">
            <a:avLst/>
          </a:prstGeom>
        </p:spPr>
        <p:txBody>
          <a:bodyPr vert="horz" wrap="square" lIns="0" tIns="0" rIns="0" bIns="0"/>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严重表述不规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graphicFrame>
        <p:nvGraphicFramePr>
          <p:cNvPr id="5" name="图表 4"/>
          <p:cNvGraphicFramePr/>
          <p:nvPr/>
        </p:nvGraphicFramePr>
        <p:xfrm>
          <a:off x="698500" y="2629535"/>
          <a:ext cx="5809615" cy="375094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9" name="图表 8"/>
          <p:cNvGraphicFramePr/>
          <p:nvPr/>
        </p:nvGraphicFramePr>
        <p:xfrm>
          <a:off x="6864350" y="2629535"/>
          <a:ext cx="4608195" cy="375094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565150" y="1202055"/>
            <a:ext cx="11045190" cy="751205"/>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dirty="0">
                <a:latin typeface="微软雅黑" panose="020B0503020204020204" charset="-122"/>
                <a:ea typeface="微软雅黑" panose="020B0503020204020204" charset="-122"/>
                <a:cs typeface="微软雅黑" panose="020B0503020204020204" charset="-122"/>
              </a:rPr>
              <a:t>47</a:t>
            </a:r>
            <a:r>
              <a:rPr sz="1600" dirty="0">
                <a:latin typeface="微软雅黑" panose="020B0503020204020204" charset="-122"/>
                <a:ea typeface="微软雅黑" panose="020B0503020204020204" charset="-122"/>
                <a:cs typeface="微软雅黑" panose="020B0503020204020204" charset="-122"/>
              </a:rPr>
              <a:t>个部委微信发布</a:t>
            </a:r>
            <a:r>
              <a:rPr lang="en-US" altLang="zh-CN" sz="1600" dirty="0">
                <a:latin typeface="微软雅黑" panose="020B0503020204020204" charset="-122"/>
                <a:ea typeface="微软雅黑" panose="020B0503020204020204" charset="-122"/>
                <a:cs typeface="微软雅黑" panose="020B0503020204020204" charset="-122"/>
              </a:rPr>
              <a:t>4320</a:t>
            </a:r>
            <a:r>
              <a:rPr sz="1600" dirty="0">
                <a:latin typeface="微软雅黑" panose="020B0503020204020204" charset="-122"/>
                <a:ea typeface="微软雅黑" panose="020B0503020204020204" charset="-122"/>
                <a:cs typeface="微软雅黑" panose="020B0503020204020204" charset="-122"/>
              </a:rPr>
              <a:t>篇文章</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阅读数超过</a:t>
            </a:r>
            <a:r>
              <a:rPr lang="en-US" sz="1600" dirty="0">
                <a:latin typeface="微软雅黑" panose="020B0503020204020204" charset="-122"/>
                <a:ea typeface="微软雅黑" panose="020B0503020204020204" charset="-122"/>
                <a:cs typeface="微软雅黑" panose="020B0503020204020204" charset="-122"/>
              </a:rPr>
              <a:t>4632</a:t>
            </a:r>
            <a:r>
              <a:rPr sz="1600" dirty="0">
                <a:latin typeface="微软雅黑" panose="020B0503020204020204" charset="-122"/>
                <a:ea typeface="微软雅黑" panose="020B0503020204020204" charset="-122"/>
                <a:cs typeface="微软雅黑" panose="020B0503020204020204" charset="-122"/>
              </a:rPr>
              <a:t>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18</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个部委微信发布阅读数</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的文章共</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105</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a:t>
            </a:r>
            <a:r>
              <a:rPr sz="1600" dirty="0">
                <a:latin typeface="微软雅黑" panose="020B0503020204020204" charset="-122"/>
                <a:ea typeface="微软雅黑" panose="020B0503020204020204" charset="-122"/>
                <a:cs typeface="微软雅黑" panose="020B0503020204020204" charset="-122"/>
              </a:rPr>
              <a:t>，其中“ </a:t>
            </a:r>
            <a:r>
              <a:rPr lang="zh-CN" sz="1600" dirty="0">
                <a:latin typeface="微软雅黑" panose="020B0503020204020204" charset="-122"/>
                <a:ea typeface="微软雅黑" panose="020B0503020204020204" charset="-122"/>
                <a:cs typeface="微软雅黑" panose="020B0503020204020204" charset="-122"/>
              </a:rPr>
              <a:t>中华人民共和国应急管理部</a:t>
            </a:r>
            <a:r>
              <a:rPr sz="1600" dirty="0">
                <a:latin typeface="微软雅黑" panose="020B0503020204020204" charset="-122"/>
                <a:ea typeface="微软雅黑" panose="020B0503020204020204" charset="-122"/>
                <a:cs typeface="微软雅黑" panose="020B0503020204020204" charset="-122"/>
              </a:rPr>
              <a:t> ”热门文章数最多（共</a:t>
            </a:r>
            <a:r>
              <a:rPr lang="en-US" sz="1600" dirty="0">
                <a:latin typeface="微软雅黑" panose="020B0503020204020204" charset="-122"/>
                <a:ea typeface="微软雅黑" panose="020B0503020204020204" charset="-122"/>
                <a:cs typeface="微软雅黑" panose="020B0503020204020204" charset="-122"/>
              </a:rPr>
              <a:t>29</a:t>
            </a:r>
            <a:r>
              <a:rPr sz="1600" dirty="0">
                <a:latin typeface="微软雅黑" panose="020B0503020204020204" charset="-122"/>
                <a:ea typeface="微软雅黑" panose="020B0503020204020204" charset="-122"/>
                <a:cs typeface="微软雅黑" panose="020B0503020204020204" charset="-122"/>
              </a:rPr>
              <a:t>篇，占比</a:t>
            </a:r>
            <a:r>
              <a:rPr lang="en-US" sz="1600" dirty="0">
                <a:latin typeface="微软雅黑" panose="020B0503020204020204" charset="-122"/>
                <a:ea typeface="微软雅黑" panose="020B0503020204020204" charset="-122"/>
                <a:cs typeface="微软雅黑" panose="020B0503020204020204" charset="-122"/>
              </a:rPr>
              <a:t>27.6</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网民重点关注公示公告、时事新闻等信息。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720408" y="2240915"/>
          <a:ext cx="6315075" cy="4148455"/>
        </p:xfrm>
        <a:graphic>
          <a:graphicData uri="http://schemas.openxmlformats.org/drawingml/2006/table">
            <a:tbl>
              <a:tblPr firstRow="1" bandRow="1">
                <a:tableStyleId>{69012ECD-51FC-41F1-AA8D-1B2483CD663E}</a:tableStyleId>
              </a:tblPr>
              <a:tblGrid>
                <a:gridCol w="409575"/>
                <a:gridCol w="1152525"/>
                <a:gridCol w="3150235"/>
                <a:gridCol w="891540"/>
                <a:gridCol w="711200"/>
              </a:tblGrid>
              <a:tr h="330835">
                <a:tc gridSpan="5">
                  <a:txBody>
                    <a:bodyPr/>
                    <a:p>
                      <a:pPr indent="0" algn="ctr" fontAlgn="auto">
                        <a:buNone/>
                      </a:pPr>
                      <a:r>
                        <a:rPr lang="zh-CN" sz="1400">
                          <a:latin typeface="微软雅黑" panose="020B0503020204020204" charset="-122"/>
                          <a:ea typeface="微软雅黑" panose="020B0503020204020204" charset="-122"/>
                          <a:cs typeface="微软雅黑" panose="020B0503020204020204" charset="-122"/>
                        </a:rPr>
                        <a:t>当月阅读数10w+热门文章top10</a:t>
                      </a:r>
                      <a:endParaRPr lang="zh-CN" sz="1400">
                        <a:latin typeface="微软雅黑" panose="020B0503020204020204" charset="-122"/>
                        <a:ea typeface="微软雅黑" panose="020B0503020204020204" charset="-122"/>
                        <a:cs typeface="微软雅黑" panose="020B0503020204020204" charset="-122"/>
                      </a:endParaRPr>
                    </a:p>
                  </a:txBody>
                  <a:tcPr marL="12700" marR="12700" marT="71755" vert="horz" anchor="ctr" anchorCtr="0"/>
                </a:tc>
                <a:tc hMerge="1">
                  <a:tcPr/>
                </a:tc>
                <a:tc hMerge="1">
                  <a:tcPr/>
                </a:tc>
                <a:tc hMerge="1">
                  <a:tcPr/>
                </a:tc>
                <a:tc hMerge="1">
                  <a:tcPr/>
                </a:tc>
              </a:tr>
              <a:tr h="36360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algn="ctr">
                        <a:buClrTx/>
                        <a:buSzTx/>
                        <a:buFontTx/>
                        <a:buNone/>
                      </a:pPr>
                      <a:r>
                        <a:rPr lang="zh-CN" sz="1100" b="1">
                          <a:solidFill>
                            <a:schemeClr val="tx1"/>
                          </a:solidFill>
                          <a:latin typeface="微软雅黑" panose="020B0503020204020204" charset="-122"/>
                          <a:ea typeface="微软雅黑" panose="020B0503020204020204" charset="-122"/>
                        </a:rPr>
                        <a:t>文章标题</a:t>
                      </a:r>
                      <a:endParaRPr lang="zh-CN" sz="1100" b="1">
                        <a:solidFill>
                          <a:schemeClr val="tx1"/>
                        </a:solidFill>
                        <a:latin typeface="微软雅黑" panose="020B0503020204020204" charset="-122"/>
                        <a:ea typeface="微软雅黑" panose="020B0503020204020204" charset="-122"/>
                      </a:endParaRPr>
                    </a:p>
                  </a:txBody>
                  <a:tcPr marL="12700" marR="12700" marT="3619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r>
              <a:tr h="363600">
                <a:tc>
                  <a:txBody>
                    <a:bodyPr/>
                    <a:p>
                      <a:pPr algn="ctr">
                        <a:buClrTx/>
                        <a:buSzTx/>
                        <a:buFontTx/>
                        <a:buNone/>
                      </a:pPr>
                      <a:r>
                        <a:rPr lang="en-US" sz="1000" b="1">
                          <a:latin typeface="微软雅黑" panose="020B0503020204020204" charset="-122"/>
                          <a:ea typeface="微软雅黑" panose="020B0503020204020204" charset="-122"/>
                        </a:rPr>
                        <a:t>1</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1" i="0">
                          <a:latin typeface="微软雅黑" panose="020B0503020204020204" charset="-122"/>
                          <a:ea typeface="微软雅黑" panose="020B0503020204020204" charset="-122"/>
                        </a:rPr>
                        <a:t>微言教育</a:t>
                      </a:r>
                      <a:endParaRPr 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中华人民共和国学前教育法</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1832</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1.83</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2</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1" i="0">
                          <a:latin typeface="微软雅黑" panose="020B0503020204020204" charset="-122"/>
                          <a:ea typeface="微软雅黑" panose="020B0503020204020204" charset="-122"/>
                        </a:rPr>
                        <a:t>国家税务总局</a:t>
                      </a:r>
                      <a:endParaRPr 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快讯！促进房地产市场平稳健康发展有关税收政策发布，2024年12月1日起执行</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1316</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1.32</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3</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1" i="0">
                          <a:latin typeface="微软雅黑" panose="020B0503020204020204" charset="-122"/>
                          <a:ea typeface="微软雅黑" panose="020B0503020204020204" charset="-122"/>
                        </a:rPr>
                        <a:t>微言教育</a:t>
                      </a:r>
                      <a:endParaRPr 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科学预防诺如病毒健康提示，转给师生家长</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1030</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1.03</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4</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1" i="0">
                          <a:latin typeface="微软雅黑" panose="020B0503020204020204" charset="-122"/>
                          <a:ea typeface="微软雅黑" panose="020B0503020204020204" charset="-122"/>
                        </a:rPr>
                        <a:t>中国人民银行</a:t>
                      </a:r>
                      <a:endParaRPr 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中国人民银行定于2024年11月19日发行中国京剧艺术普通纪念币一枚</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792</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0.79</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5</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1" i="0">
                          <a:latin typeface="微软雅黑" panose="020B0503020204020204" charset="-122"/>
                          <a:ea typeface="微软雅黑" panose="020B0503020204020204" charset="-122"/>
                        </a:rPr>
                        <a:t>国家税务总局</a:t>
                      </a:r>
                      <a:endParaRPr 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关注！2024年12月1日起全国推广应用“数电发票”</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784</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0.78</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6</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1" i="0">
                          <a:latin typeface="微软雅黑" panose="020B0503020204020204" charset="-122"/>
                          <a:ea typeface="微软雅黑" panose="020B0503020204020204" charset="-122"/>
                        </a:rPr>
                        <a:t>自然资源部</a:t>
                      </a:r>
                      <a:endParaRPr 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自然资源部关于运用地方政府专项债券资金收回收购存量闲置土地的通知</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751</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0.75</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7</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1" i="0">
                          <a:latin typeface="微软雅黑" panose="020B0503020204020204" charset="-122"/>
                          <a:ea typeface="微软雅黑" panose="020B0503020204020204" charset="-122"/>
                        </a:rPr>
                        <a:t>中国人民银行</a:t>
                      </a:r>
                      <a:endParaRPr 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国务院关于金融工作情况的报告</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644</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0.64</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8</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1" i="0">
                          <a:latin typeface="微软雅黑" panose="020B0503020204020204" charset="-122"/>
                          <a:ea typeface="微软雅黑" panose="020B0503020204020204" charset="-122"/>
                        </a:rPr>
                        <a:t>中国人民银行</a:t>
                      </a:r>
                      <a:endParaRPr 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2024年11月20日贷款市场报价利率（LPR）</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619</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0.62</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9</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1" i="0">
                          <a:latin typeface="微软雅黑" panose="020B0503020204020204" charset="-122"/>
                          <a:ea typeface="微软雅黑" panose="020B0503020204020204" charset="-122"/>
                        </a:rPr>
                        <a:t>国家能源局</a:t>
                      </a:r>
                      <a:endParaRPr 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全文发布丨中华人民共和国能源法</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606</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0.61</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10</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1" i="0">
                          <a:latin typeface="微软雅黑" panose="020B0503020204020204" charset="-122"/>
                          <a:ea typeface="微软雅黑" panose="020B0503020204020204" charset="-122"/>
                        </a:rPr>
                        <a:t>司法部</a:t>
                      </a:r>
                      <a:endParaRPr 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司法部举行司法行政系统人民警察授衔仪式</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599</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0.6</a:t>
                      </a:r>
                      <a:endParaRPr lang="en-US" sz="1000" b="0" i="0">
                        <a:latin typeface="微软雅黑" panose="020B0503020204020204" charset="-122"/>
                        <a:ea typeface="微软雅黑" panose="020B0503020204020204" charset="-122"/>
                      </a:endParaRPr>
                    </a:p>
                  </a:txBody>
                  <a:tcPr marL="9842" marR="9842" marT="9842" marB="0" anchor="ctr" anchorCtr="0"/>
                </a:tc>
              </a:tr>
            </a:tbl>
          </a:graphicData>
        </a:graphic>
      </p:graphicFrame>
      <p:graphicFrame>
        <p:nvGraphicFramePr>
          <p:cNvPr id="8" name="图表 7"/>
          <p:cNvGraphicFramePr/>
          <p:nvPr/>
        </p:nvGraphicFramePr>
        <p:xfrm>
          <a:off x="7193280" y="2094865"/>
          <a:ext cx="4417060" cy="4614545"/>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8de8f820-71a4-4b8b-bb2d-6055c489e1ba}"/>
  <p:tag name="TABLE_ENDDRAG_ORIGIN_RECT" val="813*28"/>
  <p:tag name="TABLE_ENDDRAG_RECT" val="73*111*813*28"/>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8de8f820-71a4-4b8b-bb2d-6055c489e1ba}"/>
  <p:tag name="TABLE_EMPHASIZE_TYPE" val="horizont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UNIT_TABLE_BEAUTIFY" val="smartTable{6c9f453c-0ebf-48e9-98a1-70327d2c91cd}"/>
</p:tagLst>
</file>

<file path=ppt/tags/tag7.xml><?xml version="1.0" encoding="utf-8"?>
<p:tagLst xmlns:p="http://schemas.openxmlformats.org/presentationml/2006/main">
  <p:tag name="COMMONDATA" val="eyJoZGlkIjoiNjNkNDg2NTQxNzczMmU2NWY1YTFlMWIwYzIzZTVjMWU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2204</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6</vt:i4>
      </vt:variant>
    </vt:vector>
  </HeadingPairs>
  <TitlesOfParts>
    <vt:vector size="18" baseType="lpstr">
      <vt:lpstr>Arial</vt:lpstr>
      <vt:lpstr>宋体</vt:lpstr>
      <vt:lpstr>Wingdings</vt:lpstr>
      <vt:lpstr>Arial</vt:lpstr>
      <vt:lpstr>汉仪大隶书简</vt:lpstr>
      <vt:lpstr>汉仪旗黑-85S</vt:lpstr>
      <vt:lpstr>黑体</vt:lpstr>
      <vt:lpstr>汉仪中隶书简</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stella</cp:lastModifiedBy>
  <cp:revision>193</cp:revision>
  <dcterms:created xsi:type="dcterms:W3CDTF">2022-01-21T00:47:00Z</dcterms:created>
  <dcterms:modified xsi:type="dcterms:W3CDTF">2024-12-10T01:17:27Z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2022-02-03T00:34:34Z</vt:filetime>
  </property>
  <property fmtid="{D5CDD505-2E9C-101B-9397-08002B2CF9AE}" pid="4" name="ICV">
    <vt:lpwstr>14D5236C7B6445A1B77F7AE899E6FBD7</vt:lpwstr>
  </property>
  <property fmtid="{D5CDD505-2E9C-101B-9397-08002B2CF9AE}" pid="5" name="KSOProductBuildVer">
    <vt:lpwstr>2052-12.1.0.19302</vt:lpwstr>
  </property>
</Properties>
</file>