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62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EB6E1B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7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D:\&#12304;12&#12305;&#26032;&#23186;&#20307;&#27036;&#21333;\&#12304;2024.8&#12305;7&#26376;&#27036;&#21333;\7&#26376;&#20840;&#34920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D:\&#12304;12&#12305;&#26032;&#23186;&#20307;&#27036;&#21333;\&#12304;2024.8&#12305;7&#26376;&#27036;&#21333;\7&#26376;&#20840;&#34920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D:\&#12304;12&#12305;&#26032;&#23186;&#20307;&#27036;&#21333;\&#12304;2024.8&#12305;7&#26376;&#27036;&#21333;\7&#26376;&#20840;&#34920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D:\&#12304;12&#12305;&#26032;&#23186;&#20307;&#27036;&#21333;\&#12304;2024.8&#12305;7&#26376;&#27036;&#21333;\7&#26376;&#20840;&#34920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sz="1440" b="1"/>
              <a:t> 当月部委政务微博文章原创率分布</a:t>
            </a:r>
            <a:endParaRPr sz="1440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[部委微信草稿.xlsx]部委微博!$A$43:$A$44</c:f>
              <c:strCache>
                <c:ptCount val="2"/>
                <c:pt idx="0" c:formatCode="0%">
                  <c:v>100%</c:v>
                </c:pt>
                <c:pt idx="1" c:formatCode="0%">
                  <c:v>50%以下</c:v>
                </c:pt>
              </c:strCache>
            </c:strRef>
          </c:cat>
          <c:val>
            <c:numRef>
              <c:f>[部委微信草稿.xlsx]部委微博!$B$43:$B$44</c:f>
              <c:numCache>
                <c:formatCode>General</c:formatCode>
                <c:ptCount val="2"/>
                <c:pt idx="0">
                  <c:v>36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 sz="1200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部委政务微博综合影响力得分分布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[7月全表.xlsx]部委微博全表!$L$12:$L$17</c:f>
              <c:strCache>
                <c:ptCount val="6"/>
                <c:pt idx="0">
                  <c:v>1500以上</c:v>
                </c:pt>
                <c:pt idx="1">
                  <c:v>1000-1500</c:v>
                </c:pt>
                <c:pt idx="2">
                  <c:v>800-1000</c:v>
                </c:pt>
                <c:pt idx="3">
                  <c:v>500-800</c:v>
                </c:pt>
                <c:pt idx="4">
                  <c:v>100-500</c:v>
                </c:pt>
                <c:pt idx="5">
                  <c:v>100以下</c:v>
                </c:pt>
              </c:strCache>
            </c:strRef>
          </c:cat>
          <c:val>
            <c:numRef>
              <c:f>[7月全表.xlsx]部委微博全表!$M$12:$M$17</c:f>
              <c:numCache>
                <c:formatCode>General</c:formatCode>
                <c:ptCount val="6"/>
                <c:pt idx="0">
                  <c:v>1</c:v>
                </c:pt>
                <c:pt idx="1">
                  <c:v>16</c:v>
                </c:pt>
                <c:pt idx="2">
                  <c:v>7</c:v>
                </c:pt>
                <c:pt idx="3">
                  <c:v>6</c:v>
                </c:pt>
                <c:pt idx="4">
                  <c:v>6</c:v>
                </c:pt>
                <c:pt idx="5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829432871"/>
        <c:axId val="960313574"/>
      </c:barChart>
      <c:catAx>
        <c:axId val="829432871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60313574"/>
        <c:crosses val="autoZero"/>
        <c:auto val="1"/>
        <c:lblAlgn val="ctr"/>
        <c:lblOffset val="100"/>
        <c:noMultiLvlLbl val="0"/>
      </c:catAx>
      <c:valAx>
        <c:axId val="96031357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294328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部委微博严重表述不规范分布情况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[7月全表.xlsx]部委微博错别字!$B$10:$B$12</c:f>
              <c:strCache>
                <c:ptCount val="3"/>
                <c:pt idx="0">
                  <c:v>工信微报</c:v>
                </c:pt>
                <c:pt idx="1">
                  <c:v>国家矿山安全监察局</c:v>
                </c:pt>
                <c:pt idx="2">
                  <c:v>中国警方在线</c:v>
                </c:pt>
              </c:strCache>
            </c:strRef>
          </c:cat>
          <c:val>
            <c:numRef>
              <c:f>[7月全表.xlsx]部委微博错别字!$C$10:$C$12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344424512"/>
        <c:axId val="326668388"/>
      </c:barChart>
      <c:catAx>
        <c:axId val="344424512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26668388"/>
        <c:crosses val="autoZero"/>
        <c:auto val="1"/>
        <c:lblAlgn val="ctr"/>
        <c:lblOffset val="100"/>
        <c:noMultiLvlLbl val="0"/>
      </c:catAx>
      <c:valAx>
        <c:axId val="3266683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44424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>
        <c:manualLayout>
          <c:xMode val="edge"/>
          <c:yMode val="edge"/>
          <c:x val="0.223142312765646"/>
          <c:y val="0.0566912901563305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284332405100396"/>
          <c:y val="0.238103418656588"/>
          <c:w val="0.566173237578778"/>
          <c:h val="0.663631678405772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122094535890115"/>
                  <c:y val="0.080249220807425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62431704796779"/>
                  <c:y val="-0.1253505444384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[7月全表.xlsx]部委微博错别字!$G$11:$G$13</c:f>
              <c:strCache>
                <c:ptCount val="3"/>
                <c:pt idx="0">
                  <c:v>不忘初心，牢记使命</c:v>
                </c:pt>
                <c:pt idx="1">
                  <c:v>宁夏自治区</c:v>
                </c:pt>
                <c:pt idx="2">
                  <c:v>新疆自治区</c:v>
                </c:pt>
              </c:strCache>
            </c:strRef>
          </c:cat>
          <c:val>
            <c:numRef>
              <c:f>[7月全表.xlsx]部委微博错别字!$H$11:$H$13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667312884264677"/>
          <c:y val="0.357565404027809"/>
          <c:w val="0.328290222872946"/>
          <c:h val="0.381496415770609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部委微博点赞数1K+热门文章分布情况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[7月全表.xlsx]部委微博热点!$J$2:$J$11</c:f>
              <c:strCache>
                <c:ptCount val="10"/>
                <c:pt idx="0">
                  <c:v>中国警方在线</c:v>
                </c:pt>
                <c:pt idx="1">
                  <c:v>中国交通</c:v>
                </c:pt>
                <c:pt idx="2">
                  <c:v>外交小灵通</c:v>
                </c:pt>
                <c:pt idx="3">
                  <c:v>国家版权局</c:v>
                </c:pt>
                <c:pt idx="4">
                  <c:v>国家林业和草原局</c:v>
                </c:pt>
                <c:pt idx="5">
                  <c:v>国资小新</c:v>
                </c:pt>
                <c:pt idx="6">
                  <c:v>健康中国</c:v>
                </c:pt>
                <c:pt idx="7">
                  <c:v>市说新语</c:v>
                </c:pt>
                <c:pt idx="8">
                  <c:v>应急管理部</c:v>
                </c:pt>
                <c:pt idx="9">
                  <c:v>证监会发布</c:v>
                </c:pt>
              </c:strCache>
            </c:strRef>
          </c:cat>
          <c:val>
            <c:numRef>
              <c:f>[7月全表.xlsx]部委微博热点!$K$2:$K$11</c:f>
              <c:numCache>
                <c:formatCode>General</c:formatCode>
                <c:ptCount val="10"/>
                <c:pt idx="0">
                  <c:v>100</c:v>
                </c:pt>
                <c:pt idx="1">
                  <c:v>5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部委政务新媒体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7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7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166360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的部委官方微博共</a:t>
            </a:r>
            <a:r>
              <a:rPr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39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lang="zh-CN"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个部委微博综合影响力指数在1500以上。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中国警方在线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1832.61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应急管理部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中国气象局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1421.79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1381.41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06235" y="4535805"/>
            <a:ext cx="486346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2024年7月，部委微博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平均原创率为92.31%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。其中，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36个部委微博原创率高达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个部委微博原创率低于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7" name="图表 6"/>
          <p:cNvGraphicFramePr/>
          <p:nvPr/>
        </p:nvGraphicFramePr>
        <p:xfrm>
          <a:off x="928370" y="3665855"/>
          <a:ext cx="4779645" cy="2621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4" name="图表 3"/>
          <p:cNvGraphicFramePr/>
          <p:nvPr/>
        </p:nvGraphicFramePr>
        <p:xfrm>
          <a:off x="6657975" y="1233488"/>
          <a:ext cx="4903470" cy="2759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部委政务微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中国警方在线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1832.61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32359000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1091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99.63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942518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应急管理部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1421.79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2346000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651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99.23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99.23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21851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中国气象局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1381.41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4798000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81.44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76.78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17951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中国交通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1366.45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7071000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356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96.63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98.03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51192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国资小新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1291.52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5940000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343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88.92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88.92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8641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生态环境部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1212.26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2891000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92.55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2163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国家林业和草原局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1201.68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3880000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81.82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90.91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39598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外交小灵通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1138.1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8117000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91.38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20758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文旅之声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1127.45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1261000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2263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证监会发布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1121.54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5955000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3815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健康中国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1113.48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6982000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99.32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74.32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2621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市说新语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1070.51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80.89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41.4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5314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海关发布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1068.57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1332000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485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61.03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30.1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2090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微言教育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1042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8151000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1180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国防部发布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1034.85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8140000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96.34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7320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29310" y="138303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中国警方在线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zh-CN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1832.61</a:t>
                      </a:r>
                      <a:endParaRPr lang="zh-CN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9842" marR="9842" marT="9842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zh-CN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32359000</a:t>
                      </a:r>
                      <a:endParaRPr lang="zh-CN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9842" marR="9842" marT="9842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zh-CN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1091</a:t>
                      </a:r>
                      <a:endParaRPr lang="zh-CN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9842" marR="9842" marT="9842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zh-CN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100</a:t>
                      </a:r>
                      <a:endParaRPr lang="zh-CN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9842" marR="9842" marT="9842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zh-CN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100</a:t>
                      </a:r>
                      <a:endParaRPr lang="zh-CN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9842" marR="9842" marT="9842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zh-CN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99.63</a:t>
                      </a:r>
                      <a:endParaRPr lang="zh-CN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9842" marR="9842" marT="9842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zh-CN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942518</a:t>
                      </a:r>
                      <a:endParaRPr lang="zh-CN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9842" marR="9842" marT="9842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698500" y="1322070"/>
            <a:ext cx="10899140" cy="11995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分别是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中国警方在线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国家矿山安全监察局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工信微报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”。出现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口号等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方面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，如“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不忘初心，牢记使命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“宁夏自治区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新疆自治区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等内容表述不规范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4" name="textbox 100"/>
          <p:cNvSpPr/>
          <p:nvPr>
            <p:custDataLst>
              <p:tags r:id="rId6"/>
            </p:custDataLst>
          </p:nvPr>
        </p:nvSpPr>
        <p:spPr>
          <a:xfrm rot="21600000">
            <a:off x="698500" y="241935"/>
            <a:ext cx="4775200" cy="4711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1000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sz="320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2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严重表述不规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范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endParaRPr lang="en-US" altLang="en-US" sz="3200" dirty="0"/>
          </a:p>
        </p:txBody>
      </p:sp>
      <p:graphicFrame>
        <p:nvGraphicFramePr>
          <p:cNvPr id="2" name="图表 1"/>
          <p:cNvGraphicFramePr/>
          <p:nvPr/>
        </p:nvGraphicFramePr>
        <p:xfrm>
          <a:off x="698500" y="2600325"/>
          <a:ext cx="5250180" cy="36969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6" name="图表 5"/>
          <p:cNvGraphicFramePr/>
          <p:nvPr/>
        </p:nvGraphicFramePr>
        <p:xfrm>
          <a:off x="6993573" y="2521268"/>
          <a:ext cx="4332605" cy="36963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6141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114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，其中“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中国警方在线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87.7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）。网民重点关注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公示公告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、时事新闻等信息。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026920"/>
          <a:ext cx="6315075" cy="41579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52525"/>
                <a:gridCol w="3150235"/>
                <a:gridCol w="891540"/>
                <a:gridCol w="711200"/>
              </a:tblGrid>
              <a:tr h="31115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当月点赞数1000+热门文章top10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111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序号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微博名称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文章标题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点赞数↓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评论数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#莲花楼限免#，看剧看门道：炎炎夏日，遇事稍安勿躁警方提醒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156000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5171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#涂山璟滴血验亲喜提警方科普#听说涂山璟在滴血验亲，不用怀疑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107000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4931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#从来没有完美的犯罪现场#触物必留痕#王楚钦的球拍上有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106000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4345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#莲花楼限免#，看剧看门道：远离黄赌毒，全家保幸福！沾染赌博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55000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1848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937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拒绝高空抛物，从你我做起！（最后李盟主把酒壶和剑鞘都拾回来了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51000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2580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国家林业和草原局</a:t>
                      </a:r>
                      <a:endParaRPr 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#保护野生动植物在行动#【保护穿山甲纪录片《寻护者》开播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40000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2395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炎炎夏日，开着空调吃火锅是一件很爽的事情但一定要注意，相对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34000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1335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若有相关线索，请大家评论区积极留言举报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30000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1482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如果脑袋是一根筋，那么太绕太工程的事，是肯定想不通的~不然就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24000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548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</a:t>
                      </a:r>
                      <a:r>
                        <a:rPr lang="zh-CN" alt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交通</a:t>
                      </a:r>
                      <a:endParaRPr lang="zh-CN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#走农村公路看最美中国#【产业兴旺路通畅|湖南省岳阳市平江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20000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</a:tbl>
          </a:graphicData>
        </a:graphic>
      </p:graphicFrame>
      <p:graphicFrame>
        <p:nvGraphicFramePr>
          <p:cNvPr id="7" name="图表 6"/>
          <p:cNvGraphicFramePr/>
          <p:nvPr/>
        </p:nvGraphicFramePr>
        <p:xfrm>
          <a:off x="7221855" y="2620328"/>
          <a:ext cx="4377690" cy="31311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57b8ac05-b274-4081-80dd-df6321e353b3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57b8ac05-b274-4081-80dd-df6321e353b3}"/>
  <p:tag name="TABLE_EMPHASIZE_TYPE" val="horizontal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TABLE_BEAUTIFY" val="smartTable{011b7fd2-4a00-4a9d-bada-ae9c85f1849d}"/>
</p:tagLst>
</file>

<file path=ppt/tags/tag7.xml><?xml version="1.0" encoding="utf-8"?>
<p:tagLst xmlns:p="http://schemas.openxmlformats.org/presentationml/2006/main">
  <p:tag name="COMMONDATA" val="eyJoZGlkIjoiNjNkNDg2NTQxNzczMmU2NWY1YTFlMWIwYzIzZTVjMWUifQ=="/>
  <p:tag name="commondata" val="eyJoZGlkIjoiODE3NjZjOTZlYTUxZTZlOTU4MGQxZjIxMWUxNTBjOGY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1983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陆月</cp:lastModifiedBy>
  <cp:revision>151</cp:revision>
  <dcterms:created xsi:type="dcterms:W3CDTF">2022-01-21T00:48:00Z</dcterms:created>
  <dcterms:modified xsi:type="dcterms:W3CDTF">2024-08-07T06:05:42Z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2022-02-01T16:34:34Z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2052-12.1.0.17147</vt:lpwstr>
  </property>
</Properties>
</file>