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[部委微信草稿.xlsx]省级微信!$A$1:$A$6</c:f>
              <c:strCache>
                <c:ptCount val="6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[部委微信草稿.xlsx]省级微信!$B$1:$B$6</c:f>
              <c:numCache>
                <c:formatCode>General</c:formatCode>
                <c:ptCount val="6"/>
                <c:pt idx="0">
                  <c:v>1</c:v>
                </c:pt>
                <c:pt idx="1">
                  <c:v>9</c:v>
                </c:pt>
                <c:pt idx="2">
                  <c:v>14</c:v>
                </c:pt>
                <c:pt idx="3">
                  <c:v>5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[部委微信草稿.xlsx]省级微信!$A$15:$A$18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[部委微信草稿.xlsx]省级微信!$B$15:$B$18</c:f>
              <c:numCache>
                <c:formatCode>General</c:formatCode>
                <c:ptCount val="4"/>
                <c:pt idx="0">
                  <c:v>13</c:v>
                </c:pt>
                <c:pt idx="1">
                  <c:v>12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[部委微信草稿.xlsx]省级微信!$A$107:$A$130</c:f>
              <c:strCache>
                <c:ptCount val="24"/>
                <c:pt idx="0">
                  <c:v>安徽省人民政府网</c:v>
                </c:pt>
                <c:pt idx="1">
                  <c:v>甘肃政务</c:v>
                </c:pt>
                <c:pt idx="2">
                  <c:v>广东省人民政府门户网站</c:v>
                </c:pt>
                <c:pt idx="3">
                  <c:v>贵州省人民政府网</c:v>
                </c:pt>
                <c:pt idx="4">
                  <c:v>海南省政府网</c:v>
                </c:pt>
                <c:pt idx="5">
                  <c:v>河北省人民政府</c:v>
                </c:pt>
                <c:pt idx="6">
                  <c:v>河南发布</c:v>
                </c:pt>
                <c:pt idx="7">
                  <c:v>黑龙江政务</c:v>
                </c:pt>
                <c:pt idx="8">
                  <c:v>湖北省人民政府网</c:v>
                </c:pt>
                <c:pt idx="9">
                  <c:v>湖南省人民政府网</c:v>
                </c:pt>
                <c:pt idx="10">
                  <c:v>吉林省人民政府网</c:v>
                </c:pt>
                <c:pt idx="11">
                  <c:v>辽宁发布</c:v>
                </c:pt>
                <c:pt idx="12">
                  <c:v>宁夏政府网</c:v>
                </c:pt>
                <c:pt idx="13">
                  <c:v>山东政府网</c:v>
                </c:pt>
                <c:pt idx="14">
                  <c:v>陕西发布</c:v>
                </c:pt>
                <c:pt idx="15">
                  <c:v>上海发布</c:v>
                </c:pt>
                <c:pt idx="16">
                  <c:v>四川发布</c:v>
                </c:pt>
                <c:pt idx="17">
                  <c:v>天津政务信息发布</c:v>
                </c:pt>
                <c:pt idx="18">
                  <c:v>新疆政府网</c:v>
                </c:pt>
                <c:pt idx="19">
                  <c:v>云南省人民政府网</c:v>
                </c:pt>
                <c:pt idx="20">
                  <c:v>浙江发布</c:v>
                </c:pt>
                <c:pt idx="21">
                  <c:v>中国福建</c:v>
                </c:pt>
                <c:pt idx="22">
                  <c:v>中国广西政府网</c:v>
                </c:pt>
                <c:pt idx="23">
                  <c:v>重庆市政府网</c:v>
                </c:pt>
              </c:strCache>
            </c:strRef>
          </c:cat>
          <c:val>
            <c:numRef>
              <c:f>[部委微信草稿.xlsx]省级微信!$B$107:$B$130</c:f>
              <c:numCache>
                <c:formatCode>General</c:formatCode>
                <c:ptCount val="24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4</c:v>
                </c:pt>
                <c:pt idx="10">
                  <c:v>2</c:v>
                </c:pt>
                <c:pt idx="11">
                  <c:v>4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75292617916329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29692365176236"/>
          <c:y val="0.19957119885653"/>
          <c:w val="0.477020799601445"/>
          <c:h val="0.68429515812042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913844770607831"/>
                  <c:y val="0.00021156233495303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56260749956232"/>
                  <c:y val="-0.082014892689187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281085294397817"/>
                  <c:y val="-0.084450407645154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337575522852878"/>
                  <c:y val="-0.06988839475330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428635324358471"/>
                  <c:y val="-0.060898889421535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41910060268892"/>
                      <c:h val="0.0479063165365507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.0433464833427373"/>
                  <c:y val="-0.058085791232192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0485700577017377"/>
                  <c:y val="-0.04599766986757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0611202112127266"/>
                  <c:y val="-0.014293523500834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0359485129045119"/>
                  <c:y val="0.077498260257740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00687308671531105"/>
                  <c:y val="0.10449442430517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[部委微信草稿.xlsx]省级微信!$A$142:$A$151</c:f>
              <c:strCache>
                <c:ptCount val="10"/>
                <c:pt idx="0">
                  <c:v>“两会”精神</c:v>
                </c:pt>
                <c:pt idx="1">
                  <c:v>《党章》</c:v>
                </c:pt>
                <c:pt idx="2">
                  <c:v>巩固拓展脱贫成果</c:v>
                </c:pt>
                <c:pt idx="3">
                  <c:v>全国人大第</c:v>
                </c:pt>
                <c:pt idx="4">
                  <c:v>习近平新时代中国特色
社会主义思想主题教育</c:v>
                </c:pt>
                <c:pt idx="5">
                  <c:v>消法</c:v>
                </c:pt>
                <c:pt idx="6">
                  <c:v>中华人民国共和国</c:v>
                </c:pt>
                <c:pt idx="7">
                  <c:v>中央政治局常委会议</c:v>
                </c:pt>
                <c:pt idx="8">
                  <c:v>总书记</c:v>
                </c:pt>
                <c:pt idx="9">
                  <c:v>总书记重要讲话精神</c:v>
                </c:pt>
              </c:strCache>
            </c:strRef>
          </c:cat>
          <c:val>
            <c:numRef>
              <c:f>[部委微信草稿.xlsx]省级微信!$B$142:$B$151</c:f>
              <c:numCache>
                <c:formatCode>General</c:formatCode>
                <c:ptCount val="10"/>
                <c:pt idx="0">
                  <c:v>26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8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6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7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8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9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594125189416016"/>
          <c:y val="0.137514384349827"/>
          <c:w val="0.383960834596107"/>
          <c:h val="0.82144227080935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[部委微信草稿.xlsx]Sheet5!$B$15:$B$18</c:f>
              <c:strCache>
                <c:ptCount val="4"/>
                <c:pt idx="0">
                  <c:v>北京发布</c:v>
                </c:pt>
                <c:pt idx="1">
                  <c:v>江西省人民政府</c:v>
                </c:pt>
                <c:pt idx="2">
                  <c:v>上海发布</c:v>
                </c:pt>
                <c:pt idx="3">
                  <c:v>浙江发布</c:v>
                </c:pt>
              </c:strCache>
            </c:strRef>
          </c:cat>
          <c:val>
            <c:numRef>
              <c:f>[部委微信草稿.xlsx]Sheet5!$C$15:$C$18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82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284294384"/>
        <c:axId val="403793544"/>
      </c:barChart>
      <c:catAx>
        <c:axId val="284294384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03793544"/>
        <c:crosses val="autoZero"/>
        <c:auto val="1"/>
        <c:lblAlgn val="ctr"/>
        <c:lblOffset val="100"/>
        <c:noMultiLvlLbl val="0"/>
      </c:catAx>
      <c:valAx>
        <c:axId val="40379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84294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0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 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1138.84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922.08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872.44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5856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468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陕西发布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山西省人民政府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352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青海发布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11" name="图表 10"/>
          <p:cNvGraphicFramePr/>
          <p:nvPr>
            <p:custDataLst>
              <p:tags r:id="rId8"/>
            </p:custDataLst>
          </p:nvPr>
        </p:nvGraphicFramePr>
        <p:xfrm>
          <a:off x="6682740" y="12890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>
            <p:custDataLst>
              <p:tags r:id="rId9"/>
            </p:custDataLst>
          </p:nvPr>
        </p:nvGraphicFramePr>
        <p:xfrm>
          <a:off x="962025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1138.84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1783.33W+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19302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468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1163.56W+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396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922.08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336.01W+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3899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298.78W+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872.44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365.09W+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335.47W+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841.61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270.51W+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242.83W+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77031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806.51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151.43W+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1416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150.16W+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738.11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129.76W+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114.82W+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43264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725.84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116.93W+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116.93W+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79531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713.75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107.82W+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95.2W+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46867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707.1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89.56W+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80.48W+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46303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706.77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120.57W+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116.4W+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47698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689.66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101.78W+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1470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89.23W+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70606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西藏发布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686.46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84.84W+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83.83W+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37971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江苏政务服务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682.68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12.88W+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95638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48382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641.66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84.22W+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78.61W+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25366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601.39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48.28W+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37988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1138.84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1783.33W+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19302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468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1163.56W+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396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湖南省人民政府网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辽宁发布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各占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严重表述错误问题主要集中在政治类表述不规范、口号等，如““一带一路”战略”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总书记重要讲话精神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6"/>
            </p:custDataLst>
          </p:nvPr>
        </p:nvGraphicFramePr>
        <p:xfrm>
          <a:off x="663893" y="2742883"/>
          <a:ext cx="5432425" cy="3555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0" name="图表 9"/>
          <p:cNvGraphicFramePr/>
          <p:nvPr>
            <p:custDataLst>
              <p:tags r:id="rId7"/>
            </p:custDataLst>
          </p:nvPr>
        </p:nvGraphicFramePr>
        <p:xfrm>
          <a:off x="6374130" y="2743200"/>
          <a:ext cx="5098415" cy="3554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有4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91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82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90.1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640398" y="2353310"/>
          <a:ext cx="6315075" cy="40563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</a:t>
                      </a: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快收藏！2024家电维修、搬场和名表维修上海市消保委白名单来啦→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396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上海试点饮料“分级”，A、B、C、D四个等级，该怎么选才更健康？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387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上海地铁19号线正式开工，涉5个区，直达高铁站，有18座车站能换乘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343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上海推出全新城市形象片，“GOANDSEESHANGHAI”德国首发引关注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拆除围墙！世纪公园即将24小时免费开放，最快“五一”前完成改造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261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上海最新规划：大吴淞地区！涉及宝山浦东静安杨浦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事关预制菜，六部门发文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天气大转折来了！风雨降温模式明日开启！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180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4051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明日中到大雨+冷空气+雾！春季天气多变，出门还要常备雨具，早晚适当“春捂”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174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快讯！上海市市政府领导工作分工公布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171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4" name="图表 3"/>
          <p:cNvGraphicFramePr/>
          <p:nvPr>
            <p:custDataLst>
              <p:tags r:id="rId6"/>
            </p:custDataLst>
          </p:nvPr>
        </p:nvGraphicFramePr>
        <p:xfrm>
          <a:off x="7154545" y="2686050"/>
          <a:ext cx="4373245" cy="3274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5bf42426-c558-4e63-a9bc-489d37a87f4e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5bf42426-c558-4e63-a9bc-489d37a87f4e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54822d4b-1411-4056-a700-d5629e429e84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2218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147</cp:revision>
  <dcterms:created xsi:type="dcterms:W3CDTF">2022-01-21T00:47:00Z</dcterms:created>
  <dcterms:modified xsi:type="dcterms:W3CDTF">2024-04-07T01:42:18Z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2022-01-30T08:34:34Z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2052-12.1.0.16250</vt:lpwstr>
  </property>
</Properties>
</file>