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3"/>
    <p:sldId id="257" r:id="rId4"/>
    <p:sldId id="258" r:id="rId5"/>
    <p:sldId id="259" r:id="rId6"/>
    <p:sldId id="260" r:id="rId7"/>
    <p:sldId id="261" r:id="rId8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004A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7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部委政务微信综合影响力指数分布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[部委微信草稿.xlsx]部委微信!$A$53:$A$56</c:f>
              <c:strCache>
                <c:ptCount val="4"/>
                <c:pt idx="0">
                  <c:v>900以上</c:v>
                </c:pt>
                <c:pt idx="1">
                  <c:v>700-900</c:v>
                </c:pt>
                <c:pt idx="2">
                  <c:v>500-700</c:v>
                </c:pt>
                <c:pt idx="3">
                  <c:v>300-500</c:v>
                </c:pt>
              </c:strCache>
            </c:strRef>
          </c:cat>
          <c:val>
            <c:numRef>
              <c:f>[部委微信草稿.xlsx]部委微信!$B$53:$B$56</c:f>
              <c:numCache>
                <c:formatCode>General</c:formatCode>
                <c:ptCount val="4"/>
                <c:pt idx="0">
                  <c:v>8</c:v>
                </c:pt>
                <c:pt idx="1">
                  <c:v>15</c:v>
                </c:pt>
                <c:pt idx="2">
                  <c:v>21</c:v>
                </c:pt>
                <c:pt idx="3">
                  <c:v>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422913975"/>
        <c:axId val="743732155"/>
      </c:barChart>
      <c:catAx>
        <c:axId val="422913975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743732155"/>
        <c:crosses val="autoZero"/>
        <c:auto val="1"/>
        <c:lblAlgn val="ctr"/>
        <c:lblOffset val="100"/>
        <c:noMultiLvlLbl val="0"/>
      </c:catAx>
      <c:valAx>
        <c:axId val="7437321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42291397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d8bdc2d0-8cfd-4b0f-b3d8-2e6e7e700cde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当月部委政务微信发稿量分布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0.00899927244925174"/>
                  <c:y val="0.127750554111049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0783370374689804"/>
                  <c:y val="0.027271379071856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.0547725357005769"/>
                  <c:y val="0.150778836146548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[部委微信草稿.xlsx]部委微信!$A$8:$A$11</c:f>
              <c:strCache>
                <c:ptCount val="4"/>
                <c:pt idx="0">
                  <c:v>200-300</c:v>
                </c:pt>
                <c:pt idx="1">
                  <c:v>100-200</c:v>
                </c:pt>
                <c:pt idx="2">
                  <c:v>50-100</c:v>
                </c:pt>
                <c:pt idx="3">
                  <c:v>50以下</c:v>
                </c:pt>
              </c:strCache>
            </c:strRef>
          </c:cat>
          <c:val>
            <c:numRef>
              <c:f>[部委微信草稿.xlsx]部委微信!$B$8:$B$11</c:f>
              <c:numCache>
                <c:formatCode>General</c:formatCode>
                <c:ptCount val="4"/>
                <c:pt idx="0">
                  <c:v>2</c:v>
                </c:pt>
                <c:pt idx="1">
                  <c:v>12</c:v>
                </c:pt>
                <c:pt idx="2">
                  <c:v>17</c:v>
                </c:pt>
                <c:pt idx="3">
                  <c:v>16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2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3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7ee03590-9491-4f1f-bff9-f93057ad0ed4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部委微信严重表述不规范分布情况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[部委微信草稿.xlsx]部委微信!$A$84:$A$99</c:f>
              <c:strCache>
                <c:ptCount val="16"/>
                <c:pt idx="0">
                  <c:v>国家民委</c:v>
                </c:pt>
                <c:pt idx="1">
                  <c:v>海关发布</c:v>
                </c:pt>
                <c:pt idx="2">
                  <c:v>司法部</c:v>
                </c:pt>
                <c:pt idx="3">
                  <c:v>国防部发布</c:v>
                </c:pt>
                <c:pt idx="4">
                  <c:v>外交部</c:v>
                </c:pt>
                <c:pt idx="5">
                  <c:v>工信微报</c:v>
                </c:pt>
                <c:pt idx="6">
                  <c:v>国家移民管理局</c:v>
                </c:pt>
                <c:pt idx="7">
                  <c:v>生态环境部</c:v>
                </c:pt>
                <c:pt idx="8">
                  <c:v>文旅之声</c:v>
                </c:pt>
                <c:pt idx="9">
                  <c:v>国家广播电视总局</c:v>
                </c:pt>
                <c:pt idx="10">
                  <c:v>国家能源局</c:v>
                </c:pt>
                <c:pt idx="11">
                  <c:v>国家信访局</c:v>
                </c:pt>
                <c:pt idx="12">
                  <c:v>国家邮政局</c:v>
                </c:pt>
                <c:pt idx="13">
                  <c:v>人力资源和社会保障部</c:v>
                </c:pt>
                <c:pt idx="14">
                  <c:v>中国民政</c:v>
                </c:pt>
                <c:pt idx="15">
                  <c:v>中华人民共和国应急管理部</c:v>
                </c:pt>
              </c:strCache>
            </c:strRef>
          </c:cat>
          <c:val>
            <c:numRef>
              <c:f>[部委微信草稿.xlsx]部委微信!$B$84:$B$99</c:f>
              <c:numCache>
                <c:formatCode>General</c:formatCode>
                <c:ptCount val="16"/>
                <c:pt idx="0">
                  <c:v>5</c:v>
                </c:pt>
                <c:pt idx="1">
                  <c:v>4</c:v>
                </c:pt>
                <c:pt idx="2">
                  <c:v>4</c:v>
                </c:pt>
                <c:pt idx="3">
                  <c:v>3</c:v>
                </c:pt>
                <c:pt idx="4">
                  <c:v>3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604901129"/>
        <c:axId val="625475268"/>
      </c:barChart>
      <c:catAx>
        <c:axId val="604901129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625475268"/>
        <c:crosses val="autoZero"/>
        <c:auto val="1"/>
        <c:lblAlgn val="ctr"/>
        <c:lblOffset val="100"/>
        <c:noMultiLvlLbl val="0"/>
      </c:catAx>
      <c:valAx>
        <c:axId val="6254752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60490112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9d6a4fe3-f018-4532-acfa-1baf21242d17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当月严重表述不规范典型错误（前</a:t>
            </a:r>
            <a:r>
              <a:rPr lang="en-US" altLang="zh-CN" b="1"/>
              <a:t>10</a:t>
            </a:r>
            <a:r>
              <a:rPr altLang="en-US" b="1"/>
              <a:t>）</a:t>
            </a:r>
            <a:endParaRPr altLang="en-US" b="1"/>
          </a:p>
        </c:rich>
      </c:tx>
      <c:layout>
        <c:manualLayout>
          <c:xMode val="edge"/>
          <c:yMode val="edge"/>
          <c:x val="0.188239006691577"/>
          <c:y val="0.0188714933511204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169534422341723"/>
          <c:y val="0.216818956171597"/>
          <c:w val="0.540661976352642"/>
          <c:h val="0.689454965663257"/>
        </c:manualLayout>
      </c:layout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2"/>
              <c:layout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515364475678656"/>
                      <c:h val="0.0556966311156255"/>
                    </c:manualLayout>
                  </c15:layout>
                </c:ext>
              </c:extLst>
            </c:dLbl>
            <c:dLbl>
              <c:idx val="4"/>
              <c:layout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341910060268892"/>
                      <c:h val="0.0479063165365507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[部委微信草稿.xlsx]部委微信!$A$208:$A$217</c:f>
              <c:strCache>
                <c:ptCount val="10"/>
                <c:pt idx="0">
                  <c:v>总书记</c:v>
                </c:pt>
                <c:pt idx="1">
                  <c:v>习主席</c:v>
                </c:pt>
                <c:pt idx="2">
                  <c:v>内蒙古自治政府</c:v>
                </c:pt>
                <c:pt idx="3">
                  <c:v>生态文明思想</c:v>
                </c:pt>
                <c:pt idx="4">
                  <c:v>习总书记</c:v>
                </c:pt>
                <c:pt idx="5">
                  <c:v>中全会</c:v>
                </c:pt>
                <c:pt idx="6">
                  <c:v>上海黄埔</c:v>
                </c:pt>
                <c:pt idx="7">
                  <c:v>中国特设</c:v>
                </c:pt>
                <c:pt idx="8">
                  <c:v>广西自治区</c:v>
                </c:pt>
                <c:pt idx="9">
                  <c:v>党的二十大及历次全会</c:v>
                </c:pt>
              </c:strCache>
            </c:strRef>
          </c:cat>
          <c:val>
            <c:numRef>
              <c:f>[部委微信草稿.xlsx]部委微信!$B$208:$B$217</c:f>
              <c:numCache>
                <c:formatCode>General</c:formatCode>
                <c:ptCount val="10"/>
                <c:pt idx="0">
                  <c:v>4</c:v>
                </c:pt>
                <c:pt idx="1">
                  <c:v>3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28127277143551"/>
          <c:y val="0.19343348304166"/>
          <c:w val="0.367743502550401"/>
          <c:h val="0.741365959423881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6ca71a99-20a4-4d72-8ef3-3daf2ea9d043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部委微信</a:t>
            </a:r>
            <a:r>
              <a:rPr lang="en-US" altLang="zh-CN" b="1"/>
              <a:t>10W+</a:t>
            </a:r>
            <a:r>
              <a:rPr altLang="en-US" b="1"/>
              <a:t>热门文章分布情况</a:t>
            </a:r>
            <a:endParaRPr altLang="en-US"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31627372052904"/>
          <c:y val="0.253681023806247"/>
          <c:w val="0.575330649798735"/>
          <c:h val="0.550708683087932"/>
        </c:manualLayout>
      </c:layout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numFmt formatCode="General" sourceLinked="1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[部委微信草稿.xlsx]Sheet2!$E$21:$E$34</c:f>
              <c:strCache>
                <c:ptCount val="14"/>
                <c:pt idx="0">
                  <c:v>国家税务总局</c:v>
                </c:pt>
                <c:pt idx="1">
                  <c:v>中华人民共和国应急管理部</c:v>
                </c:pt>
                <c:pt idx="2">
                  <c:v>国家移民管理局</c:v>
                </c:pt>
                <c:pt idx="3">
                  <c:v>微言教育</c:v>
                </c:pt>
                <c:pt idx="4">
                  <c:v>司法部</c:v>
                </c:pt>
                <c:pt idx="5">
                  <c:v>中国人民银行</c:v>
                </c:pt>
                <c:pt idx="6">
                  <c:v>工信微报</c:v>
                </c:pt>
                <c:pt idx="7">
                  <c:v>国家发展改革委</c:v>
                </c:pt>
                <c:pt idx="8">
                  <c:v>国资小新</c:v>
                </c:pt>
                <c:pt idx="9">
                  <c:v>海关发布</c:v>
                </c:pt>
                <c:pt idx="10">
                  <c:v>人力资源和社会保障部</c:v>
                </c:pt>
                <c:pt idx="11">
                  <c:v>生态环境部</c:v>
                </c:pt>
                <c:pt idx="12">
                  <c:v>退役军人事务部</c:v>
                </c:pt>
                <c:pt idx="13">
                  <c:v>中科院之声</c:v>
                </c:pt>
              </c:strCache>
            </c:strRef>
          </c:cat>
          <c:val>
            <c:numRef>
              <c:f>[部委微信草稿.xlsx]Sheet2!$F$21:$F$34</c:f>
              <c:numCache>
                <c:formatCode>General</c:formatCode>
                <c:ptCount val="14"/>
                <c:pt idx="0">
                  <c:v>9</c:v>
                </c:pt>
                <c:pt idx="1">
                  <c:v>7</c:v>
                </c:pt>
                <c:pt idx="2">
                  <c:v>5</c:v>
                </c:pt>
                <c:pt idx="3">
                  <c:v>4</c:v>
                </c:pt>
                <c:pt idx="4">
                  <c:v>3</c:v>
                </c:pt>
                <c:pt idx="5">
                  <c:v>3</c:v>
                </c:pt>
                <c:pt idx="6">
                  <c:v>2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48648648648649"/>
          <c:y val="0.0780615231795408"/>
          <c:w val="0.339850488786659"/>
          <c:h val="0.88945723216823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00db8498-75f7-4cf4-bedc-0bb42051032c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ags" Target="../tags/tag2.xml"/><Relationship Id="rId6" Type="http://schemas.openxmlformats.org/officeDocument/2006/relationships/tags" Target="../tags/tag1.xml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5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grpSp>
        <p:nvGrpSpPr>
          <p:cNvPr id="11" name="组合 10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sz="280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信</a:t>
              </a:r>
              <a:endParaRPr sz="2800"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2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  <p:sp>
        <p:nvSpPr>
          <p:cNvPr id="13" name="Title 1" descr="7b0a20202020227461726765744d6f64756c65223a202270726f636573734f6e6c696e65466f6e7473220a7d0a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部委政务新媒体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4" name="文本占位符 7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3432175" y="447294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2025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-2025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30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62025" y="1268095"/>
            <a:ext cx="5126355" cy="25977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名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的部委微信公众号共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47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根据监测数据统计结果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显示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，综合影响力指数得分在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500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00之间的公众号数量较多，共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21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个部委微信综合影响力指数在900以上。</a:t>
            </a:r>
            <a:r>
              <a:rPr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</a:t>
            </a:r>
            <a:r>
              <a:rPr lang="zh-CN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altLang="zh-CN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退役军人事务部</a:t>
            </a:r>
            <a:r>
              <a:rPr lang="en-US" altLang="zh-CN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综合影响力指数为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1022.98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国家税务总局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中华人民共和国应急管理部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综合影响力指数分别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</a:t>
            </a:r>
            <a:r>
              <a:rPr lang="en-US" altLang="zh-CN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1013.13</a:t>
            </a:r>
            <a:r>
              <a:rPr lang="zh-CN" alt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1007.93</a:t>
            </a:r>
            <a:r>
              <a:rPr lang="zh-CN" alt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spc="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object 27"/>
          <p:cNvSpPr/>
          <p:nvPr/>
        </p:nvSpPr>
        <p:spPr>
          <a:xfrm>
            <a:off x="465518" y="1289170"/>
            <a:ext cx="331379" cy="28623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sp>
        <p:nvSpPr>
          <p:cNvPr id="7" name="object 28"/>
          <p:cNvSpPr txBox="1"/>
          <p:nvPr/>
        </p:nvSpPr>
        <p:spPr>
          <a:xfrm>
            <a:off x="6310629" y="4433570"/>
            <a:ext cx="5083175" cy="1859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 marR="5080" lvl="0" algn="just">
              <a:lnSpc>
                <a:spcPct val="150000"/>
              </a:lnSpc>
              <a:spcBef>
                <a:spcPts val="100"/>
              </a:spcBef>
              <a:buClrTx/>
              <a:buSzTx/>
              <a:buFontTx/>
            </a:pP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年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11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月，部委微信发稿总量达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3889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篇，平均发布文章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83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篇。其中，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司法部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”月发稿量最高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，共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228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篇；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中华人民共和国应急管理部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”和“</a:t>
            </a:r>
            <a:r>
              <a:rPr lang="zh-CN" altLang="en-US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人力资源和社会保障部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”分列第二、第三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，各发布文章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213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篇、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194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篇；</a:t>
            </a:r>
            <a:r>
              <a:rPr lang="en-US" sz="1600" b="1" spc="35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</a:t>
            </a:r>
            <a:r>
              <a:rPr sz="1600" b="1" spc="35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个部委微信月发稿量在</a:t>
            </a:r>
            <a:r>
              <a:rPr sz="1600" b="1" spc="35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5篇以下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sz="1600" spc="3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63" name="object 57"/>
          <p:cNvSpPr/>
          <p:nvPr/>
        </p:nvSpPr>
        <p:spPr>
          <a:xfrm>
            <a:off x="5776010" y="4568950"/>
            <a:ext cx="312337" cy="28623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graphicFrame>
        <p:nvGraphicFramePr>
          <p:cNvPr id="4" name="图表 3"/>
          <p:cNvGraphicFramePr/>
          <p:nvPr/>
        </p:nvGraphicFramePr>
        <p:xfrm>
          <a:off x="6744335" y="1376045"/>
          <a:ext cx="4728210" cy="27889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12" name="图表 11"/>
          <p:cNvGraphicFramePr/>
          <p:nvPr/>
        </p:nvGraphicFramePr>
        <p:xfrm>
          <a:off x="962025" y="4159568"/>
          <a:ext cx="4239260" cy="23729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部委政务</a:t>
            </a:r>
            <a:r>
              <a:rPr lang="zh-CN"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32" name="object 32"/>
          <p:cNvSpPr txBox="1"/>
          <p:nvPr/>
        </p:nvSpPr>
        <p:spPr>
          <a:xfrm>
            <a:off x="1019810" y="5840836"/>
            <a:ext cx="9924415" cy="659765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p>
            <a:pPr marL="38100">
              <a:lnSpc>
                <a:spcPct val="100000"/>
              </a:lnSpc>
              <a:spcBef>
                <a:spcPts val="705"/>
              </a:spcBef>
            </a:pPr>
            <a:r>
              <a:rPr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1000" b="1" u="sng" dirty="0">
                <a:uFill>
                  <a:solidFill>
                    <a:srgbClr val="000000"/>
                  </a:solidFill>
                </a:u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影响力指数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1000" b="1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(30%</a:t>
            </a:r>
            <a:r>
              <a:rPr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整体传播力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+30%</a:t>
            </a:r>
            <a:r>
              <a:rPr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篇均传播力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+30%</a:t>
            </a:r>
            <a:r>
              <a:rPr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头条传播力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+10%</a:t>
            </a:r>
            <a:r>
              <a:rPr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峰值传播力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75" b="1" spc="-7" baseline="21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</a:t>
            </a:r>
            <a:endParaRPr sz="1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8100">
              <a:lnSpc>
                <a:spcPct val="100000"/>
              </a:lnSpc>
              <a:spcBef>
                <a:spcPts val="550"/>
              </a:spcBef>
            </a:pP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整体传播力=</a:t>
            </a:r>
            <a:r>
              <a:rPr sz="900" spc="2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日均阅读数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日均在看数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日均点赞数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*10+1)；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篇均传播力=</a:t>
            </a:r>
            <a:r>
              <a:rPr sz="900" spc="1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篇均阅读数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篇均在看数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篇均点赞数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*10+1)；</a:t>
            </a:r>
            <a:endParaRPr sz="9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8100">
              <a:lnSpc>
                <a:spcPct val="100000"/>
              </a:lnSpc>
              <a:spcBef>
                <a:spcPts val="540"/>
              </a:spcBef>
            </a:pP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头条传播力=</a:t>
            </a:r>
            <a:r>
              <a:rPr sz="9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头条篇均阅读数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头条篇均在看数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头条篇均点赞数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*10+1)；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峰值传播力=</a:t>
            </a:r>
            <a:r>
              <a:rPr sz="9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0.7ln(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最高阅读数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+1)+0.2ln(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最高在看数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*10+1)+0.1ln(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最高点赞数*10+1)</a:t>
            </a:r>
            <a:endParaRPr sz="9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微信名称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影响力指数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阅读总数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在看总数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头条文章阅读量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单条最大阅读数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单条最大在看数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ln>
                            <a:noFill/>
                          </a:ln>
                          <a:solidFill>
                            <a:srgbClr val="004A7E"/>
                          </a:solidFill>
                          <a:ea typeface="宋体" panose="02010600030101010101" pitchFamily="2" charset="-122"/>
                        </a:rPr>
                        <a:t>退役军人事务部</a:t>
                      </a:r>
                      <a:endParaRPr lang="zh-CN" sz="1130" b="1">
                        <a:ln>
                          <a:noFill/>
                        </a:ln>
                        <a:solidFill>
                          <a:srgbClr val="004A7E"/>
                        </a:solidFill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1022.98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60.5W+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9433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14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60.5W+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1215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国家税务总局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1013.13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273.33W+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11957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99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267.6W+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3050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中华人民共和国应急管理部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1007.93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466.83W+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14635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213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454.11W+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731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4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微言教育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938.03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235.81W+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9037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136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235.81W+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710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5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国资小新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926.41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262.47W+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3587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119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179.95W+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389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6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国家移民管理局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918.48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170.82W+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5944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97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169.87W+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770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7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工信微报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906.66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201.58W+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5107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121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201.18W+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271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海关发布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905.42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278.81W+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5166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183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272.47W+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144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健康中国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895.93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120.87W+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5822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77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119.98W+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92453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556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司法部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885.54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189.2W+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14396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228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159.23W+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1494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11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中国人民银行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876.18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91.92W+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3726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59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91.04W+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597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27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12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国家发展改革委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871.22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133.61W+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6895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120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119.13W+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758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13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人力资源和社会保障部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869.06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208.89W+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6043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194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185.73W+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437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14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外交部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810.59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74.55W+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6899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95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74.55W+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61316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375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15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国家信访局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808.16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27.85W+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2858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20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27.85W+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27550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281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936625" y="1397000"/>
          <a:ext cx="1033399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763905"/>
                <a:gridCol w="2228215"/>
                <a:gridCol w="1124585"/>
                <a:gridCol w="986155"/>
                <a:gridCol w="987425"/>
                <a:gridCol w="986790"/>
                <a:gridCol w="1034415"/>
                <a:gridCol w="1087755"/>
                <a:gridCol w="1134745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1</a:t>
                      </a:r>
                      <a:endParaRPr lang="en-US" altLang="en-US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4605" marB="14605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altLang="en-US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退役军人事务部</a:t>
                      </a:r>
                      <a:endParaRPr lang="zh-CN" altLang="en-US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4605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1022.98</a:t>
                      </a:r>
                      <a:endParaRPr lang="en-US" altLang="zh-CN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4605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60.5W+</a:t>
                      </a:r>
                      <a:endParaRPr lang="en-US" altLang="zh-CN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4605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9433</a:t>
                      </a:r>
                      <a:endParaRPr lang="en-US" altLang="zh-CN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4605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14</a:t>
                      </a:r>
                      <a:endParaRPr lang="en-US" altLang="zh-CN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4605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60.5W+</a:t>
                      </a:r>
                      <a:endParaRPr lang="en-US" altLang="zh-CN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4605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10W+</a:t>
                      </a:r>
                      <a:endParaRPr lang="en-US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4605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1215</a:t>
                      </a:r>
                      <a:endParaRPr lang="en-US" altLang="zh-CN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4605" marB="14605" vert="horz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-13335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537210" y="1205230"/>
            <a:ext cx="11165840" cy="1120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indent="406400" algn="just" rtl="0" fontAlgn="auto" hangingPunct="0">
              <a:lnSpc>
                <a:spcPct val="150000"/>
              </a:lnSpc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当月有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16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个部委政务微信存在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34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处严重表述不规范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问题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，出现问题数最多的是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国家民委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处，占比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14.7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%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）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。出现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严重表述错误问题主要集中在政治类表述不规范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口号等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方面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，如“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总书记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习主席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内蒙古自治政府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生态文明思想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等内容表述不规范。</a:t>
            </a:r>
            <a:endParaRPr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textbox 100"/>
          <p:cNvSpPr/>
          <p:nvPr>
            <p:custDataLst>
              <p:tags r:id="rId6"/>
            </p:custDataLst>
          </p:nvPr>
        </p:nvSpPr>
        <p:spPr>
          <a:xfrm rot="21600000">
            <a:off x="698500" y="241935"/>
            <a:ext cx="4834255" cy="4711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92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1000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</a:t>
            </a:r>
            <a:r>
              <a:rPr sz="3200" spc="-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2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严重表述不规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范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问题</a:t>
            </a:r>
            <a:endParaRPr lang="en-US" altLang="en-US" sz="3200" dirty="0"/>
          </a:p>
        </p:txBody>
      </p:sp>
      <p:graphicFrame>
        <p:nvGraphicFramePr>
          <p:cNvPr id="18" name="图表 17"/>
          <p:cNvGraphicFramePr/>
          <p:nvPr/>
        </p:nvGraphicFramePr>
        <p:xfrm>
          <a:off x="537210" y="2475230"/>
          <a:ext cx="5809615" cy="41890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3" name="图表 2"/>
          <p:cNvGraphicFramePr/>
          <p:nvPr/>
        </p:nvGraphicFramePr>
        <p:xfrm>
          <a:off x="6474460" y="2474913"/>
          <a:ext cx="5228590" cy="41001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25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320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565150" y="1043305"/>
            <a:ext cx="11045190" cy="751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47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个部委微信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3889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篇文章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阅读数超过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3405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万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个部委微信发布阅读数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10W+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的文章共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，其中“ 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国家税务总局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”热门文章数最多（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22.5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网民重点关注公示公告、时事新闻等信息。</a:t>
            </a:r>
            <a:endParaRPr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5"/>
            </p:custDataLst>
          </p:nvPr>
        </p:nvGraphicFramePr>
        <p:xfrm>
          <a:off x="720408" y="2032635"/>
          <a:ext cx="6315075" cy="4330435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1152525"/>
                <a:gridCol w="3150235"/>
                <a:gridCol w="891540"/>
                <a:gridCol w="711200"/>
              </a:tblGrid>
              <a:tr h="468000">
                <a:tc gridSpan="5">
                  <a:txBody>
                    <a:bodyPr/>
                    <a:p>
                      <a:pPr indent="0" algn="ctr" fontAlgn="auto">
                        <a:buNone/>
                      </a:pPr>
                      <a:r>
                        <a:rPr 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当月阅读数10w+热门文章top10</a:t>
                      </a:r>
                      <a:endParaRPr lang="zh-CN" sz="14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vert="horz" anchor="ctr" anchorCtr="0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公众号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文章标题</a:t>
                      </a:r>
                      <a:endParaRPr lang="zh-CN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3619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在看数↓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在看率%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1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中科院之声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关于公布2025年中国科学院院士增选当选院士名单的公告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1887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1.89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司法部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2025年国家统一法律职业资格主观题考试成绩将于11月26日公布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1494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1.49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国家税务总局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国家税务总局、最高人民法院联合发布公告明确企业破产程序中相关税费征管事项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1248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1.25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退役军人事务部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涉退役军人违法违规账号处置典型案例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1180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1.18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司法部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司法部发布《行政执法人员行为准则》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1152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1.15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国家税务总局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提醒：开具农产品收购发票这六个风险点要注意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791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0.79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国家发展改革委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国家发展改革委等部门关于印发《招标人主体责任履行指引》的通知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758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0.76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中华人民共和国应急管理部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消防宣传月，来了！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731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0.73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微言教育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科学预防流感，这份指南师生家长一起看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710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0.71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微言教育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儿童流感防治要点，北京儿童医院专家详解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656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0.66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2" name="图表 1"/>
          <p:cNvGraphicFramePr/>
          <p:nvPr/>
        </p:nvGraphicFramePr>
        <p:xfrm>
          <a:off x="7350125" y="1956753"/>
          <a:ext cx="4417060" cy="46145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UNIT_TABLE_BEAUTIFY" val="smartTable{1b571c81-8544-4503-8349-14df8dbcf6d4}"/>
  <p:tag name="TABLE_ENDDRAG_ORIGIN_RECT" val="813*28"/>
  <p:tag name="TABLE_ENDDRAG_RECT" val="73*111*813*28"/>
  <p:tag name="TABLE_EMPHASIZE_COLOR" val="3042485"/>
  <p:tag name="TABLE_EMPHASIZE_ROW" val="1"/>
  <p:tag name="TABLE_EMPHASIZE_ID" val="2"/>
</p:tagLst>
</file>

<file path=ppt/tags/tag4.xml><?xml version="1.0" encoding="utf-8"?>
<p:tagLst xmlns:p="http://schemas.openxmlformats.org/presentationml/2006/main">
  <p:tag name="TABLE_EMPHASIZE_UUID" val="smartTable{1b571c81-8544-4503-8349-14df8dbcf6d4}"/>
  <p:tag name="TABLE_EMPHASIZE_TYPE" val="horizontal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UNIT_TABLE_BEAUTIFY" val="smartTable{1a8de083-49c0-49d8-990c-83dd7797d9c2}"/>
</p:tagLst>
</file>

<file path=ppt/tags/tag7.xml><?xml version="1.0" encoding="utf-8"?>
<p:tagLst xmlns:p="http://schemas.openxmlformats.org/presentationml/2006/main">
  <p:tag name="COMMONDATA" val="eyJoZGlkIjoiNjNkNDg2NTQxNzczMmU2NWY1YTFlMWIwYzIzZTVjMWU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2207</Words>
  <Application>WPS 演示</Application>
  <PresentationFormat/>
  <Paragraphs>458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8" baseType="lpstr">
      <vt:lpstr>Arial</vt:lpstr>
      <vt:lpstr>宋体</vt:lpstr>
      <vt:lpstr>Wingdings</vt:lpstr>
      <vt:lpstr>Arial</vt:lpstr>
      <vt:lpstr>汉仪大隶书简</vt:lpstr>
      <vt:lpstr>汉仪旗黑-85S</vt:lpstr>
      <vt:lpstr>汉仪中隶书简</vt:lpstr>
      <vt:lpstr>微软雅黑</vt:lpstr>
      <vt:lpstr>黑体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明灭会有因果</cp:lastModifiedBy>
  <cp:revision>290</cp:revision>
  <dcterms:created xsi:type="dcterms:W3CDTF">2022-01-21T00:47:00Z</dcterms:created>
  <dcterms:modified xsi:type="dcterms:W3CDTF">2025-12-04T05:33:59Z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2022-02-10T08:34:34Z</vt:filetime>
  </property>
  <property fmtid="{D5CDD505-2E9C-101B-9397-08002B2CF9AE}" pid="4" name="ICV">
    <vt:lpwstr>14D5236C7B6445A1B77F7AE899E6FBD7</vt:lpwstr>
  </property>
  <property fmtid="{D5CDD505-2E9C-101B-9397-08002B2CF9AE}" pid="5" name="KSOProductBuildVer">
    <vt:lpwstr>2052-12.1.0.23542</vt:lpwstr>
  </property>
</Properties>
</file>