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省级政务微信综合影响力指数分布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[9月全表.xls]省微信全表!$K$7:$K$11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[9月全表.xls]省微信全表!$L$7:$L$11</c:f>
              <c:numCache>
                <c:formatCode>General</c:formatCode>
                <c:ptCount val="5"/>
                <c:pt idx="0">
                  <c:v>1</c:v>
                </c:pt>
                <c:pt idx="1">
                  <c:v>6</c:v>
                </c:pt>
                <c:pt idx="2">
                  <c:v>16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817998866"/>
        <c:axId val="465696329"/>
      </c:barChart>
      <c:catAx>
        <c:axId val="81799886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65696329"/>
        <c:crosses val="autoZero"/>
        <c:auto val="1"/>
        <c:lblAlgn val="ctr"/>
        <c:lblOffset val="100"/>
        <c:noMultiLvlLbl val="0"/>
      </c:catAx>
      <c:valAx>
        <c:axId val="46569632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7998866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当月政务微信发稿量分布</a:t>
            </a:r>
          </a:p>
        </c:rich>
      </c:tx>
      <c:layout>
        <c:manualLayout>
          <c:xMode val="edge"/>
          <c:yMode val="edge"/>
          <c:x val="0.215526315789474"/>
          <c:y val="0.038100600600600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[9月全表.xls]省微信全表!$K$18:$K$22</c:f>
              <c:strCache>
                <c:ptCount val="5"/>
                <c:pt idx="0">
                  <c:v>500以上</c:v>
                </c:pt>
                <c:pt idx="1">
                  <c:v>200-500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[9月全表.xls]省微信全表!$L$18:$L$22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14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30131578947368"/>
          <c:y val="0.42520332832832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各省微信严重表述不规范分布情况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[9月全表.xls]省微信错别字!$A$44:$A$54</c:f>
              <c:strCache>
                <c:ptCount val="11"/>
                <c:pt idx="0">
                  <c:v>北京发布</c:v>
                </c:pt>
                <c:pt idx="1">
                  <c:v>海南省政府网</c:v>
                </c:pt>
                <c:pt idx="2">
                  <c:v>内蒙古自治区人民政府发布</c:v>
                </c:pt>
                <c:pt idx="3">
                  <c:v>宁夏政府网</c:v>
                </c:pt>
                <c:pt idx="4">
                  <c:v>山西省人民政府</c:v>
                </c:pt>
                <c:pt idx="5">
                  <c:v>西藏发布</c:v>
                </c:pt>
                <c:pt idx="6">
                  <c:v>浙江发布</c:v>
                </c:pt>
                <c:pt idx="7">
                  <c:v>上海发布</c:v>
                </c:pt>
                <c:pt idx="8">
                  <c:v>天津政务信息发布</c:v>
                </c:pt>
                <c:pt idx="9">
                  <c:v>辽宁发布</c:v>
                </c:pt>
                <c:pt idx="10">
                  <c:v>四川发布</c:v>
                </c:pt>
              </c:strCache>
            </c:strRef>
          </c:cat>
          <c:val>
            <c:numRef>
              <c:f>[9月全表.xls]省微信错别字!$B$44:$B$54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8</c:v>
                </c:pt>
                <c:pt idx="10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244467311"/>
        <c:axId val="333853090"/>
      </c:barChart>
      <c:catAx>
        <c:axId val="24446731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3853090"/>
        <c:crosses val="autoZero"/>
        <c:auto val="1"/>
        <c:lblAlgn val="ctr"/>
        <c:lblOffset val="100"/>
        <c:noMultiLvlLbl val="0"/>
      </c:catAx>
      <c:valAx>
        <c:axId val="33385309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44467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当月严重表述不规范典型错误</a:t>
            </a:r>
          </a:p>
        </c:rich>
      </c:tx>
      <c:layout>
        <c:manualLayout>
          <c:xMode val="edge"/>
          <c:yMode val="edge"/>
          <c:x val="0.122772721858413"/>
          <c:y val="0.082591194419926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9528339457755"/>
          <c:y val="0.173990417522245"/>
          <c:w val="0.418101002458861"/>
          <c:h val="0.60520191649555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[9月全表.xls]省微信错别字!$F$42:$F$56</c:f>
              <c:strCache>
                <c:ptCount val="15"/>
                <c:pt idx="0">
                  <c:v>习总书记</c:v>
                </c:pt>
                <c:pt idx="1">
                  <c:v>总书记重要讲话精神</c:v>
                </c:pt>
                <c:pt idx="2">
                  <c:v>“不忘初心、牢记使命”主题教育活动</c:v>
                </c:pt>
                <c:pt idx="3">
                  <c:v>建设兵团</c:v>
                </c:pt>
                <c:pt idx="4">
                  <c:v>总书记讲话精神</c:v>
                </c:pt>
                <c:pt idx="5">
                  <c:v>“一带一路”国家战略</c:v>
                </c:pt>
                <c:pt idx="6">
                  <c:v>“一带一路”战略</c:v>
                </c:pt>
                <c:pt idx="7">
                  <c:v>党徽</c:v>
                </c:pt>
                <c:pt idx="8">
                  <c:v>党史学习教育活动</c:v>
                </c:pt>
                <c:pt idx="9">
                  <c:v>开展好习近平新时代中国特色社会主义思想主题教育</c:v>
                </c:pt>
                <c:pt idx="10">
                  <c:v>宁夏自治区</c:v>
                </c:pt>
                <c:pt idx="11">
                  <c:v>指示批示</c:v>
                </c:pt>
                <c:pt idx="12">
                  <c:v>中国共产党党章</c:v>
                </c:pt>
                <c:pt idx="13">
                  <c:v>中华人民共和国防空法</c:v>
                </c:pt>
                <c:pt idx="14">
                  <c:v>主题教育活动</c:v>
                </c:pt>
              </c:strCache>
            </c:strRef>
          </c:cat>
          <c:val>
            <c:numRef>
              <c:f>[9月全表.xls]省微信错别字!$G$42:$G$56</c:f>
              <c:numCache>
                <c:formatCode>General</c:formatCode>
                <c:ptCount val="15"/>
                <c:pt idx="0">
                  <c:v>7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5011781425463"/>
          <c:y val="0.132628535705117"/>
          <c:w val="0.404635761589404"/>
          <c:h val="0.84312114989733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各省微信阅读数超过10W+热门文章分布情况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[9月全表.xls]导出计数_公众号_1!$A$2:$A$6</c:f>
              <c:strCache>
                <c:ptCount val="5"/>
                <c:pt idx="0">
                  <c:v>上海发布</c:v>
                </c:pt>
                <c:pt idx="1">
                  <c:v>浙江发布</c:v>
                </c:pt>
                <c:pt idx="2">
                  <c:v>北京发布</c:v>
                </c:pt>
                <c:pt idx="3">
                  <c:v>黑龙江政务</c:v>
                </c:pt>
                <c:pt idx="4">
                  <c:v>湖南省人民政府网</c:v>
                </c:pt>
              </c:strCache>
            </c:strRef>
          </c:cat>
          <c:val>
            <c:numRef>
              <c:f>[9月全表.xls]导出计数_公众号_1!$B$2:$B$6</c:f>
              <c:numCache>
                <c:formatCode>General</c:formatCode>
                <c:ptCount val="5"/>
                <c:pt idx="0">
                  <c:v>105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706512702"/>
        <c:axId val="990466328"/>
      </c:barChart>
      <c:catAx>
        <c:axId val="70651270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90466328"/>
        <c:crosses val="autoZero"/>
        <c:auto val="1"/>
        <c:lblAlgn val="ctr"/>
        <c:lblOffset val="100"/>
        <c:noMultiLvlLbl val="0"/>
      </c:catAx>
      <c:valAx>
        <c:axId val="990466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651270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1174.67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湖南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省人民政府网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968.21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848.03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5700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593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山西省人民政府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3" name="图表 12"/>
          <p:cNvGraphicFramePr/>
          <p:nvPr>
            <p:custDataLst>
              <p:tags r:id="rId8"/>
            </p:custDataLst>
          </p:nvPr>
        </p:nvGraphicFramePr>
        <p:xfrm>
          <a:off x="6741795" y="1268095"/>
          <a:ext cx="482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13"/>
          <p:cNvGraphicFramePr/>
          <p:nvPr>
            <p:custDataLst>
              <p:tags r:id="rId9"/>
            </p:custDataLst>
          </p:nvPr>
        </p:nvGraphicFramePr>
        <p:xfrm>
          <a:off x="962025" y="3652520"/>
          <a:ext cx="4826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1174.67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2452.28W+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24732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593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1480.62W+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968.21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502.72W+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414.58W+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848.03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251.08W+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211.81W+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832.41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185.99W+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180.13W+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94671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782.84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165.17W+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142.51W+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757.9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135.59W+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709.43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98.44W+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80.49W+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55055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697.56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85.25W+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73.92W+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41688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694.2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66.83W+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48476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667.6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13.22W+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77981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32747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663.98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91.25W+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84.33W+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46368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655.79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68.11W+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65.49W+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630.99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63.19W+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51.86W+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30872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620.26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55.66W+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42159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609.24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41.01W+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32.58W+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15236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1174.67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2452.28W+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24732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593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1480.62W+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789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%）。出现严重表述错误问题主要集中在党和国家领导人姓名、口号等，如“习总书记”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“不忘初心、牢记使命”主题教育活动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建设兵团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558165" y="2549208"/>
          <a:ext cx="5561330" cy="366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5329555" y="2219325"/>
          <a:ext cx="6142990" cy="4544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这一天，中国人永远铭记！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789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0.79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78年，永不敢忘！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0.53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上海自贸试验区揭牌运行将满10周年，示范引领作用不断凸显，区域发展能级全面跃升！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317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0.58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上海迪士尼疯狂动物城年底开园！园区实景、新游乐项目亮相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246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上海四部门联合印发通知，执行“认房不用认贷”政策措施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236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今天，向先烈致敬！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235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收藏！上海旅游节70家景点门票限时半价，优惠名单来了→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中秋啦！看！月亮！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高清大图！亚运会开幕式这些瞬间太燃了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杭州亚运会开幕式直播收看攻略来了！今晚8点，一起看~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图表 7"/>
          <p:cNvGraphicFramePr/>
          <p:nvPr>
            <p:custDataLst>
              <p:tags r:id="rId6"/>
            </p:custDataLst>
          </p:nvPr>
        </p:nvGraphicFramePr>
        <p:xfrm>
          <a:off x="7130415" y="2814955"/>
          <a:ext cx="4671060" cy="301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4e9aff8d-6621-4383-b7bd-785b2c1a1845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4e9aff8d-6621-4383-b7bd-785b2c1a1845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83798771-61e9-45ec-bb50-852066695acd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ODE3NjZjOTZlYTUxZTZlOTU4MGQxZjIxMWUxNTBjOGYifQ=="/>
  <p:tag name="KSO_WPP_MARK_KEY" val="f14f88f6-7af9-4956-a1aa-b8271407ad6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106</cp:revision>
  <dcterms:created xsi:type="dcterms:W3CDTF">2022-01-21T00:47:00Z</dcterms:created>
  <dcterms:modified xsi:type="dcterms:W3CDTF">2023-10-19T08:27:40Z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2052-12.1.0.15712</vt:lpwstr>
  </property>
</Properties>
</file>