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4&#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4&#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4&#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4&#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4&#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chemeClr val="accent2"/>
              </a:solidFill>
              <a:ln>
                <a:noFill/>
              </a:ln>
              <a:effectLst/>
            </c:spPr>
          </c:dPt>
          <c:dPt>
            <c:idx val="2"/>
            <c:invertIfNegative val="0"/>
            <c:bubble3D val="0"/>
            <c:spPr>
              <a:solidFill>
                <a:srgbClr val="4472C4"/>
              </a:solidFill>
              <a:ln>
                <a:noFill/>
              </a:ln>
              <a:effectLst/>
            </c:spPr>
          </c:dPt>
          <c:dPt>
            <c:idx val="4"/>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[部委微信草稿.xlsx]部委微信!$A$31:$A$35</c:f>
              <c:strCache>
                <c:ptCount val="5"/>
                <c:pt idx="0">
                  <c:v>900以上</c:v>
                </c:pt>
                <c:pt idx="1">
                  <c:v>700-900</c:v>
                </c:pt>
                <c:pt idx="2">
                  <c:v>500-700</c:v>
                </c:pt>
                <c:pt idx="3">
                  <c:v>300-500</c:v>
                </c:pt>
                <c:pt idx="4">
                  <c:v>300以下</c:v>
                </c:pt>
              </c:strCache>
            </c:strRef>
          </c:cat>
          <c:val>
            <c:numRef>
              <c:f>[部委微信草稿.xlsx]部委微信!$B$31:$B$35</c:f>
              <c:numCache>
                <c:formatCode>General</c:formatCode>
                <c:ptCount val="5"/>
                <c:pt idx="0">
                  <c:v>6</c:v>
                </c:pt>
                <c:pt idx="1">
                  <c:v>21</c:v>
                </c:pt>
                <c:pt idx="2">
                  <c:v>15</c:v>
                </c:pt>
                <c:pt idx="3">
                  <c:v>4</c:v>
                </c:pt>
                <c:pt idx="4">
                  <c:v>1</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manualLayout>
          <c:xMode val="edge"/>
          <c:yMode val="edge"/>
          <c:x val="0.172296601441813"/>
          <c:y val="0.0410116199589884"/>
        </c:manualLayout>
      </c:layout>
      <c:overlay val="0"/>
      <c:spPr>
        <a:noFill/>
        <a:ln>
          <a:noFill/>
        </a:ln>
        <a:effectLst/>
      </c:spPr>
    </c:title>
    <c:autoTitleDeleted val="0"/>
    <c:plotArea>
      <c:layout/>
      <c:pieChart>
        <c:varyColors val="1"/>
        <c:ser>
          <c:idx val="0"/>
          <c:order val="0"/>
          <c:spPr/>
          <c:explosion val="0"/>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lumMod val="60000"/>
                  <a:lumOff val="40000"/>
                </a:schemeClr>
              </a:solidFill>
              <a:ln w="19050">
                <a:solidFill>
                  <a:schemeClr val="lt1"/>
                </a:solidFill>
              </a:ln>
              <a:effectLst/>
            </c:spPr>
          </c:dPt>
          <c:dPt>
            <c:idx val="3"/>
            <c:bubble3D val="0"/>
            <c:spPr>
              <a:solidFill>
                <a:schemeClr val="accent2">
                  <a:lumMod val="60000"/>
                </a:schemeClr>
              </a:solidFill>
              <a:ln w="19050">
                <a:solidFill>
                  <a:schemeClr val="lt1"/>
                </a:solidFill>
              </a:ln>
              <a:effectLst/>
            </c:spPr>
          </c:dPt>
          <c:dLbls>
            <c:dLbl>
              <c:idx val="0"/>
              <c:layout>
                <c:manualLayout>
                  <c:x val="-0.00570370087355651"/>
                  <c:y val="0.14489192185655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0903812100433"/>
                  <c:y val="0.0174299384825704"/>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997880174268125"/>
                  <c:y val="-0.131278115024227"/>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54943840653672"/>
                  <c:y val="0.141549136672089"/>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ct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[部委微信草稿.xlsx]部委微信!$A$18:$A$21</c:f>
              <c:strCache>
                <c:ptCount val="4"/>
                <c:pt idx="0">
                  <c:v>200-300</c:v>
                </c:pt>
                <c:pt idx="1">
                  <c:v>100-200</c:v>
                </c:pt>
                <c:pt idx="2">
                  <c:v>50-100</c:v>
                </c:pt>
                <c:pt idx="3">
                  <c:v>50以下</c:v>
                </c:pt>
              </c:strCache>
            </c:strRef>
          </c:cat>
          <c:val>
            <c:numRef>
              <c:f>[部委微信草稿.xlsx]部委微信!$B$18:$B$21</c:f>
              <c:numCache>
                <c:formatCode>General</c:formatCode>
                <c:ptCount val="4"/>
                <c:pt idx="0">
                  <c:v>1</c:v>
                </c:pt>
                <c:pt idx="1">
                  <c:v>17</c:v>
                </c:pt>
                <c:pt idx="2">
                  <c:v>17</c:v>
                </c:pt>
                <c:pt idx="3">
                  <c:v>12</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dPt>
          <c:dPt>
            <c:idx val="1"/>
            <c:invertIfNegative val="0"/>
            <c:bubble3D val="0"/>
            <c:spPr>
              <a:solidFill>
                <a:schemeClr val="accent1"/>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[部委微信草稿.xlsx]部委微信!$A$128:$A$141</c:f>
              <c:strCache>
                <c:ptCount val="14"/>
                <c:pt idx="0">
                  <c:v>国家发展改革委</c:v>
                </c:pt>
                <c:pt idx="1">
                  <c:v>国家矿山安全监察局</c:v>
                </c:pt>
                <c:pt idx="2">
                  <c:v>国家文物局</c:v>
                </c:pt>
                <c:pt idx="3">
                  <c:v>国家信访局</c:v>
                </c:pt>
                <c:pt idx="4">
                  <c:v>国家移民管理局</c:v>
                </c:pt>
                <c:pt idx="5">
                  <c:v>交通运输部</c:v>
                </c:pt>
                <c:pt idx="6">
                  <c:v>人力资源和社会保障部</c:v>
                </c:pt>
                <c:pt idx="7">
                  <c:v>生态环境部</c:v>
                </c:pt>
                <c:pt idx="8">
                  <c:v>市说新语</c:v>
                </c:pt>
                <c:pt idx="9">
                  <c:v>司法部</c:v>
                </c:pt>
                <c:pt idx="10">
                  <c:v>外交部</c:v>
                </c:pt>
                <c:pt idx="11">
                  <c:v>中国民政</c:v>
                </c:pt>
                <c:pt idx="12">
                  <c:v>中国水利</c:v>
                </c:pt>
                <c:pt idx="13">
                  <c:v>自然资源部</c:v>
                </c:pt>
              </c:strCache>
            </c:strRef>
          </c:cat>
          <c:val>
            <c:numRef>
              <c:f>[部委微信草稿.xlsx]部委微信!$B$128:$B$141</c:f>
              <c:numCache>
                <c:formatCode>General</c:formatCode>
                <c:ptCount val="14"/>
                <c:pt idx="0">
                  <c:v>2</c:v>
                </c:pt>
                <c:pt idx="1">
                  <c:v>2</c:v>
                </c:pt>
                <c:pt idx="2">
                  <c:v>1</c:v>
                </c:pt>
                <c:pt idx="3">
                  <c:v>2</c:v>
                </c:pt>
                <c:pt idx="4">
                  <c:v>2</c:v>
                </c:pt>
                <c:pt idx="5">
                  <c:v>1</c:v>
                </c:pt>
                <c:pt idx="6">
                  <c:v>1</c:v>
                </c:pt>
                <c:pt idx="7">
                  <c:v>2</c:v>
                </c:pt>
                <c:pt idx="8">
                  <c:v>1</c:v>
                </c:pt>
                <c:pt idx="9">
                  <c:v>3</c:v>
                </c:pt>
                <c:pt idx="10">
                  <c:v>1</c:v>
                </c:pt>
                <c:pt idx="11">
                  <c:v>3</c:v>
                </c:pt>
                <c:pt idx="12">
                  <c:v>2</c:v>
                </c:pt>
                <c:pt idx="13">
                  <c:v>1</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080" b="0" i="0" u="none" strike="noStrike" kern="1200" spc="0" baseline="0">
                <a:solidFill>
                  <a:schemeClr val="tx1">
                    <a:lumMod val="65000"/>
                    <a:lumOff val="35000"/>
                  </a:schemeClr>
                </a:solidFill>
                <a:latin typeface="+mn-lt"/>
                <a:ea typeface="+mn-ea"/>
                <a:cs typeface="+mn-cs"/>
              </a:defRPr>
            </a:pPr>
            <a:r>
              <a:rPr sz="1400" b="1"/>
              <a:t>当月严重表述不规范典型错误</a:t>
            </a:r>
            <a:endParaRPr sz="1400" b="1"/>
          </a:p>
        </c:rich>
      </c:tx>
      <c:layout>
        <c:manualLayout>
          <c:xMode val="edge"/>
          <c:yMode val="edge"/>
          <c:x val="0.218484920539237"/>
          <c:y val="0.00636117523683921"/>
        </c:manualLayout>
      </c:layout>
      <c:overlay val="0"/>
      <c:spPr>
        <a:noFill/>
        <a:ln>
          <a:noFill/>
        </a:ln>
        <a:effectLst/>
      </c:spPr>
    </c:title>
    <c:autoTitleDeleted val="0"/>
    <c:plotArea>
      <c:layout>
        <c:manualLayout>
          <c:layoutTarget val="inner"/>
          <c:xMode val="edge"/>
          <c:yMode val="edge"/>
          <c:x val="0.0313287013461515"/>
          <c:y val="0.227246005968841"/>
          <c:w val="0.500137287204833"/>
          <c:h val="0.661281539299328"/>
        </c:manualLayout>
      </c:layout>
      <c:pieChart>
        <c:varyColors val="1"/>
        <c:ser>
          <c:idx val="0"/>
          <c:order val="0"/>
          <c:spPr/>
          <c:explosion val="0"/>
          <c:dPt>
            <c:idx val="0"/>
            <c:bubble3D val="0"/>
            <c:spPr>
              <a:solidFill>
                <a:schemeClr val="accent6">
                  <a:lumMod val="40000"/>
                  <a:lumOff val="60000"/>
                </a:schemeClr>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rgbClr val="4472C4"/>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Lbls>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572496787007828"/>
                      <c:h val="0.0574385510996119"/>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[部委微信草稿.xlsx]部委微信!$A$165:$A$175</c:f>
              <c:strCache>
                <c:ptCount val="11"/>
                <c:pt idx="0">
                  <c:v>不忘初心 牢记使命</c:v>
                </c:pt>
                <c:pt idx="1">
                  <c:v>党的第</c:v>
                </c:pt>
                <c:pt idx="2">
                  <c:v>放管服改革</c:v>
                </c:pt>
                <c:pt idx="3">
                  <c:v>供给侧结构改革</c:v>
                </c:pt>
                <c:pt idx="4">
                  <c:v>广西自治区</c:v>
                </c:pt>
                <c:pt idx="5">
                  <c:v>人大会常委会</c:v>
                </c:pt>
                <c:pt idx="6">
                  <c:v>习总书记</c:v>
                </c:pt>
                <c:pt idx="7">
                  <c:v>新疆自治区</c:v>
                </c:pt>
                <c:pt idx="8">
                  <c:v>以习近平总书记为核心的党中央</c:v>
                </c:pt>
                <c:pt idx="9">
                  <c:v>中国人民解放军成立</c:v>
                </c:pt>
                <c:pt idx="10">
                  <c:v>中国特设</c:v>
                </c:pt>
              </c:strCache>
            </c:strRef>
          </c:cat>
          <c:val>
            <c:numRef>
              <c:f>[部委微信草稿.xlsx]部委微信!$B$165:$B$175</c:f>
              <c:numCache>
                <c:formatCode>General</c:formatCode>
                <c:ptCount val="11"/>
                <c:pt idx="0">
                  <c:v>1</c:v>
                </c:pt>
                <c:pt idx="1">
                  <c:v>1</c:v>
                </c:pt>
                <c:pt idx="2">
                  <c:v>1</c:v>
                </c:pt>
                <c:pt idx="3">
                  <c:v>1</c:v>
                </c:pt>
                <c:pt idx="4">
                  <c:v>1</c:v>
                </c:pt>
                <c:pt idx="5">
                  <c:v>1</c:v>
                </c:pt>
                <c:pt idx="6">
                  <c:v>14</c:v>
                </c:pt>
                <c:pt idx="7">
                  <c:v>1</c:v>
                </c:pt>
                <c:pt idx="8">
                  <c:v>1</c:v>
                </c:pt>
                <c:pt idx="9">
                  <c:v>1</c:v>
                </c:pt>
                <c:pt idx="10">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6"/>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7"/>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8"/>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566000661023446"/>
          <c:y val="0.128248884541319"/>
          <c:w val="0.430045206908543"/>
          <c:h val="0.821428571428571"/>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sz="9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a:t>
            </a:r>
            <a:r>
              <a:rPr lang="en-US" altLang="zh-CN" b="1"/>
              <a:t>10W+</a:t>
            </a:r>
            <a:r>
              <a:rPr altLang="en-US" b="1"/>
              <a:t>热门文章分布情况</a:t>
            </a:r>
            <a:endParaRPr altLang="en-US" b="1"/>
          </a:p>
        </c:rich>
      </c:tx>
      <c:layout/>
      <c:overlay val="0"/>
      <c:spPr>
        <a:noFill/>
        <a:ln>
          <a:noFill/>
        </a:ln>
        <a:effectLst/>
      </c:spPr>
    </c:title>
    <c:autoTitleDeleted val="0"/>
    <c:plotArea>
      <c:layout>
        <c:manualLayout>
          <c:layoutTarget val="inner"/>
          <c:xMode val="edge"/>
          <c:yMode val="edge"/>
          <c:x val="0.0313837375178317"/>
          <c:y val="0.223615784643622"/>
          <c:w val="0.563623395149786"/>
          <c:h val="0.604313245640869"/>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6">
                  <a:lumMod val="40000"/>
                  <a:lumOff val="60000"/>
                </a:schemeClr>
              </a:solidFill>
              <a:ln w="19050">
                <a:solidFill>
                  <a:schemeClr val="lt1"/>
                </a:solidFill>
              </a:ln>
              <a:effectLst/>
            </c:spPr>
          </c:dPt>
          <c:dPt>
            <c:idx val="15"/>
            <c:bubble3D val="0"/>
            <c:spPr>
              <a:solidFill>
                <a:schemeClr val="accent4">
                  <a:lumMod val="80000"/>
                  <a:lumOff val="20000"/>
                </a:schemeClr>
              </a:solidFill>
              <a:ln w="19050">
                <a:solidFill>
                  <a:schemeClr val="lt1"/>
                </a:solidFill>
              </a:ln>
              <a:effectLst/>
            </c:spPr>
          </c:dPt>
          <c:dLbls>
            <c:numFmt formatCode="General" sourceLinked="0"/>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[部委微信草稿.xlsx]Sheet2!$E$21:$E$36</c:f>
              <c:strCache>
                <c:ptCount val="16"/>
                <c:pt idx="0">
                  <c:v>工信微报</c:v>
                </c:pt>
                <c:pt idx="1">
                  <c:v>国家发展改革委</c:v>
                </c:pt>
                <c:pt idx="2">
                  <c:v>国家矿山安全监察局</c:v>
                </c:pt>
                <c:pt idx="3">
                  <c:v>国家民委</c:v>
                </c:pt>
                <c:pt idx="4">
                  <c:v>国家税务总局</c:v>
                </c:pt>
                <c:pt idx="5">
                  <c:v>国家移民管理局</c:v>
                </c:pt>
                <c:pt idx="6">
                  <c:v>国资小新</c:v>
                </c:pt>
                <c:pt idx="7">
                  <c:v>海关发布</c:v>
                </c:pt>
                <c:pt idx="8">
                  <c:v>健康中国</c:v>
                </c:pt>
                <c:pt idx="9">
                  <c:v>人力资源和社会保障部</c:v>
                </c:pt>
                <c:pt idx="10">
                  <c:v>司法部</c:v>
                </c:pt>
                <c:pt idx="11">
                  <c:v>退役军人事务部</c:v>
                </c:pt>
                <c:pt idx="12">
                  <c:v>微言教育</c:v>
                </c:pt>
                <c:pt idx="13">
                  <c:v>中国人民银行</c:v>
                </c:pt>
                <c:pt idx="14">
                  <c:v>中华人民共和国应急管理部</c:v>
                </c:pt>
                <c:pt idx="15">
                  <c:v>自然资源部</c:v>
                </c:pt>
              </c:strCache>
            </c:strRef>
          </c:cat>
          <c:val>
            <c:numRef>
              <c:f>[部委微信草稿.xlsx]Sheet2!$F$21:$F$36</c:f>
              <c:numCache>
                <c:formatCode>General</c:formatCode>
                <c:ptCount val="16"/>
                <c:pt idx="0">
                  <c:v>1</c:v>
                </c:pt>
                <c:pt idx="1">
                  <c:v>1</c:v>
                </c:pt>
                <c:pt idx="2">
                  <c:v>1</c:v>
                </c:pt>
                <c:pt idx="3">
                  <c:v>1</c:v>
                </c:pt>
                <c:pt idx="4">
                  <c:v>2</c:v>
                </c:pt>
                <c:pt idx="5">
                  <c:v>4</c:v>
                </c:pt>
                <c:pt idx="6">
                  <c:v>6</c:v>
                </c:pt>
                <c:pt idx="7">
                  <c:v>5</c:v>
                </c:pt>
                <c:pt idx="8">
                  <c:v>3</c:v>
                </c:pt>
                <c:pt idx="9">
                  <c:v>2</c:v>
                </c:pt>
                <c:pt idx="10">
                  <c:v>1</c:v>
                </c:pt>
                <c:pt idx="11">
                  <c:v>3</c:v>
                </c:pt>
                <c:pt idx="12">
                  <c:v>13</c:v>
                </c:pt>
                <c:pt idx="13">
                  <c:v>1</c:v>
                </c:pt>
                <c:pt idx="14">
                  <c:v>35</c:v>
                </c:pt>
                <c:pt idx="15">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49071070480684"/>
          <c:y val="0.109513612725604"/>
          <c:w val="0.346505455617812"/>
          <c:h val="0.885591924135821"/>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8</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8</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7</a:t>
            </a:r>
            <a:r>
              <a:rPr lang="en-US" sz="1600" spc="35" dirty="0">
                <a:latin typeface="微软雅黑" panose="020B0503020204020204" charset="-122"/>
                <a:ea typeface="微软雅黑" panose="020B0503020204020204" charset="-122"/>
                <a:cs typeface="微软雅黑" panose="020B0503020204020204" charset="-122"/>
              </a:rPr>
              <a:t>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21</a:t>
            </a:r>
            <a:r>
              <a:rPr sz="1600" spc="35" dirty="0">
                <a:latin typeface="微软雅黑" panose="020B0503020204020204" charset="-122"/>
                <a:ea typeface="微软雅黑" panose="020B0503020204020204" charset="-122"/>
                <a:cs typeface="微软雅黑" panose="020B0503020204020204" charset="-122"/>
              </a:rPr>
              <a:t>个； 有</a:t>
            </a:r>
            <a:r>
              <a:rPr lang="en-US" sz="1600" spc="35" dirty="0">
                <a:latin typeface="微软雅黑" panose="020B0503020204020204" charset="-122"/>
                <a:ea typeface="微软雅黑" panose="020B0503020204020204" charset="-122"/>
                <a:cs typeface="微软雅黑" panose="020B0503020204020204" charset="-122"/>
              </a:rPr>
              <a:t>6</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sz="1600" dirty="0">
                <a:latin typeface="微软雅黑" panose="020B0503020204020204" charset="-122"/>
                <a:ea typeface="微软雅黑" panose="020B0503020204020204" charset="-122"/>
                <a:cs typeface="微软雅黑" panose="020B0503020204020204" charset="-122"/>
              </a:rPr>
              <a:t>1094.16</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微言教育</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退役军人事务部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sz="1600" spc="5" dirty="0">
                <a:latin typeface="微软雅黑" panose="020B0503020204020204" charset="-122"/>
                <a:ea typeface="微软雅黑" panose="020B0503020204020204" charset="-122"/>
                <a:cs typeface="微软雅黑" panose="020B0503020204020204" charset="-122"/>
              </a:rPr>
              <a:t>1071.14</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993.73</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4</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8</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4004</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85</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中华人民共和国应急管理部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sz="1600" spc="35" dirty="0">
                <a:latin typeface="微软雅黑" panose="020B0503020204020204" charset="-122"/>
                <a:ea typeface="微软雅黑" panose="020B0503020204020204" charset="-122"/>
                <a:cs typeface="微软雅黑" panose="020B0503020204020204" charset="-122"/>
                <a:sym typeface="+mn-ea"/>
              </a:rPr>
              <a:t>227</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自然资源部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”和“国家矿山安全监察局”分列第二、第三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sz="1600" spc="35" dirty="0">
                <a:latin typeface="微软雅黑" panose="020B0503020204020204" charset="-122"/>
                <a:ea typeface="微软雅黑" panose="020B0503020204020204" charset="-122"/>
                <a:cs typeface="微软雅黑" panose="020B0503020204020204" charset="-122"/>
                <a:sym typeface="+mn-ea"/>
              </a:rPr>
              <a:t>195</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182</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2</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4" name="图表 3"/>
          <p:cNvGraphicFramePr/>
          <p:nvPr/>
        </p:nvGraphicFramePr>
        <p:xfrm>
          <a:off x="6665595" y="1268095"/>
          <a:ext cx="4728210" cy="25958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2" name="图表 11"/>
          <p:cNvGraphicFramePr/>
          <p:nvPr/>
        </p:nvGraphicFramePr>
        <p:xfrm>
          <a:off x="1188085" y="4034790"/>
          <a:ext cx="3947160" cy="234188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中华人民共和国应急管理部</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1094.16</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921.78W+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17721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227</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919.76W+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782</a:t>
                      </a:r>
                      <a:endParaRPr lang="en-US" sz="900">
                        <a:ln>
                          <a:noFill/>
                        </a:ln>
                        <a:solidFill>
                          <a:srgbClr val="004A7E"/>
                        </a:solidFill>
                      </a:endParaRPr>
                    </a:p>
                  </a:txBody>
                  <a:tcPr marL="12700" marR="12700" marT="12700" vert="horz" anchor="ctr" anchorCtr="0"/>
                </a:tc>
              </a:tr>
              <a:tr h="292100">
                <a:tc>
                  <a:txBody>
                    <a:bodyPr/>
                    <a:p>
                      <a:pPr algn="ctr">
                        <a:buClrTx/>
                        <a:buSzTx/>
                        <a:buFontTx/>
                        <a:buNone/>
                      </a:pPr>
                      <a:r>
                        <a:rPr lang="zh-CN" sz="1130" b="1">
                          <a:solidFill>
                            <a:srgbClr val="004A7E"/>
                          </a:solidFill>
                        </a:rPr>
                        <a:t>2</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微言教育</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1071.14</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328.03W+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26211</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110</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327.94W+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12869</a:t>
                      </a:r>
                      <a:endParaRPr lang="zh-CN" sz="1130" b="1" i="0">
                        <a:solidFill>
                          <a:srgbClr val="004A7E"/>
                        </a:solidFill>
                      </a:endParaRPr>
                    </a:p>
                  </a:txBody>
                  <a:tcPr marL="9842" marR="9842" marT="9842" anchor="ctr" anchorCtr="0"/>
                </a:tc>
              </a:tr>
              <a:tr h="291465">
                <a:tc>
                  <a:txBody>
                    <a:bodyPr/>
                    <a:p>
                      <a:pPr algn="ctr">
                        <a:buClrTx/>
                        <a:buSzTx/>
                        <a:buFontTx/>
                        <a:buNone/>
                      </a:pPr>
                      <a:r>
                        <a:rPr lang="zh-CN" sz="1130" b="1">
                          <a:solidFill>
                            <a:srgbClr val="004A7E"/>
                          </a:solidFill>
                        </a:rPr>
                        <a:t>3</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退役军人事务部</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993.73</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83.56W+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4837</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21</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83.03W+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1282</a:t>
                      </a:r>
                      <a:endParaRPr lang="zh-CN" sz="1130" b="1" i="0">
                        <a:solidFill>
                          <a:srgbClr val="004A7E"/>
                        </a:solidFill>
                      </a:endParaRPr>
                    </a:p>
                  </a:txBody>
                  <a:tcPr marL="9842" marR="9842" marT="9842" anchor="ctr" anchorCtr="0"/>
                </a:tc>
              </a:tr>
              <a:tr h="292100">
                <a:tc>
                  <a:txBody>
                    <a:bodyPr/>
                    <a:p>
                      <a:pPr algn="ctr">
                        <a:buClrTx/>
                        <a:buSzTx/>
                        <a:buFontTx/>
                        <a:buNone/>
                      </a:pPr>
                      <a:r>
                        <a:rPr lang="zh-CN" sz="1130" b="1">
                          <a:solidFill>
                            <a:srgbClr val="004A7E"/>
                          </a:solidFill>
                        </a:rPr>
                        <a:t>4</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国资小新</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980.75</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416.75W+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2829</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120</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314.7W+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297</a:t>
                      </a:r>
                      <a:endParaRPr lang="zh-CN" sz="1130" b="1" i="0">
                        <a:solidFill>
                          <a:srgbClr val="004A7E"/>
                        </a:solidFill>
                      </a:endParaRPr>
                    </a:p>
                  </a:txBody>
                  <a:tcPr marL="9842" marR="9842" marT="9842" anchor="ctr" anchorCtr="0"/>
                </a:tc>
              </a:tr>
              <a:tr h="292100">
                <a:tc>
                  <a:txBody>
                    <a:bodyPr/>
                    <a:p>
                      <a:pPr algn="ctr">
                        <a:buClrTx/>
                        <a:buSzTx/>
                        <a:buFontTx/>
                        <a:buNone/>
                      </a:pPr>
                      <a:r>
                        <a:rPr lang="zh-CN" sz="1130" b="1">
                          <a:solidFill>
                            <a:srgbClr val="004A7E"/>
                          </a:solidFill>
                        </a:rPr>
                        <a:t>5</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海关发布</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965.38</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447.3W+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3526</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167</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440.25W+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74</a:t>
                      </a:r>
                      <a:endParaRPr lang="zh-CN" sz="1130" b="1" i="0">
                        <a:solidFill>
                          <a:srgbClr val="004A7E"/>
                        </a:solidFill>
                      </a:endParaRPr>
                    </a:p>
                  </a:txBody>
                  <a:tcPr marL="9842" marR="9842" marT="9842" anchor="ctr" anchorCtr="0"/>
                </a:tc>
              </a:tr>
              <a:tr h="292100">
                <a:tc>
                  <a:txBody>
                    <a:bodyPr/>
                    <a:p>
                      <a:pPr algn="ctr">
                        <a:buClrTx/>
                        <a:buSzTx/>
                        <a:buFontTx/>
                        <a:buNone/>
                      </a:pPr>
                      <a:r>
                        <a:rPr lang="zh-CN" sz="1130" b="1">
                          <a:solidFill>
                            <a:srgbClr val="004A7E"/>
                          </a:solidFill>
                        </a:rPr>
                        <a:t>6</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健康中国</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911.79</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215.12W+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6126</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136</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210.72W+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408</a:t>
                      </a:r>
                      <a:endParaRPr lang="zh-CN" sz="1130" b="1" i="0">
                        <a:solidFill>
                          <a:srgbClr val="004A7E"/>
                        </a:solidFill>
                      </a:endParaRPr>
                    </a:p>
                  </a:txBody>
                  <a:tcPr marL="9842" marR="9842" marT="9842" anchor="ctr" anchorCtr="0"/>
                </a:tc>
              </a:tr>
              <a:tr h="291465">
                <a:tc>
                  <a:txBody>
                    <a:bodyPr/>
                    <a:p>
                      <a:pPr algn="ctr">
                        <a:buClrTx/>
                        <a:buSzTx/>
                        <a:buFontTx/>
                        <a:buNone/>
                      </a:pPr>
                      <a:r>
                        <a:rPr lang="zh-CN" sz="1130" b="1">
                          <a:solidFill>
                            <a:srgbClr val="004A7E"/>
                          </a:solidFill>
                        </a:rPr>
                        <a:t>7</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中国人民银行</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896.43</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112.32W+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3885</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65</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109.67W+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1377</a:t>
                      </a:r>
                      <a:endParaRPr lang="zh-CN" sz="1130" b="1" i="0">
                        <a:solidFill>
                          <a:srgbClr val="004A7E"/>
                        </a:solidFill>
                      </a:endParaRPr>
                    </a:p>
                  </a:txBody>
                  <a:tcPr marL="9842" marR="9842" marT="9842" anchor="ctr" anchorCtr="0"/>
                </a:tc>
              </a:tr>
              <a:tr h="292100">
                <a:tc>
                  <a:txBody>
                    <a:bodyPr/>
                    <a:p>
                      <a:pPr algn="ctr">
                        <a:buClrTx/>
                        <a:buSzTx/>
                        <a:buFontTx/>
                        <a:buNone/>
                      </a:pPr>
                      <a:r>
                        <a:rPr lang="zh-CN" sz="1130" b="1">
                          <a:solidFill>
                            <a:srgbClr val="004A7E"/>
                          </a:solidFill>
                        </a:rPr>
                        <a:t>8</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国家税务总局</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892.2</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183.23W+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2905</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97</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182.86W+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150</a:t>
                      </a:r>
                      <a:endParaRPr lang="zh-CN" sz="1130" b="1" i="0">
                        <a:solidFill>
                          <a:srgbClr val="004A7E"/>
                        </a:solidFill>
                      </a:endParaRPr>
                    </a:p>
                  </a:txBody>
                  <a:tcPr marL="9842" marR="9842" marT="9842" anchor="ctr" anchorCtr="0"/>
                </a:tc>
              </a:tr>
              <a:tr h="291465">
                <a:tc>
                  <a:txBody>
                    <a:bodyPr/>
                    <a:p>
                      <a:pPr algn="ctr">
                        <a:buClrTx/>
                        <a:buSzTx/>
                        <a:buFontTx/>
                        <a:buNone/>
                      </a:pPr>
                      <a:r>
                        <a:rPr lang="zh-CN" sz="1130" b="1">
                          <a:solidFill>
                            <a:srgbClr val="004A7E"/>
                          </a:solidFill>
                        </a:rPr>
                        <a:t>9</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国家移民管理局</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887.51</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171.41W+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2466</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102</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168.38W+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274</a:t>
                      </a:r>
                      <a:endParaRPr lang="zh-CN" sz="1130" b="1" i="0">
                        <a:solidFill>
                          <a:srgbClr val="004A7E"/>
                        </a:solidFill>
                      </a:endParaRPr>
                    </a:p>
                  </a:txBody>
                  <a:tcPr marL="9842" marR="9842" marT="9842" anchor="ctr" anchorCtr="0"/>
                </a:tc>
              </a:tr>
              <a:tr h="292100">
                <a:tc>
                  <a:txBody>
                    <a:bodyPr/>
                    <a:p>
                      <a:pPr algn="ctr">
                        <a:buClrTx/>
                        <a:buSzTx/>
                        <a:buFontTx/>
                        <a:buNone/>
                      </a:pPr>
                      <a:r>
                        <a:rPr lang="zh-CN" sz="1130" b="1">
                          <a:solidFill>
                            <a:srgbClr val="004A7E"/>
                          </a:solidFill>
                        </a:rPr>
                        <a:t>10</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人力资源和社会保障部</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886.77</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229.68W+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3785</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150</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181.86W+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187</a:t>
                      </a:r>
                      <a:endParaRPr lang="zh-CN" sz="1130" b="1" i="0">
                        <a:solidFill>
                          <a:srgbClr val="004A7E"/>
                        </a:solidFill>
                      </a:endParaRPr>
                    </a:p>
                  </a:txBody>
                  <a:tcPr marL="9842" marR="9842" marT="9842" anchor="ctr" anchorCtr="0"/>
                </a:tc>
              </a:tr>
              <a:tr h="291465">
                <a:tc>
                  <a:txBody>
                    <a:bodyPr/>
                    <a:p>
                      <a:pPr algn="ctr">
                        <a:buClrTx/>
                        <a:buSzTx/>
                        <a:buFontTx/>
                        <a:buNone/>
                      </a:pPr>
                      <a:r>
                        <a:rPr lang="zh-CN" sz="1130" b="1">
                          <a:solidFill>
                            <a:srgbClr val="004A7E"/>
                          </a:solidFill>
                        </a:rPr>
                        <a:t>11</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证监会发布</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865.33</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60.7W+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939</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23</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60.7W+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86345</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121</a:t>
                      </a:r>
                      <a:endParaRPr lang="zh-CN" sz="1130" b="1" i="0">
                        <a:solidFill>
                          <a:srgbClr val="004A7E"/>
                        </a:solidFill>
                      </a:endParaRPr>
                    </a:p>
                  </a:txBody>
                  <a:tcPr marL="9842" marR="9842" marT="9842" anchor="ctr" anchorCtr="0"/>
                </a:tc>
              </a:tr>
              <a:tr h="292735">
                <a:tc>
                  <a:txBody>
                    <a:bodyPr/>
                    <a:p>
                      <a:pPr algn="ctr">
                        <a:buClrTx/>
                        <a:buSzTx/>
                        <a:buFontTx/>
                        <a:buNone/>
                      </a:pPr>
                      <a:r>
                        <a:rPr lang="zh-CN" sz="1130" b="1">
                          <a:solidFill>
                            <a:srgbClr val="004A7E"/>
                          </a:solidFill>
                        </a:rPr>
                        <a:t>12</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外交部</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860.11</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82.46W+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4158</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58</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82.46W+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58381</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595</a:t>
                      </a:r>
                      <a:endParaRPr lang="zh-CN" sz="1130" b="1" i="0">
                        <a:solidFill>
                          <a:srgbClr val="004A7E"/>
                        </a:solidFill>
                      </a:endParaRPr>
                    </a:p>
                  </a:txBody>
                  <a:tcPr marL="9842" marR="9842" marT="9842" anchor="ctr" anchorCtr="0"/>
                </a:tc>
              </a:tr>
              <a:tr h="291465">
                <a:tc>
                  <a:txBody>
                    <a:bodyPr/>
                    <a:p>
                      <a:pPr algn="ctr">
                        <a:buClrTx/>
                        <a:buSzTx/>
                        <a:buFontTx/>
                        <a:buNone/>
                      </a:pPr>
                      <a:r>
                        <a:rPr lang="zh-CN" sz="1130" b="1">
                          <a:solidFill>
                            <a:srgbClr val="004A7E"/>
                          </a:solidFill>
                        </a:rPr>
                        <a:t>13</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国家发展改革委</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853.01</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149.38W+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4188</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129</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137.81W+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343</a:t>
                      </a:r>
                      <a:endParaRPr lang="zh-CN" sz="1130" b="1" i="0">
                        <a:solidFill>
                          <a:srgbClr val="004A7E"/>
                        </a:solidFill>
                      </a:endParaRPr>
                    </a:p>
                  </a:txBody>
                  <a:tcPr marL="9842" marR="9842" marT="9842" anchor="ctr" anchorCtr="0"/>
                </a:tc>
              </a:tr>
              <a:tr h="292100">
                <a:tc>
                  <a:txBody>
                    <a:bodyPr/>
                    <a:p>
                      <a:pPr algn="ctr">
                        <a:buClrTx/>
                        <a:buSzTx/>
                        <a:buFontTx/>
                        <a:buNone/>
                      </a:pPr>
                      <a:r>
                        <a:rPr lang="zh-CN" sz="1130" b="1">
                          <a:solidFill>
                            <a:srgbClr val="004A7E"/>
                          </a:solidFill>
                        </a:rPr>
                        <a:t>14</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国防部发布</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817.09</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69.55W+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3616</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74</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61.58W+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77388</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159</a:t>
                      </a:r>
                      <a:endParaRPr lang="zh-CN" sz="1130" b="1" i="0">
                        <a:solidFill>
                          <a:srgbClr val="004A7E"/>
                        </a:solidFill>
                      </a:endParaRPr>
                    </a:p>
                  </a:txBody>
                  <a:tcPr marL="9842" marR="9842" marT="9842" anchor="ctr" anchorCtr="0"/>
                </a:tc>
              </a:tr>
              <a:tr h="291465">
                <a:tc>
                  <a:txBody>
                    <a:bodyPr/>
                    <a:p>
                      <a:pPr algn="ctr">
                        <a:buClrTx/>
                        <a:buSzTx/>
                        <a:buFontTx/>
                        <a:buNone/>
                      </a:pPr>
                      <a:r>
                        <a:rPr lang="zh-CN" sz="1130" b="1">
                          <a:solidFill>
                            <a:srgbClr val="004A7E"/>
                          </a:solidFill>
                        </a:rPr>
                        <a:t>15</a:t>
                      </a:r>
                      <a:endParaRPr lang="zh-CN" sz="1130" b="1">
                        <a:solidFill>
                          <a:srgbClr val="004A7E"/>
                        </a:solidFill>
                      </a:endParaRPr>
                    </a:p>
                  </a:txBody>
                  <a:tcPr marL="12700" marR="12700" marT="12700" vert="horz" anchor="ctr" anchorCtr="0"/>
                </a:tc>
                <a:tc>
                  <a:txBody>
                    <a:bodyPr/>
                    <a:p>
                      <a:pPr algn="ctr">
                        <a:buClrTx/>
                        <a:buSzTx/>
                        <a:buFontTx/>
                      </a:pPr>
                      <a:r>
                        <a:rPr lang="zh-CN" sz="1130" b="1" i="0">
                          <a:solidFill>
                            <a:srgbClr val="004A7E"/>
                          </a:solidFill>
                        </a:rPr>
                        <a:t>工信微报</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815.62</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128.04W+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1678</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113</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102.96W+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anchor="ctr" anchorCtr="0"/>
                </a:tc>
                <a:tc>
                  <a:txBody>
                    <a:bodyPr/>
                    <a:p>
                      <a:pPr algn="ctr">
                        <a:buClrTx/>
                        <a:buSzTx/>
                        <a:buFontTx/>
                      </a:pPr>
                      <a:r>
                        <a:rPr lang="zh-CN" sz="1130" b="1" i="0">
                          <a:solidFill>
                            <a:srgbClr val="004A7E"/>
                          </a:solidFill>
                        </a:rPr>
                        <a:t>77</a:t>
                      </a:r>
                      <a:endParaRPr lang="zh-CN" sz="1130" b="1" i="0">
                        <a:solidFill>
                          <a:srgbClr val="004A7E"/>
                        </a:solidFill>
                      </a:endParaRPr>
                    </a:p>
                  </a:txBody>
                  <a:tcPr marL="9842" marR="9842" marT="9842"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986155"/>
                <a:gridCol w="113601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71755" marB="7175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sz="1130" b="1">
                          <a:ln>
                            <a:noFill/>
                          </a:ln>
                          <a:solidFill>
                            <a:srgbClr val="FFFFFF"/>
                          </a:solidFill>
                        </a:rPr>
                        <a:t>中华人民共和国应急管理部</a:t>
                      </a:r>
                      <a:endParaRPr lang="zh-CN"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sz="1130" b="1">
                          <a:ln>
                            <a:noFill/>
                          </a:ln>
                          <a:solidFill>
                            <a:srgbClr val="FFFFFF"/>
                          </a:solidFill>
                        </a:rPr>
                        <a:t>1094.16</a:t>
                      </a:r>
                      <a:endParaRPr lang="en-US"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921.78W+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17721</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227</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919.76W+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782</a:t>
                      </a:r>
                      <a:endParaRPr lang="en-US" sz="1130" b="1">
                        <a:ln>
                          <a:noFill/>
                        </a:ln>
                        <a:solidFill>
                          <a:srgbClr val="FFFFFF"/>
                        </a:solidFill>
                      </a:endParaRPr>
                    </a:p>
                  </a:txBody>
                  <a:tcPr marL="12700" marR="12700" marT="1270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205230"/>
            <a:ext cx="10863580" cy="1120140"/>
          </a:xfrm>
          <a:prstGeom prst="rect">
            <a:avLst/>
          </a:prstGeom>
        </p:spPr>
        <p:txBody>
          <a:bodyPr vert="horz" wrap="square" lIns="0" tIns="12700" rIns="0" bIns="0" rtlCol="0">
            <a:spAutoFit/>
          </a:bodyPr>
          <a:p>
            <a:pPr indent="406400" algn="just" rtl="0" eaLnBrk="0" fontAlgn="auto">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1</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4</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24</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和</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中国民政</a:t>
            </a:r>
            <a:r>
              <a:rPr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sz="1600" dirty="0">
                <a:latin typeface="微软雅黑" panose="020B0503020204020204" charset="-122"/>
                <a:ea typeface="微软雅黑" panose="020B0503020204020204" charset="-122"/>
                <a:cs typeface="微软雅黑" panose="020B0503020204020204" charset="-122"/>
                <a:sym typeface="+mn-ea"/>
              </a:rPr>
              <a:t>“习总书记”</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““放管服改革</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“广西自治区”</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“人大会常委会”</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15" name="图表 14"/>
          <p:cNvGraphicFramePr/>
          <p:nvPr/>
        </p:nvGraphicFramePr>
        <p:xfrm>
          <a:off x="720408" y="2817178"/>
          <a:ext cx="5426075" cy="350075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6" name="图表 15"/>
          <p:cNvGraphicFramePr/>
          <p:nvPr/>
        </p:nvGraphicFramePr>
        <p:xfrm>
          <a:off x="6654800" y="2817495"/>
          <a:ext cx="4817745" cy="351345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20205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个部委微信发布</a:t>
            </a:r>
            <a:r>
              <a:rPr lang="en-US" sz="1600" spc="35" dirty="0">
                <a:latin typeface="微软雅黑" panose="020B0503020204020204" charset="-122"/>
                <a:ea typeface="微软雅黑" panose="020B0503020204020204" charset="-122"/>
                <a:cs typeface="微软雅黑" panose="020B0503020204020204" charset="-122"/>
                <a:sym typeface="+mn-ea"/>
              </a:rPr>
              <a:t>4004</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阅读数超过</a:t>
            </a:r>
            <a:r>
              <a:rPr lang="en-US" sz="1600" dirty="0">
                <a:latin typeface="微软雅黑" panose="020B0503020204020204" charset="-122"/>
                <a:ea typeface="微软雅黑" panose="020B0503020204020204" charset="-122"/>
                <a:cs typeface="微软雅黑" panose="020B0503020204020204" charset="-122"/>
              </a:rPr>
              <a:t>4774</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16</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80</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sz="1600" dirty="0">
                <a:latin typeface="微软雅黑" panose="020B0503020204020204" charset="-122"/>
                <a:ea typeface="微软雅黑" panose="020B0503020204020204" charset="-122"/>
                <a:cs typeface="微软雅黑" panose="020B0503020204020204" charset="-122"/>
              </a:rPr>
              <a:t>中华人民共和国应急管理部</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35</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43.7</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146300"/>
          <a:ext cx="6315075" cy="414845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330835">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1115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44831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微言教育</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0" i="0">
                          <a:latin typeface="微软雅黑" panose="020B0503020204020204" charset="-122"/>
                          <a:ea typeface="微软雅黑" panose="020B0503020204020204" charset="-122"/>
                        </a:rPr>
                        <a:t>关于收看2024年《开学第一课》的提示</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12869</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12.87</a:t>
                      </a:r>
                      <a:endParaRPr lang="en-US" sz="1000" b="0" i="0">
                        <a:latin typeface="微软雅黑" panose="020B0503020204020204" charset="-122"/>
                        <a:ea typeface="微软雅黑" panose="020B0503020204020204" charset="-122"/>
                      </a:endParaRPr>
                    </a:p>
                  </a:txBody>
                  <a:tcPr marL="9842" marR="9842" marT="9842" anchor="ctr" anchorCtr="0"/>
                </a:tc>
              </a:tr>
              <a:tr h="37719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buNone/>
                      </a:pPr>
                      <a:r>
                        <a:rPr lang="en-US" sz="1000" b="1">
                          <a:latin typeface="微软雅黑" panose="020B0503020204020204" charset="-122"/>
                          <a:ea typeface="微软雅黑" panose="020B0503020204020204" charset="-122"/>
                        </a:rPr>
                        <a:t>微言教育</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0" i="0">
                          <a:latin typeface="微软雅黑" panose="020B0503020204020204" charset="-122"/>
                          <a:ea typeface="微软雅黑" panose="020B0503020204020204" charset="-122"/>
                        </a:rPr>
                        <a:t>山东：奏响扩优提质新乐章|各地教育成就巡礼</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3405</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3.4</a:t>
                      </a:r>
                      <a:endParaRPr lang="en-US" sz="1000" b="0" i="0">
                        <a:latin typeface="微软雅黑" panose="020B0503020204020204" charset="-122"/>
                        <a:ea typeface="微软雅黑" panose="020B0503020204020204" charset="-122"/>
                      </a:endParaRPr>
                    </a:p>
                  </a:txBody>
                  <a:tcPr marL="9842" marR="9842" marT="9842"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中国人民银行</a:t>
                      </a:r>
                      <a:endParaRPr lang="en-US" sz="1000" b="1"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2024年8月20日贷款市场报价利率（LPR）</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1377</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1.38</a:t>
                      </a:r>
                      <a:endParaRPr lang="en-US" sz="1000" b="0" i="0">
                        <a:latin typeface="微软雅黑" panose="020B0503020204020204" charset="-122"/>
                        <a:ea typeface="微软雅黑" panose="020B0503020204020204" charset="-122"/>
                      </a:endParaRPr>
                    </a:p>
                  </a:txBody>
                  <a:tcPr marL="9842" marR="9842" marT="9842" anchor="ctr" anchorCtr="0"/>
                </a:tc>
              </a:tr>
              <a:tr h="36322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退役军人事务部</a:t>
                      </a:r>
                      <a:endParaRPr lang="en-US" sz="1000" b="1"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国务院、中央军委公布实施《退役军人安置条例》</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1282</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1.28</a:t>
                      </a:r>
                      <a:endParaRPr lang="en-US" sz="1000" b="0" i="0">
                        <a:latin typeface="微软雅黑" panose="020B0503020204020204" charset="-122"/>
                        <a:ea typeface="微软雅黑" panose="020B0503020204020204" charset="-122"/>
                      </a:endParaRPr>
                    </a:p>
                  </a:txBody>
                  <a:tcPr marL="9842" marR="9842" marT="9842"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微言教育</a:t>
                      </a:r>
                      <a:endParaRPr lang="en-US" sz="1000" b="1"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广西：筑起职教对外开放创新高地|各地教育成就巡礼</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1257</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1.26</a:t>
                      </a:r>
                      <a:endParaRPr lang="en-US" sz="1000" b="0" i="0">
                        <a:latin typeface="微软雅黑" panose="020B0503020204020204" charset="-122"/>
                        <a:ea typeface="微软雅黑" panose="020B0503020204020204" charset="-122"/>
                      </a:endParaRPr>
                    </a:p>
                  </a:txBody>
                  <a:tcPr marL="9842" marR="9842" marT="9842"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退役军人事务部</a:t>
                      </a:r>
                      <a:endParaRPr lang="en-US" sz="1000" b="1"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国务院、中央军委公布实施新修订的《军人抚恤优待条例》</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1142</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1.14</a:t>
                      </a:r>
                      <a:endParaRPr lang="en-US" sz="1000" b="0" i="0">
                        <a:latin typeface="微软雅黑" panose="020B0503020204020204" charset="-122"/>
                        <a:ea typeface="微软雅黑" panose="020B0503020204020204" charset="-122"/>
                      </a:endParaRPr>
                    </a:p>
                  </a:txBody>
                  <a:tcPr marL="9842" marR="9842" marT="9842" anchor="ctr" anchorCtr="0"/>
                </a:tc>
              </a:tr>
              <a:tr h="3175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微言教育</a:t>
                      </a:r>
                      <a:endParaRPr lang="en-US" sz="1000" b="1"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重磅！《中共中央国务院关于弘扬教育家精神加强新时代高素质专业化教师队伍建设的意见》发布</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1021</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1.02</a:t>
                      </a:r>
                      <a:endParaRPr lang="en-US" sz="1000" b="0" i="0">
                        <a:latin typeface="微软雅黑" panose="020B0503020204020204" charset="-122"/>
                        <a:ea typeface="微软雅黑" panose="020B0503020204020204" charset="-122"/>
                      </a:endParaRPr>
                    </a:p>
                  </a:txBody>
                  <a:tcPr marL="9842" marR="9842" marT="9842" anchor="ctr" anchorCtr="0"/>
                </a:tc>
              </a:tr>
              <a:tr h="36322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国家矿山安全监察局</a:t>
                      </a:r>
                      <a:endParaRPr lang="en-US" sz="1000" b="1"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“八条硬措施”硬落实应知应会①</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817</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0.82</a:t>
                      </a:r>
                      <a:endParaRPr lang="en-US" sz="1000" b="0" i="0">
                        <a:latin typeface="微软雅黑" panose="020B0503020204020204" charset="-122"/>
                        <a:ea typeface="微软雅黑" panose="020B0503020204020204" charset="-122"/>
                      </a:endParaRPr>
                    </a:p>
                  </a:txBody>
                  <a:tcPr marL="9842" marR="9842" marT="9842" anchor="ctr" anchorCtr="0"/>
                </a:tc>
              </a:tr>
              <a:tr h="33655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中华人民共和国应急管理部</a:t>
                      </a:r>
                      <a:endParaRPr lang="en-US" sz="1000" b="1"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26人死亡，20分钟内无人报警！这起重大火灾事故全过程揭露</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782</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0.78</a:t>
                      </a:r>
                      <a:endParaRPr lang="en-US" sz="1000" b="0" i="0">
                        <a:latin typeface="微软雅黑" panose="020B0503020204020204" charset="-122"/>
                        <a:ea typeface="微软雅黑" panose="020B0503020204020204" charset="-122"/>
                      </a:endParaRPr>
                    </a:p>
                  </a:txBody>
                  <a:tcPr marL="9842" marR="9842" marT="9842" anchor="ctr" anchorCtr="0"/>
                </a:tc>
              </a:tr>
              <a:tr h="3048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en-US" sz="1000" b="1" i="0">
                          <a:latin typeface="微软雅黑" panose="020B0503020204020204" charset="-122"/>
                          <a:ea typeface="微软雅黑" panose="020B0503020204020204" charset="-122"/>
                        </a:rPr>
                        <a:t>微言教育</a:t>
                      </a:r>
                      <a:endParaRPr lang="en-US" sz="1000" b="1"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夏日防溺水，这4个视频和孩子一起看→</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543</a:t>
                      </a:r>
                      <a:endParaRPr lang="en-US" sz="1000" b="0" i="0">
                        <a:latin typeface="微软雅黑" panose="020B0503020204020204" charset="-122"/>
                        <a:ea typeface="微软雅黑" panose="020B0503020204020204" charset="-122"/>
                      </a:endParaRPr>
                    </a:p>
                  </a:txBody>
                  <a:tcPr marL="9842" marR="9842" marT="9842" anchor="ctr" anchorCtr="0"/>
                </a:tc>
                <a:tc>
                  <a:txBody>
                    <a:bodyPr/>
                    <a:p>
                      <a:pPr algn="ctr">
                        <a:buClrTx/>
                        <a:buSzTx/>
                        <a:buFontTx/>
                      </a:pPr>
                      <a:r>
                        <a:rPr lang="en-US" sz="1000" b="0" i="0">
                          <a:latin typeface="微软雅黑" panose="020B0503020204020204" charset="-122"/>
                          <a:ea typeface="微软雅黑" panose="020B0503020204020204" charset="-122"/>
                        </a:rPr>
                        <a:t>0.54</a:t>
                      </a:r>
                      <a:endParaRPr lang="en-US" sz="1000" b="0" i="0">
                        <a:latin typeface="微软雅黑" panose="020B0503020204020204" charset="-122"/>
                        <a:ea typeface="微软雅黑" panose="020B0503020204020204" charset="-122"/>
                      </a:endParaRPr>
                    </a:p>
                  </a:txBody>
                  <a:tcPr marL="9842" marR="9842" marT="9842" anchor="ctr" anchorCtr="0"/>
                </a:tc>
              </a:tr>
            </a:tbl>
          </a:graphicData>
        </a:graphic>
      </p:graphicFrame>
      <p:graphicFrame>
        <p:nvGraphicFramePr>
          <p:cNvPr id="4" name="图表 3"/>
          <p:cNvGraphicFramePr/>
          <p:nvPr/>
        </p:nvGraphicFramePr>
        <p:xfrm>
          <a:off x="7158990" y="2089150"/>
          <a:ext cx="4451350" cy="415163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44122070-aef8-4291-bdf0-20b6d04436c1}"/>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44122070-aef8-4291-bdf0-20b6d04436c1}"/>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55a8b2ed-09bf-49c9-aeb9-f91761a44a43}"/>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2234</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vt:i4>
      </vt:variant>
    </vt:vector>
  </HeadingPairs>
  <TitlesOfParts>
    <vt:vector size="19" baseType="lpstr">
      <vt:lpstr>Arial</vt:lpstr>
      <vt:lpstr>宋体</vt:lpstr>
      <vt:lpstr>Wingdings</vt:lpstr>
      <vt:lpstr>Arial</vt:lpstr>
      <vt:lpstr>汉仪大隶书简</vt:lpstr>
      <vt:lpstr>汉仪旗黑-85S</vt:lpstr>
      <vt:lpstr>黑体</vt:lpstr>
      <vt:lpstr>汉仪中隶书简</vt:lpstr>
      <vt:lpstr>微软雅黑</vt:lpstr>
      <vt:lpstr>Arial Unicode MS</vt:lpstr>
      <vt:lpstr>Calibri</vt:lpstr>
      <vt:lpstr>Helvetica</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173</cp:revision>
  <dcterms:created xsi:type="dcterms:W3CDTF">2022-01-21T00:47:00Z</dcterms:created>
  <dcterms:modified xsi:type="dcterms:W3CDTF">2024-09-12T08:22:25Z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2022-02-01T16:34:34Z</vt:filetime>
  </property>
  <property fmtid="{D5CDD505-2E9C-101B-9397-08002B2CF9AE}" pid="4" name="ICV">
    <vt:lpwstr>14D5236C7B6445A1B77F7AE899E6FBD7</vt:lpwstr>
  </property>
  <property fmtid="{D5CDD505-2E9C-101B-9397-08002B2CF9AE}" pid="5" name="KSOProductBuildVer">
    <vt:lpwstr>2052-12.1.0.17857</vt:lpwstr>
  </property>
</Properties>
</file>