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handoutMasterIdLst>
    <p:handoutMasterId r:id="rId10"/>
  </p:handoutMasterIdLst>
  <p:sldIdLst>
    <p:sldId id="256" r:id="rId3"/>
    <p:sldId id="257" r:id="rId4"/>
    <p:sldId id="258" r:id="rId5"/>
    <p:sldId id="259" r:id="rId6"/>
    <p:sldId id="260" r:id="rId7"/>
    <p:sldId id="261" r:id="rId9"/>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004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54346D1-3658-4338-A1C7-7CB307C7CAEF}" styleName="{5e54ee44-2122-4b89-9784-b75a85ec0aa5}">
    <a:wholeTbl>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wholeTbl>
    <a:band1H>
      <a:tcTxStyle>
        <a:fontRef idx="none">
          <a:prstClr val="black"/>
        </a:fontRef>
      </a:tcTxStyle>
      <a:tcStyle>
        <a:tcBdr/>
        <a:fill>
          <a:solidFill>
            <a:srgbClr val="C8DBF1"/>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6.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E:\&#23448;&#32593;&#21457;&#25991;\24&#24180;\&#27036;&#21333;\&#37096;&#22996;&#24494;&#20449;&#33609;&#31295;.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E:\&#23448;&#32593;&#21457;&#25991;\24&#24180;\&#27036;&#21333;\&#37096;&#22996;&#24494;&#20449;&#33609;&#31295;.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E:\&#23448;&#32593;&#21457;&#25991;\24&#24180;\&#27036;&#21333;\&#37096;&#22996;&#24494;&#20449;&#33609;&#31295;.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E:\&#23448;&#32593;&#21457;&#25991;\24&#24180;\&#27036;&#21333;\&#37096;&#22996;&#24494;&#20449;&#33609;&#31295;.xlsx"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E:\&#23448;&#32593;&#21457;&#25991;\24&#24180;\&#27036;&#21333;\&#37096;&#22996;&#24494;&#20449;&#33609;&#3129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当月政务微信发稿量分布</a:t>
            </a:r>
            <a:endParaRPr b="1"/>
          </a:p>
        </c:rich>
      </c:tx>
      <c:layout/>
      <c:overlay val="0"/>
      <c:spPr>
        <a:noFill/>
        <a:ln>
          <a:noFill/>
        </a:ln>
        <a:effectLst/>
      </c:spPr>
    </c:title>
    <c:autoTitleDeleted val="0"/>
    <c:plotArea>
      <c:layout/>
      <c:pieChart>
        <c:varyColors val="1"/>
        <c:ser>
          <c:idx val="0"/>
          <c:order val="0"/>
          <c:spPr/>
          <c:explosion val="0"/>
          <c:dPt>
            <c:idx val="0"/>
            <c:bubble3D val="0"/>
            <c:spPr>
              <a:solidFill>
                <a:schemeClr val="accent6">
                  <a:lumMod val="40000"/>
                  <a:lumOff val="60000"/>
                </a:schemeClr>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rgbClr val="4472C4"/>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[部委微信草稿.xlsx]省级微信!$A$14:$A$18</c:f>
              <c:strCache>
                <c:ptCount val="5"/>
                <c:pt idx="0">
                  <c:v>500以上</c:v>
                </c:pt>
                <c:pt idx="1">
                  <c:v>200-500</c:v>
                </c:pt>
                <c:pt idx="2">
                  <c:v>100-200</c:v>
                </c:pt>
                <c:pt idx="3">
                  <c:v>50-100</c:v>
                </c:pt>
                <c:pt idx="4">
                  <c:v>50以下</c:v>
                </c:pt>
              </c:strCache>
            </c:strRef>
          </c:cat>
          <c:val>
            <c:numRef>
              <c:f>[部委微信草稿.xlsx]省级微信!$B$14:$B$18</c:f>
              <c:numCache>
                <c:formatCode>General</c:formatCode>
                <c:ptCount val="5"/>
                <c:pt idx="0">
                  <c:v>1</c:v>
                </c:pt>
                <c:pt idx="1">
                  <c:v>10</c:v>
                </c:pt>
                <c:pt idx="2">
                  <c:v>14</c:v>
                </c:pt>
                <c:pt idx="3">
                  <c:v>5</c:v>
                </c:pt>
                <c:pt idx="4">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ayout>
        <c:manualLayout>
          <c:xMode val="edge"/>
          <c:yMode val="edge"/>
          <c:x val="0.763055555555556"/>
          <c:y val="0.352662037037037"/>
        </c:manualLayout>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省级政务微信综合影响力指数分布</a:t>
            </a:r>
            <a:endParaRPr b="1"/>
          </a:p>
        </c:rich>
      </c:tx>
      <c:layout/>
      <c:overlay val="0"/>
      <c:spPr>
        <a:noFill/>
        <a:ln>
          <a:noFill/>
        </a:ln>
        <a:effectLst/>
      </c:spPr>
    </c:title>
    <c:autoTitleDeleted val="0"/>
    <c:plotArea>
      <c:layout/>
      <c:barChart>
        <c:barDir val="bar"/>
        <c:grouping val="clustered"/>
        <c:varyColors val="0"/>
        <c:ser>
          <c:idx val="0"/>
          <c:order val="0"/>
          <c:spPr>
            <a:solidFill>
              <a:schemeClr val="accent1"/>
            </a:solidFill>
            <a:ln>
              <a:noFill/>
            </a:ln>
            <a:effectLst/>
          </c:spPr>
          <c:invertIfNegative val="0"/>
          <c:dPt>
            <c:idx val="1"/>
            <c:invertIfNegative val="0"/>
            <c:bubble3D val="0"/>
            <c:spPr>
              <a:solidFill>
                <a:schemeClr val="accent2"/>
              </a:solidFill>
              <a:ln>
                <a:noFill/>
              </a:ln>
              <a:effectLst/>
            </c:spPr>
          </c:dPt>
          <c:dPt>
            <c:idx val="2"/>
            <c:invertIfNegative val="0"/>
            <c:bubble3D val="0"/>
            <c:spPr>
              <a:solidFill>
                <a:srgbClr val="4472C4"/>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[部委微信草稿.xlsx]省级微信!$A$1:$A$5</c:f>
              <c:strCache>
                <c:ptCount val="5"/>
                <c:pt idx="0">
                  <c:v>1000以上</c:v>
                </c:pt>
                <c:pt idx="1">
                  <c:v>700-1000</c:v>
                </c:pt>
                <c:pt idx="2">
                  <c:v>500-700</c:v>
                </c:pt>
                <c:pt idx="3">
                  <c:v>300-500</c:v>
                </c:pt>
                <c:pt idx="4">
                  <c:v>100-300</c:v>
                </c:pt>
              </c:strCache>
            </c:strRef>
          </c:cat>
          <c:val>
            <c:numRef>
              <c:f>[部委微信草稿.xlsx]省级微信!$B$1:$B$5</c:f>
              <c:numCache>
                <c:formatCode>General</c:formatCode>
                <c:ptCount val="5"/>
                <c:pt idx="0">
                  <c:v>1</c:v>
                </c:pt>
                <c:pt idx="1">
                  <c:v>13</c:v>
                </c:pt>
                <c:pt idx="2">
                  <c:v>11</c:v>
                </c:pt>
                <c:pt idx="3">
                  <c:v>5</c:v>
                </c:pt>
                <c:pt idx="4">
                  <c:v>1</c:v>
                </c:pt>
              </c:numCache>
            </c:numRef>
          </c:val>
        </c:ser>
        <c:dLbls>
          <c:showLegendKey val="0"/>
          <c:showVal val="1"/>
          <c:showCatName val="0"/>
          <c:showSerName val="0"/>
          <c:showPercent val="0"/>
          <c:showBubbleSize val="0"/>
        </c:dLbls>
        <c:gapWidth val="182"/>
        <c:overlap val="0"/>
        <c:axId val="470478220"/>
        <c:axId val="810491867"/>
      </c:barChart>
      <c:catAx>
        <c:axId val="470478220"/>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10491867"/>
        <c:crosses val="autoZero"/>
        <c:auto val="1"/>
        <c:lblAlgn val="ctr"/>
        <c:lblOffset val="100"/>
        <c:noMultiLvlLbl val="0"/>
      </c:catAx>
      <c:valAx>
        <c:axId val="810491867"/>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7047822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各省微信严重表述不规范分布情况</a:t>
            </a:r>
            <a:endParaRPr b="1"/>
          </a:p>
        </c:rich>
      </c:tx>
      <c:layout/>
      <c:overlay val="0"/>
      <c:spPr>
        <a:noFill/>
        <a:ln>
          <a:noFill/>
        </a:ln>
        <a:effectLst/>
      </c:spPr>
    </c:title>
    <c:autoTitleDeleted val="0"/>
    <c:plotArea>
      <c:layout/>
      <c:barChart>
        <c:barDir val="bar"/>
        <c:grouping val="clustered"/>
        <c:varyColors val="0"/>
        <c:ser>
          <c:idx val="0"/>
          <c:order val="0"/>
          <c:spPr>
            <a:solidFill>
              <a:schemeClr val="accent1"/>
            </a:solidFill>
            <a:ln>
              <a:noFill/>
            </a:ln>
            <a:effectLst/>
          </c:spPr>
          <c:invertIfNegative val="0"/>
          <c:dPt>
            <c:idx val="3"/>
            <c:invertIfNegative val="0"/>
            <c:bubble3D val="0"/>
            <c:spPr>
              <a:solidFill>
                <a:schemeClr val="accent1"/>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[部委微信草稿.xlsx]省级微信!$A$73:$A$84</c:f>
              <c:strCache>
                <c:ptCount val="12"/>
                <c:pt idx="0">
                  <c:v>北京发布</c:v>
                </c:pt>
                <c:pt idx="1">
                  <c:v>甘肃政务</c:v>
                </c:pt>
                <c:pt idx="2">
                  <c:v>贵州省人民政府网</c:v>
                </c:pt>
                <c:pt idx="3">
                  <c:v>河北省人民政府</c:v>
                </c:pt>
                <c:pt idx="4">
                  <c:v>黑龙江政务</c:v>
                </c:pt>
                <c:pt idx="5">
                  <c:v>内蒙古自治区人民政府发布</c:v>
                </c:pt>
                <c:pt idx="6">
                  <c:v>宁夏政府网</c:v>
                </c:pt>
                <c:pt idx="7">
                  <c:v>山东政府网</c:v>
                </c:pt>
                <c:pt idx="8">
                  <c:v>上海发布</c:v>
                </c:pt>
                <c:pt idx="9">
                  <c:v>四川发布</c:v>
                </c:pt>
                <c:pt idx="10">
                  <c:v>西藏发布</c:v>
                </c:pt>
                <c:pt idx="11">
                  <c:v>云南省人民政府网</c:v>
                </c:pt>
              </c:strCache>
            </c:strRef>
          </c:cat>
          <c:val>
            <c:numRef>
              <c:f>[部委微信草稿.xlsx]省级微信!$B$73:$B$84</c:f>
              <c:numCache>
                <c:formatCode>General</c:formatCode>
                <c:ptCount val="12"/>
                <c:pt idx="0">
                  <c:v>2</c:v>
                </c:pt>
                <c:pt idx="1">
                  <c:v>2</c:v>
                </c:pt>
                <c:pt idx="2">
                  <c:v>1</c:v>
                </c:pt>
                <c:pt idx="3">
                  <c:v>1</c:v>
                </c:pt>
                <c:pt idx="4">
                  <c:v>2</c:v>
                </c:pt>
                <c:pt idx="5">
                  <c:v>2</c:v>
                </c:pt>
                <c:pt idx="6">
                  <c:v>1</c:v>
                </c:pt>
                <c:pt idx="7">
                  <c:v>1</c:v>
                </c:pt>
                <c:pt idx="8">
                  <c:v>2</c:v>
                </c:pt>
                <c:pt idx="9">
                  <c:v>1</c:v>
                </c:pt>
                <c:pt idx="10">
                  <c:v>3</c:v>
                </c:pt>
                <c:pt idx="11">
                  <c:v>2</c:v>
                </c:pt>
              </c:numCache>
            </c:numRef>
          </c:val>
        </c:ser>
        <c:dLbls>
          <c:showLegendKey val="0"/>
          <c:showVal val="1"/>
          <c:showCatName val="0"/>
          <c:showSerName val="0"/>
          <c:showPercent val="0"/>
          <c:showBubbleSize val="0"/>
        </c:dLbls>
        <c:gapWidth val="182"/>
        <c:overlap val="0"/>
        <c:axId val="344241771"/>
        <c:axId val="623378636"/>
      </c:barChart>
      <c:catAx>
        <c:axId val="344241771"/>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23378636"/>
        <c:crosses val="autoZero"/>
        <c:auto val="1"/>
        <c:lblAlgn val="ctr"/>
        <c:lblOffset val="100"/>
        <c:noMultiLvlLbl val="0"/>
      </c:catAx>
      <c:valAx>
        <c:axId val="623378636"/>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44241771"/>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当月严重表述不规范典型错误</a:t>
            </a:r>
            <a:endParaRPr b="1"/>
          </a:p>
        </c:rich>
      </c:tx>
      <c:layout>
        <c:manualLayout>
          <c:xMode val="edge"/>
          <c:yMode val="edge"/>
          <c:x val="0.275292617916329"/>
          <c:y val="0.0153978641940053"/>
        </c:manualLayout>
      </c:layout>
      <c:overlay val="0"/>
      <c:spPr>
        <a:noFill/>
        <a:ln>
          <a:noFill/>
        </a:ln>
        <a:effectLst/>
      </c:spPr>
    </c:title>
    <c:autoTitleDeleted val="0"/>
    <c:plotArea>
      <c:layout>
        <c:manualLayout>
          <c:layoutTarget val="inner"/>
          <c:xMode val="edge"/>
          <c:yMode val="edge"/>
          <c:x val="0.0292091836734694"/>
          <c:y val="0.17904993909866"/>
          <c:w val="0.50140306122449"/>
          <c:h val="0.68400904819906"/>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2">
                  <a:lumMod val="60000"/>
                  <a:lumOff val="40000"/>
                </a:schemeClr>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6">
                  <a:lumMod val="60000"/>
                  <a:lumOff val="4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50000"/>
                </a:schemeClr>
              </a:solidFill>
              <a:ln w="19050">
                <a:solidFill>
                  <a:schemeClr val="lt1"/>
                </a:solidFill>
              </a:ln>
              <a:effectLst/>
            </c:spPr>
          </c:dPt>
          <c:dPt>
            <c:idx val="10"/>
            <c:bubble3D val="0"/>
            <c:spPr>
              <a:solidFill>
                <a:schemeClr val="accent5">
                  <a:lumMod val="60000"/>
                </a:schemeClr>
              </a:solidFill>
              <a:ln w="19050">
                <a:solidFill>
                  <a:schemeClr val="lt1"/>
                </a:solidFill>
              </a:ln>
              <a:effectLst/>
            </c:spPr>
          </c:dPt>
          <c:dPt>
            <c:idx val="11"/>
            <c:bubble3D val="0"/>
            <c:spPr>
              <a:solidFill>
                <a:schemeClr val="accent6">
                  <a:lumMod val="60000"/>
                </a:schemeClr>
              </a:solidFill>
              <a:ln w="19050">
                <a:solidFill>
                  <a:schemeClr val="lt1"/>
                </a:solidFill>
              </a:ln>
              <a:effectLst/>
            </c:spPr>
          </c:dPt>
          <c:dPt>
            <c:idx val="12"/>
            <c:bubble3D val="0"/>
            <c:spPr>
              <a:solidFill>
                <a:schemeClr val="accent1">
                  <a:lumMod val="80000"/>
                  <a:lumOff val="20000"/>
                </a:schemeClr>
              </a:solidFill>
              <a:ln w="19050">
                <a:solidFill>
                  <a:schemeClr val="lt1"/>
                </a:solidFill>
              </a:ln>
              <a:effectLst/>
            </c:spPr>
          </c:dPt>
          <c:dPt>
            <c:idx val="13"/>
            <c:bubble3D val="0"/>
            <c:spPr>
              <a:solidFill>
                <a:schemeClr val="accent2">
                  <a:lumMod val="80000"/>
                  <a:lumOff val="20000"/>
                </a:schemeClr>
              </a:solidFill>
              <a:ln w="19050">
                <a:solidFill>
                  <a:schemeClr val="lt1"/>
                </a:solidFill>
              </a:ln>
              <a:effectLst/>
            </c:spPr>
          </c:dPt>
          <c:dPt>
            <c:idx val="14"/>
            <c:bubble3D val="0"/>
            <c:spPr>
              <a:solidFill>
                <a:schemeClr val="accent3">
                  <a:lumMod val="80000"/>
                  <a:lumOff val="20000"/>
                </a:schemeClr>
              </a:solidFill>
              <a:ln w="19050">
                <a:solidFill>
                  <a:schemeClr val="lt1"/>
                </a:solidFill>
              </a:ln>
              <a:effectLst/>
            </c:spPr>
          </c:dPt>
          <c:dLbls>
            <c:dLbl>
              <c:idx val="0"/>
              <c:layout>
                <c:manualLayout>
                  <c:x val="-0.00845595520096354"/>
                  <c:y val="0.0709428203935274"/>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248550723557532"/>
                  <c:y val="0.0868928251225646"/>
                </c:manualLayout>
              </c:layout>
              <c:dLblPos val="bestFit"/>
              <c:showLegendKey val="0"/>
              <c:showVal val="1"/>
              <c:showCatName val="0"/>
              <c:showSerName val="0"/>
              <c:showPercent val="0"/>
              <c:showBubbleSize val="0"/>
              <c:extLst>
                <c:ext xmlns:c15="http://schemas.microsoft.com/office/drawing/2012/chart" uri="{CE6537A1-D6FC-4f65-9D91-7224C49458BB}">
                  <c15:layout>
                    <c:manualLayout>
                      <c:w val="0.0287994448299792"/>
                      <c:h val="0.086387916743415"/>
                    </c:manualLayout>
                  </c15:layout>
                </c:ext>
              </c:extLst>
            </c:dLbl>
            <c:dLbl>
              <c:idx val="2"/>
              <c:layout>
                <c:manualLayout>
                  <c:x val="-0.0315722477982475"/>
                  <c:y val="0.0568279124874668"/>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452385152603981"/>
                  <c:y val="0.0222095975104652"/>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496648043672988"/>
                  <c:y val="-0.0332694917424046"/>
                </c:manualLayout>
              </c:layout>
              <c:dLblPos val="bestFit"/>
              <c:showLegendKey val="0"/>
              <c:showVal val="1"/>
              <c:showCatName val="0"/>
              <c:showSerName val="0"/>
              <c:showPercent val="0"/>
              <c:showBubbleSize val="0"/>
              <c:extLst>
                <c:ext xmlns:c15="http://schemas.microsoft.com/office/drawing/2012/chart" uri="{CE6537A1-D6FC-4f65-9D91-7224C49458BB}">
                  <c15:layout>
                    <c:manualLayout>
                      <c:w val="0.0341910060268892"/>
                      <c:h val="0.0479063165365507"/>
                    </c:manualLayout>
                  </c15:layout>
                </c:ext>
              </c:extLst>
            </c:dLbl>
            <c:dLbl>
              <c:idx val="5"/>
              <c:layout>
                <c:manualLayout>
                  <c:x val="-0.028015996416689"/>
                  <c:y val="-0.0580857912321924"/>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0.0208261949006218"/>
                  <c:y val="-0.0767583992836717"/>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0.00827604138963289"/>
                  <c:y val="-0.084840585574881"/>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0.00888397438959171"/>
                  <c:y val="-0.0790683265906663"/>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0.0204053559727712"/>
                  <c:y val="-0.0704917609959834"/>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[部委微信草稿.xlsx]省级微信!$A$161:$A$175</c:f>
              <c:strCache>
                <c:ptCount val="15"/>
                <c:pt idx="0">
                  <c:v>“双随机一公开”</c:v>
                </c:pt>
                <c:pt idx="1">
                  <c:v>“一带一路”战略</c:v>
                </c:pt>
                <c:pt idx="2">
                  <c:v>不忘初心，牢记使命</c:v>
                </c:pt>
                <c:pt idx="3">
                  <c:v>发展改革委员会</c:v>
                </c:pt>
                <c:pt idx="4">
                  <c:v>巩固拓展脱贫成果</c:v>
                </c:pt>
                <c:pt idx="5">
                  <c:v>讲话精神</c:v>
                </c:pt>
                <c:pt idx="6">
                  <c:v>老年人权益保护法</c:v>
                </c:pt>
                <c:pt idx="7">
                  <c:v>年</c:v>
                </c:pt>
                <c:pt idx="8">
                  <c:v>全囯</c:v>
                </c:pt>
                <c:pt idx="9">
                  <c:v>全面建设社会主义现代化新征程</c:v>
                </c:pt>
                <c:pt idx="10">
                  <c:v>人力资源社会和保障</c:v>
                </c:pt>
                <c:pt idx="11">
                  <c:v>双随机，一公开</c:v>
                </c:pt>
                <c:pt idx="12">
                  <c:v>习总书记</c:v>
                </c:pt>
                <c:pt idx="13">
                  <c:v>总书记</c:v>
                </c:pt>
                <c:pt idx="14">
                  <c:v>总书记重要讲话精神</c:v>
                </c:pt>
              </c:strCache>
            </c:strRef>
          </c:cat>
          <c:val>
            <c:numRef>
              <c:f>[部委微信草稿.xlsx]省级微信!$B$161:$B$175</c:f>
              <c:numCache>
                <c:formatCode>General</c:formatCode>
                <c:ptCount val="15"/>
                <c:pt idx="0">
                  <c:v>1</c:v>
                </c:pt>
                <c:pt idx="1">
                  <c:v>1</c:v>
                </c:pt>
                <c:pt idx="2">
                  <c:v>1</c:v>
                </c:pt>
                <c:pt idx="3">
                  <c:v>2</c:v>
                </c:pt>
                <c:pt idx="4">
                  <c:v>2</c:v>
                </c:pt>
                <c:pt idx="5">
                  <c:v>1</c:v>
                </c:pt>
                <c:pt idx="6">
                  <c:v>1</c:v>
                </c:pt>
                <c:pt idx="7">
                  <c:v>1</c:v>
                </c:pt>
                <c:pt idx="8">
                  <c:v>1</c:v>
                </c:pt>
                <c:pt idx="9">
                  <c:v>1</c:v>
                </c:pt>
                <c:pt idx="10">
                  <c:v>1</c:v>
                </c:pt>
                <c:pt idx="11">
                  <c:v>1</c:v>
                </c:pt>
                <c:pt idx="12">
                  <c:v>4</c:v>
                </c:pt>
                <c:pt idx="13">
                  <c:v>1</c:v>
                </c:pt>
                <c:pt idx="14">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6"/>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7"/>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8"/>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9"/>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manualLayout>
          <c:xMode val="edge"/>
          <c:yMode val="edge"/>
          <c:x val="0.594132653061225"/>
          <c:y val="0.137463024186532"/>
          <c:w val="0.402040816326531"/>
          <c:h val="0.821472072385592"/>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各省微信10W+热门文章分布情况</a:t>
            </a:r>
            <a:endParaRPr b="1"/>
          </a:p>
        </c:rich>
      </c:tx>
      <c:layout/>
      <c:overlay val="0"/>
      <c:spPr>
        <a:noFill/>
        <a:ln>
          <a:noFill/>
        </a:ln>
        <a:effectLst/>
      </c:sp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[部委微信草稿.xlsx]Sheet5!$B$15:$B$21</c:f>
              <c:strCache>
                <c:ptCount val="7"/>
                <c:pt idx="0">
                  <c:v>北京发布</c:v>
                </c:pt>
                <c:pt idx="1">
                  <c:v>河北省人民政府</c:v>
                </c:pt>
                <c:pt idx="2">
                  <c:v>湖南省人民政府网</c:v>
                </c:pt>
                <c:pt idx="3">
                  <c:v>江苏政务服务</c:v>
                </c:pt>
                <c:pt idx="4">
                  <c:v>上海发布</c:v>
                </c:pt>
                <c:pt idx="5">
                  <c:v>云南省人民政府</c:v>
                </c:pt>
                <c:pt idx="6">
                  <c:v>浙江发布</c:v>
                </c:pt>
              </c:strCache>
            </c:strRef>
          </c:cat>
          <c:val>
            <c:numRef>
              <c:f>[部委微信草稿.xlsx]Sheet5!$C$15:$C$21</c:f>
              <c:numCache>
                <c:formatCode>General</c:formatCode>
                <c:ptCount val="7"/>
                <c:pt idx="0">
                  <c:v>4</c:v>
                </c:pt>
                <c:pt idx="1">
                  <c:v>1</c:v>
                </c:pt>
                <c:pt idx="2">
                  <c:v>2</c:v>
                </c:pt>
                <c:pt idx="3">
                  <c:v>1</c:v>
                </c:pt>
                <c:pt idx="4">
                  <c:v>136</c:v>
                </c:pt>
                <c:pt idx="5">
                  <c:v>1</c:v>
                </c:pt>
                <c:pt idx="6">
                  <c:v>6</c:v>
                </c:pt>
              </c:numCache>
            </c:numRef>
          </c:val>
        </c:ser>
        <c:dLbls>
          <c:showLegendKey val="0"/>
          <c:showVal val="1"/>
          <c:showCatName val="0"/>
          <c:showSerName val="0"/>
          <c:showPercent val="0"/>
          <c:showBubbleSize val="0"/>
        </c:dLbls>
        <c:gapWidth val="219"/>
        <c:overlap val="-27"/>
        <c:axId val="179193900"/>
        <c:axId val="545439277"/>
      </c:barChart>
      <c:catAx>
        <c:axId val="179193900"/>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45439277"/>
        <c:crosses val="autoZero"/>
        <c:auto val="1"/>
        <c:lblAlgn val="ctr"/>
        <c:lblOffset val="100"/>
        <c:noMultiLvlLbl val="0"/>
      </c:catAx>
      <c:valAx>
        <c:axId val="545439277"/>
        <c:scaling>
          <c:orientation val="minMax"/>
          <c:max val="150"/>
          <c:min val="0"/>
        </c:scaling>
        <c:delete val="0"/>
        <c:axPos val="l"/>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79193900"/>
        <c:crosses val="autoZero"/>
        <c:crossBetween val="between"/>
        <c:majorUnit val="50"/>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4.xml"/><Relationship Id="rId1" Type="http://schemas.openxmlformats.org/officeDocument/2006/relationships/chart" Target="../charts/chart3.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tags" Target="../tags/tag5.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chart" Target="../charts/chart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rot="21600000">
            <a:off x="0" y="1397507"/>
            <a:ext cx="2049779" cy="4064508"/>
          </a:xfrm>
          <a:prstGeom prst="rect">
            <a:avLst/>
          </a:prstGeom>
        </p:spPr>
      </p:pic>
      <p:pic>
        <p:nvPicPr>
          <p:cNvPr id="4" name="picture 3"/>
          <p:cNvPicPr>
            <a:picLocks noChangeAspect="1"/>
          </p:cNvPicPr>
          <p:nvPr/>
        </p:nvPicPr>
        <p:blipFill>
          <a:blip r:embed="rId2"/>
          <a:stretch>
            <a:fillRect/>
          </a:stretch>
        </p:blipFill>
        <p:spPr>
          <a:xfrm rot="21600000">
            <a:off x="10143744" y="1397507"/>
            <a:ext cx="2048255" cy="4064508"/>
          </a:xfrm>
          <a:prstGeom prst="rect">
            <a:avLst/>
          </a:prstGeom>
        </p:spPr>
      </p:pic>
      <p:pic>
        <p:nvPicPr>
          <p:cNvPr id="7" name="picture 6" descr="E:\资质\星鸟测评logo.png星鸟测评logo"/>
          <p:cNvPicPr>
            <a:picLocks noChangeAspect="1"/>
          </p:cNvPicPr>
          <p:nvPr/>
        </p:nvPicPr>
        <p:blipFill>
          <a:blip r:embed="rId3"/>
          <a:srcRect/>
          <a:stretch>
            <a:fillRect/>
          </a:stretch>
        </p:blipFill>
        <p:spPr>
          <a:xfrm rot="21600000">
            <a:off x="10527792" y="164083"/>
            <a:ext cx="1548383" cy="467360"/>
          </a:xfrm>
          <a:prstGeom prst="rect">
            <a:avLst/>
          </a:prstGeom>
        </p:spPr>
      </p:pic>
      <p:sp>
        <p:nvSpPr>
          <p:cNvPr id="8" name="textbox 7"/>
          <p:cNvSpPr/>
          <p:nvPr/>
        </p:nvSpPr>
        <p:spPr>
          <a:xfrm>
            <a:off x="83344" y="2017795"/>
            <a:ext cx="528955" cy="219075"/>
          </a:xfrm>
          <a:prstGeom prst="rect">
            <a:avLst/>
          </a:prstGeom>
        </p:spPr>
        <p:txBody>
          <a:bodyPr vert="horz" wrap="square" lIns="0" tIns="0" rIns="0" bIns="0"/>
          <a:lstStyle/>
          <a:p>
            <a:pPr algn="l" rtl="0" eaLnBrk="0">
              <a:lnSpc>
                <a:spcPct val="78000"/>
              </a:lnSpc>
            </a:pPr>
            <a:endParaRPr lang="en-US" altLang="en-US" sz="100" dirty="0"/>
          </a:p>
          <a:p>
            <a:pPr indent="12700" algn="l" rtl="0" eaLnBrk="0">
              <a:lnSpc>
                <a:spcPct val="85000"/>
              </a:lnSpc>
            </a:pPr>
            <a:r>
              <a:rPr sz="1500" spc="160" dirty="0">
                <a:solidFill>
                  <a:srgbClr val="FFFFFF">
                    <a:alpha val="100000"/>
                  </a:srgbClr>
                </a:solidFill>
                <a:latin typeface="Arial" panose="020B0604020202020204"/>
                <a:ea typeface="Arial" panose="020B0604020202020204"/>
                <a:cs typeface="Arial" panose="020B0604020202020204"/>
              </a:rPr>
              <a:t>202</a:t>
            </a:r>
            <a:r>
              <a:rPr sz="1500" spc="140" dirty="0">
                <a:solidFill>
                  <a:srgbClr val="FFFFFF">
                    <a:alpha val="100000"/>
                  </a:srgbClr>
                </a:solidFill>
                <a:latin typeface="Arial" panose="020B0604020202020204"/>
                <a:ea typeface="Arial" panose="020B0604020202020204"/>
                <a:cs typeface="Arial" panose="020B0604020202020204"/>
              </a:rPr>
              <a:t>0</a:t>
            </a:r>
            <a:endParaRPr lang="en-US" altLang="en-US" sz="1500" dirty="0"/>
          </a:p>
        </p:txBody>
      </p:sp>
      <p:grpSp>
        <p:nvGrpSpPr>
          <p:cNvPr id="11" name="组合 10"/>
          <p:cNvGrpSpPr/>
          <p:nvPr/>
        </p:nvGrpSpPr>
        <p:grpSpPr>
          <a:xfrm>
            <a:off x="5368290" y="1226185"/>
            <a:ext cx="1662430" cy="650240"/>
            <a:chOff x="8455" y="1887"/>
            <a:chExt cx="2618" cy="1024"/>
          </a:xfrm>
        </p:grpSpPr>
        <p:sp>
          <p:nvSpPr>
            <p:cNvPr id="9" name="object 5"/>
            <p:cNvSpPr/>
            <p:nvPr/>
          </p:nvSpPr>
          <p:spPr>
            <a:xfrm>
              <a:off x="8455" y="1887"/>
              <a:ext cx="2357" cy="1024"/>
            </a:xfrm>
            <a:prstGeom prst="rect">
              <a:avLst/>
            </a:prstGeom>
            <a:blipFill>
              <a:blip r:embed="rId4" cstate="print"/>
              <a:stretch>
                <a:fillRect/>
              </a:stretch>
            </a:blipFill>
          </p:spPr>
          <p:txBody>
            <a:bodyPr wrap="square" lIns="0" tIns="0" rIns="0" bIns="0" rtlCol="0"/>
            <a:p/>
          </p:txBody>
        </p:sp>
        <p:sp>
          <p:nvSpPr>
            <p:cNvPr id="10" name="object 6"/>
            <p:cNvSpPr txBox="1"/>
            <p:nvPr/>
          </p:nvSpPr>
          <p:spPr>
            <a:xfrm>
              <a:off x="9463" y="2041"/>
              <a:ext cx="1610" cy="698"/>
            </a:xfrm>
            <a:prstGeom prst="rect">
              <a:avLst/>
            </a:prstGeom>
          </p:spPr>
          <p:txBody>
            <a:bodyPr vert="horz" wrap="square" lIns="0" tIns="12700" rIns="0" bIns="0" rtlCol="0">
              <a:spAutoFit/>
            </a:bodyPr>
            <a:p>
              <a:pPr marL="12700">
                <a:lnSpc>
                  <a:spcPct val="100000"/>
                </a:lnSpc>
                <a:spcBef>
                  <a:spcPts val="100"/>
                </a:spcBef>
              </a:pPr>
              <a:r>
                <a:rPr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微</a:t>
              </a:r>
              <a:r>
                <a:rPr sz="280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信</a:t>
              </a:r>
              <a:endParaRPr sz="2800">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endParaRPr>
            </a:p>
          </p:txBody>
        </p:sp>
        <p:sp>
          <p:nvSpPr>
            <p:cNvPr id="12" name="object 7"/>
            <p:cNvSpPr/>
            <p:nvPr/>
          </p:nvSpPr>
          <p:spPr>
            <a:xfrm>
              <a:off x="8676" y="2182"/>
              <a:ext cx="528" cy="432"/>
            </a:xfrm>
            <a:prstGeom prst="rect">
              <a:avLst/>
            </a:prstGeom>
            <a:blipFill>
              <a:blip r:embed="rId5" cstate="print"/>
              <a:stretch>
                <a:fillRect/>
              </a:stretch>
            </a:blipFill>
          </p:spPr>
          <p:txBody>
            <a:bodyPr wrap="square" lIns="0" tIns="0" rIns="0" bIns="0" rtlCol="0"/>
            <a:p/>
          </p:txBody>
        </p:sp>
      </p:grpSp>
      <p:sp>
        <p:nvSpPr>
          <p:cNvPr id="13" name="Title 1" descr="7b0a20202020227461726765744d6f64756c65223a202270726f636573734f6e6c696e65466f6e7473220a7d0a"/>
          <p:cNvSpPr>
            <a:spLocks noGrp="1"/>
          </p:cNvSpPr>
          <p:nvPr>
            <p:custDataLst>
              <p:tags r:id="rId6"/>
            </p:custDataLst>
          </p:nvPr>
        </p:nvSpPr>
        <p:spPr>
          <a:xfrm>
            <a:off x="3178810" y="2237105"/>
            <a:ext cx="6350000" cy="1779905"/>
          </a:xfrm>
          <a:prstGeom prst="rect">
            <a:avLst/>
          </a:prstGeom>
        </p:spPr>
        <p:txBody>
          <a:bodyPr vert="horz" wrap="square" lIns="90170" tIns="0" rIns="90170" bIns="0" rtlCol="0" anchor="b" anchorCtr="0">
            <a:noAutofit/>
          </a:bodyPr>
          <a:lstStyle>
            <a:lvl1pPr algn="dist" defTabSz="914400" rtl="0" eaLnBrk="1" fontAlgn="auto" latinLnBrk="0" hangingPunct="1">
              <a:lnSpc>
                <a:spcPct val="100000"/>
              </a:lnSpc>
              <a:spcBef>
                <a:spcPct val="0"/>
              </a:spcBef>
              <a:buNone/>
              <a:defRPr lang="zh-CN" altLang="en-US" sz="7200" b="0" u="none" strike="noStrike" kern="1200" cap="none" spc="7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rPr>
              <a:t>省级政务新媒体 影响力月榜</a:t>
            </a:r>
            <a:endPar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endParaRPr>
          </a:p>
        </p:txBody>
      </p:sp>
      <p:sp>
        <p:nvSpPr>
          <p:cNvPr id="14" name="文本占位符 7"/>
          <p:cNvSpPr>
            <a:spLocks noGrp="1"/>
          </p:cNvSpPr>
          <p:nvPr>
            <p:custDataLst>
              <p:tags r:id="rId7"/>
            </p:custDataLst>
          </p:nvPr>
        </p:nvSpPr>
        <p:spPr>
          <a:xfrm>
            <a:off x="3432175" y="4472940"/>
            <a:ext cx="5842635" cy="873760"/>
          </a:xfrm>
          <a:prstGeom prst="rect">
            <a:avLst/>
          </a:prstGeom>
        </p:spPr>
        <p:txBody>
          <a:bodyPr vert="horz" wrap="square" lIns="90170" tIns="46990" rIns="90170" bIns="46990" rtlCol="0">
            <a:normAutofit/>
          </a:bodyPr>
          <a:lstStyle>
            <a:lvl1pPr marL="0" indent="0" algn="dist"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榜单日期：</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2024</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9</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-2024</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9</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30</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endPar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0" y="0"/>
            <a:ext cx="12192000" cy="914400"/>
            <a:chOff x="0" y="0"/>
            <a:chExt cx="12192000" cy="914400"/>
          </a:xfrm>
        </p:grpSpPr>
        <p:sp>
          <p:nvSpPr>
            <p:cNvPr id="8"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9" name="textbox 9"/>
            <p:cNvSpPr/>
            <p:nvPr/>
          </p:nvSpPr>
          <p:spPr>
            <a:xfrm>
              <a:off x="701665" y="241623"/>
              <a:ext cx="3273425"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320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力</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概述</a:t>
              </a:r>
              <a:endParaRPr lang="en-US" altLang="en-US" sz="3200" dirty="0"/>
            </a:p>
          </p:txBody>
        </p:sp>
        <p:pic>
          <p:nvPicPr>
            <p:cNvPr id="10" name="picture 10"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41" name="picture 41"/>
          <p:cNvPicPr>
            <a:picLocks noChangeAspect="1"/>
          </p:cNvPicPr>
          <p:nvPr/>
        </p:nvPicPr>
        <p:blipFill>
          <a:blip r:embed="rId4"/>
          <a:stretch>
            <a:fillRect/>
          </a:stretch>
        </p:blipFill>
        <p:spPr>
          <a:xfrm rot="21600000">
            <a:off x="0" y="6376415"/>
            <a:ext cx="720852" cy="481584"/>
          </a:xfrm>
          <a:prstGeom prst="rect">
            <a:avLst/>
          </a:prstGeom>
        </p:spPr>
      </p:pic>
      <p:pic>
        <p:nvPicPr>
          <p:cNvPr id="42" name="picture 42"/>
          <p:cNvPicPr>
            <a:picLocks noChangeAspect="1"/>
          </p:cNvPicPr>
          <p:nvPr/>
        </p:nvPicPr>
        <p:blipFill>
          <a:blip r:embed="rId5"/>
          <a:stretch>
            <a:fillRect/>
          </a:stretch>
        </p:blipFill>
        <p:spPr>
          <a:xfrm rot="21600000">
            <a:off x="11472671" y="6376415"/>
            <a:ext cx="719328" cy="481584"/>
          </a:xfrm>
          <a:prstGeom prst="rect">
            <a:avLst/>
          </a:prstGeom>
        </p:spPr>
      </p:pic>
      <p:sp>
        <p:nvSpPr>
          <p:cNvPr id="3" name="object 3"/>
          <p:cNvSpPr txBox="1"/>
          <p:nvPr/>
        </p:nvSpPr>
        <p:spPr>
          <a:xfrm>
            <a:off x="962025" y="1268095"/>
            <a:ext cx="5348605" cy="2228215"/>
          </a:xfrm>
          <a:prstGeom prst="rect">
            <a:avLst/>
          </a:prstGeom>
        </p:spPr>
        <p:txBody>
          <a:bodyPr vert="horz" wrap="square" lIns="0" tIns="12700" rIns="0" bIns="0" rtlCol="0">
            <a:spAutoFit/>
          </a:bodyPr>
          <a:p>
            <a:pPr marL="12700" marR="5080" algn="just">
              <a:lnSpc>
                <a:spcPct val="150000"/>
              </a:lnSpc>
              <a:spcBef>
                <a:spcPts val="100"/>
              </a:spcBef>
            </a:pPr>
            <a:r>
              <a:rPr sz="1600" spc="35" dirty="0">
                <a:latin typeface="微软雅黑" panose="020B0503020204020204" charset="-122"/>
                <a:ea typeface="微软雅黑" panose="020B0503020204020204" charset="-122"/>
                <a:cs typeface="微软雅黑" panose="020B0503020204020204" charset="-122"/>
              </a:rPr>
              <a:t>参</a:t>
            </a:r>
            <a:r>
              <a:rPr lang="zh-CN" sz="1600" spc="35" dirty="0">
                <a:latin typeface="微软雅黑" panose="020B0503020204020204" charset="-122"/>
                <a:ea typeface="微软雅黑" panose="020B0503020204020204" charset="-122"/>
                <a:cs typeface="微软雅黑" panose="020B0503020204020204" charset="-122"/>
              </a:rPr>
              <a:t>与</a:t>
            </a:r>
            <a:r>
              <a:rPr sz="1600" spc="35" dirty="0">
                <a:latin typeface="微软雅黑" panose="020B0503020204020204" charset="-122"/>
                <a:ea typeface="微软雅黑" panose="020B0503020204020204" charset="-122"/>
                <a:cs typeface="微软雅黑" panose="020B0503020204020204" charset="-122"/>
              </a:rPr>
              <a:t>排</a:t>
            </a:r>
            <a:r>
              <a:rPr lang="zh-CN" sz="1600" spc="35" dirty="0">
                <a:latin typeface="微软雅黑" panose="020B0503020204020204" charset="-122"/>
                <a:ea typeface="微软雅黑" panose="020B0503020204020204" charset="-122"/>
                <a:cs typeface="微软雅黑" panose="020B0503020204020204" charset="-122"/>
              </a:rPr>
              <a:t>名</a:t>
            </a:r>
            <a:r>
              <a:rPr sz="1600" spc="35" dirty="0">
                <a:latin typeface="微软雅黑" panose="020B0503020204020204" charset="-122"/>
                <a:ea typeface="微软雅黑" panose="020B0503020204020204" charset="-122"/>
                <a:cs typeface="微软雅黑" panose="020B0503020204020204" charset="-122"/>
              </a:rPr>
              <a:t>的</a:t>
            </a:r>
            <a:r>
              <a:rPr lang="zh-CN" sz="1600" spc="35" dirty="0">
                <a:latin typeface="微软雅黑" panose="020B0503020204020204" charset="-122"/>
                <a:ea typeface="微软雅黑" panose="020B0503020204020204" charset="-122"/>
                <a:cs typeface="微软雅黑" panose="020B0503020204020204" charset="-122"/>
              </a:rPr>
              <a:t>省级政务</a:t>
            </a:r>
            <a:r>
              <a:rPr sz="1600" spc="35" dirty="0">
                <a:latin typeface="微软雅黑" panose="020B0503020204020204" charset="-122"/>
                <a:ea typeface="微软雅黑" panose="020B0503020204020204" charset="-122"/>
                <a:cs typeface="微软雅黑" panose="020B0503020204020204" charset="-122"/>
              </a:rPr>
              <a:t>微信</a:t>
            </a:r>
            <a:r>
              <a:rPr lang="zh-CN" sz="1600" spc="35" dirty="0">
                <a:latin typeface="微软雅黑" panose="020B0503020204020204" charset="-122"/>
                <a:ea typeface="微软雅黑" panose="020B0503020204020204" charset="-122"/>
                <a:cs typeface="微软雅黑" panose="020B0503020204020204" charset="-122"/>
              </a:rPr>
              <a:t>公众号</a:t>
            </a:r>
            <a:r>
              <a:rPr sz="1600" spc="35" dirty="0">
                <a:latin typeface="微软雅黑" panose="020B0503020204020204" charset="-122"/>
                <a:ea typeface="微软雅黑" panose="020B0503020204020204" charset="-122"/>
                <a:cs typeface="微软雅黑" panose="020B0503020204020204" charset="-122"/>
              </a:rPr>
              <a:t>共</a:t>
            </a:r>
            <a:r>
              <a:rPr lang="en-US" sz="1600" spc="30" dirty="0">
                <a:latin typeface="微软雅黑" panose="020B0503020204020204" charset="-122"/>
                <a:ea typeface="微软雅黑" panose="020B0503020204020204" charset="-122"/>
                <a:cs typeface="微软雅黑" panose="020B0503020204020204" charset="-122"/>
              </a:rPr>
              <a:t>31</a:t>
            </a:r>
            <a:r>
              <a:rPr sz="1600" spc="35" dirty="0">
                <a:latin typeface="微软雅黑" panose="020B0503020204020204" charset="-122"/>
                <a:ea typeface="微软雅黑" panose="020B0503020204020204" charset="-122"/>
                <a:cs typeface="微软雅黑" panose="020B0503020204020204" charset="-122"/>
              </a:rPr>
              <a:t>个</a:t>
            </a:r>
            <a:r>
              <a:rPr sz="1600" spc="40" dirty="0">
                <a:latin typeface="微软雅黑" panose="020B0503020204020204" charset="-122"/>
                <a:ea typeface="微软雅黑" panose="020B0503020204020204" charset="-122"/>
                <a:cs typeface="微软雅黑" panose="020B0503020204020204" charset="-122"/>
              </a:rPr>
              <a:t>，根据监测数据统计结果</a:t>
            </a:r>
            <a:r>
              <a:rPr lang="zh-CN" sz="1600" spc="40" dirty="0">
                <a:latin typeface="微软雅黑" panose="020B0503020204020204" charset="-122"/>
                <a:ea typeface="微软雅黑" panose="020B0503020204020204" charset="-122"/>
                <a:cs typeface="微软雅黑" panose="020B0503020204020204" charset="-122"/>
              </a:rPr>
              <a:t>显示</a:t>
            </a:r>
            <a:r>
              <a:rPr sz="1600" spc="4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a:t>
            </a:r>
            <a:r>
              <a:rPr sz="1600" spc="-5" dirty="0">
                <a:latin typeface="微软雅黑" panose="020B0503020204020204" charset="-122"/>
                <a:ea typeface="微软雅黑" panose="020B0503020204020204" charset="-122"/>
                <a:cs typeface="微软雅黑" panose="020B0503020204020204" charset="-122"/>
              </a:rPr>
              <a:t>合影响力指数得分在</a:t>
            </a:r>
            <a:r>
              <a:rPr lang="en-US" sz="1600" spc="-5" dirty="0">
                <a:latin typeface="微软雅黑" panose="020B0503020204020204" charset="-122"/>
                <a:ea typeface="微软雅黑" panose="020B0503020204020204" charset="-122"/>
                <a:cs typeface="微软雅黑" panose="020B0503020204020204" charset="-122"/>
              </a:rPr>
              <a:t>7</a:t>
            </a:r>
            <a:r>
              <a:rPr lang="en-US" sz="1600" spc="-5" dirty="0">
                <a:latin typeface="微软雅黑" panose="020B0503020204020204" charset="-122"/>
                <a:ea typeface="微软雅黑" panose="020B0503020204020204" charset="-122"/>
                <a:cs typeface="微软雅黑" panose="020B0503020204020204" charset="-122"/>
              </a:rPr>
              <a:t>00</a:t>
            </a:r>
            <a:r>
              <a:rPr sz="1600" spc="-5" dirty="0">
                <a:latin typeface="微软雅黑" panose="020B0503020204020204" charset="-122"/>
                <a:ea typeface="微软雅黑" panose="020B0503020204020204" charset="-122"/>
                <a:cs typeface="微软雅黑" panose="020B0503020204020204" charset="-122"/>
              </a:rPr>
              <a:t>至</a:t>
            </a:r>
            <a:r>
              <a:rPr lang="en-US" sz="1600" spc="-5" dirty="0">
                <a:latin typeface="微软雅黑" panose="020B0503020204020204" charset="-122"/>
                <a:ea typeface="微软雅黑" panose="020B0503020204020204" charset="-122"/>
                <a:cs typeface="微软雅黑" panose="020B0503020204020204" charset="-122"/>
              </a:rPr>
              <a:t>10</a:t>
            </a:r>
            <a:r>
              <a:rPr lang="en-US" sz="1600" spc="-5" dirty="0">
                <a:latin typeface="微软雅黑" panose="020B0503020204020204" charset="-122"/>
                <a:ea typeface="微软雅黑" panose="020B0503020204020204" charset="-122"/>
                <a:cs typeface="微软雅黑" panose="020B0503020204020204" charset="-122"/>
              </a:rPr>
              <a:t>00</a:t>
            </a:r>
            <a:r>
              <a:rPr sz="1600" spc="-5" dirty="0">
                <a:latin typeface="微软雅黑" panose="020B0503020204020204" charset="-122"/>
                <a:ea typeface="微软雅黑" panose="020B0503020204020204" charset="-122"/>
                <a:cs typeface="微软雅黑" panose="020B0503020204020204" charset="-122"/>
              </a:rPr>
              <a:t>之间的公众号数量较多，共</a:t>
            </a:r>
            <a:r>
              <a:rPr lang="en-US" sz="1600" spc="-5" dirty="0">
                <a:latin typeface="微软雅黑" panose="020B0503020204020204" charset="-122"/>
                <a:ea typeface="微软雅黑" panose="020B0503020204020204" charset="-122"/>
                <a:cs typeface="微软雅黑" panose="020B0503020204020204" charset="-122"/>
              </a:rPr>
              <a:t>13</a:t>
            </a:r>
            <a:r>
              <a:rPr sz="1600" spc="-5" dirty="0">
                <a:latin typeface="微软雅黑" panose="020B0503020204020204" charset="-122"/>
                <a:ea typeface="微软雅黑" panose="020B0503020204020204" charset="-122"/>
                <a:cs typeface="微软雅黑" panose="020B0503020204020204" charset="-122"/>
              </a:rPr>
              <a:t>个</a:t>
            </a:r>
            <a:r>
              <a:rPr sz="1600" dirty="0">
                <a:latin typeface="微软雅黑" panose="020B0503020204020204" charset="-122"/>
                <a:ea typeface="微软雅黑" panose="020B0503020204020204" charset="-122"/>
                <a:cs typeface="微软雅黑" panose="020B0503020204020204" charset="-122"/>
              </a:rPr>
              <a:t>；</a:t>
            </a:r>
            <a:r>
              <a:rPr sz="1600" spc="25" dirty="0">
                <a:latin typeface="微软雅黑" panose="020B0503020204020204" charset="-122"/>
                <a:ea typeface="微软雅黑" panose="020B0503020204020204" charset="-122"/>
                <a:cs typeface="微软雅黑" panose="020B0503020204020204" charset="-122"/>
              </a:rPr>
              <a:t>有</a:t>
            </a:r>
            <a:r>
              <a:rPr lang="en-US" sz="1600" spc="20" dirty="0">
                <a:latin typeface="微软雅黑" panose="020B0503020204020204" charset="-122"/>
                <a:ea typeface="微软雅黑" panose="020B0503020204020204" charset="-122"/>
                <a:cs typeface="微软雅黑" panose="020B0503020204020204" charset="-122"/>
              </a:rPr>
              <a:t>1</a:t>
            </a:r>
            <a:r>
              <a:rPr sz="1600" spc="25" dirty="0">
                <a:latin typeface="微软雅黑" panose="020B0503020204020204" charset="-122"/>
                <a:ea typeface="微软雅黑" panose="020B0503020204020204" charset="-122"/>
                <a:cs typeface="微软雅黑" panose="020B0503020204020204" charset="-122"/>
              </a:rPr>
              <a:t>个</a:t>
            </a:r>
            <a:r>
              <a:rPr lang="zh-CN" sz="1600" spc="25" dirty="0">
                <a:latin typeface="微软雅黑" panose="020B0503020204020204" charset="-122"/>
                <a:ea typeface="微软雅黑" panose="020B0503020204020204" charset="-122"/>
                <a:cs typeface="微软雅黑" panose="020B0503020204020204" charset="-122"/>
              </a:rPr>
              <a:t>省级</a:t>
            </a:r>
            <a:r>
              <a:rPr sz="1600" spc="25" dirty="0">
                <a:latin typeface="微软雅黑" panose="020B0503020204020204" charset="-122"/>
                <a:ea typeface="微软雅黑" panose="020B0503020204020204" charset="-122"/>
                <a:cs typeface="微软雅黑" panose="020B0503020204020204" charset="-122"/>
              </a:rPr>
              <a:t>微信综合影响力指数在</a:t>
            </a:r>
            <a:r>
              <a:rPr lang="en-US" sz="1600" spc="25" dirty="0">
                <a:latin typeface="微软雅黑" panose="020B0503020204020204" charset="-122"/>
                <a:ea typeface="微软雅黑" panose="020B0503020204020204" charset="-122"/>
                <a:cs typeface="微软雅黑" panose="020B0503020204020204" charset="-122"/>
              </a:rPr>
              <a:t>1</a:t>
            </a:r>
            <a:r>
              <a:rPr sz="1600" spc="25" dirty="0">
                <a:latin typeface="微软雅黑" panose="020B0503020204020204" charset="-122"/>
                <a:ea typeface="微软雅黑" panose="020B0503020204020204" charset="-122"/>
                <a:cs typeface="微软雅黑" panose="020B0503020204020204" charset="-122"/>
              </a:rPr>
              <a:t>00</a:t>
            </a:r>
            <a:r>
              <a:rPr lang="en-US" sz="1600" spc="25" dirty="0">
                <a:latin typeface="微软雅黑" panose="020B0503020204020204" charset="-122"/>
                <a:ea typeface="微软雅黑" panose="020B0503020204020204" charset="-122"/>
                <a:cs typeface="微软雅黑" panose="020B0503020204020204" charset="-122"/>
              </a:rPr>
              <a:t>0</a:t>
            </a:r>
            <a:r>
              <a:rPr sz="1600" spc="30" dirty="0">
                <a:latin typeface="微软雅黑" panose="020B0503020204020204" charset="-122"/>
                <a:ea typeface="微软雅黑" panose="020B0503020204020204" charset="-122"/>
                <a:cs typeface="微软雅黑" panose="020B0503020204020204" charset="-122"/>
              </a:rPr>
              <a:t>以上。其中</a:t>
            </a:r>
            <a:r>
              <a:rPr lang="zh-CN" sz="1600" spc="30" dirty="0">
                <a:latin typeface="微软雅黑" panose="020B0503020204020204" charset="-122"/>
                <a:ea typeface="微软雅黑" panose="020B0503020204020204" charset="-122"/>
                <a:cs typeface="微软雅黑" panose="020B0503020204020204" charset="-122"/>
              </a:rPr>
              <a:t>，</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上海发布</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排名第一</a:t>
            </a:r>
            <a:r>
              <a:rPr lang="zh-CN" altLang="en-US" sz="1600" spc="3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综合影响力指数为</a:t>
            </a:r>
            <a:r>
              <a:rPr lang="en-US" sz="1600" dirty="0">
                <a:latin typeface="微软雅黑" panose="020B0503020204020204" charset="-122"/>
                <a:ea typeface="微软雅黑" panose="020B0503020204020204" charset="-122"/>
                <a:cs typeface="微软雅黑" panose="020B0503020204020204" charset="-122"/>
              </a:rPr>
              <a:t>1195.62</a:t>
            </a: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浙江</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北京发布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分列第二、第三</a:t>
            </a:r>
            <a:r>
              <a:rPr lang="zh-CN" altLang="en-US" sz="1600" dirty="0">
                <a:latin typeface="微软雅黑" panose="020B0503020204020204" charset="-122"/>
                <a:ea typeface="微软雅黑" panose="020B0503020204020204" charset="-122"/>
                <a:cs typeface="微软雅黑" panose="020B0503020204020204" charset="-122"/>
              </a:rPr>
              <a:t>，</a:t>
            </a:r>
            <a:r>
              <a:rPr sz="1600" spc="50" dirty="0">
                <a:latin typeface="微软雅黑" panose="020B0503020204020204" charset="-122"/>
                <a:ea typeface="微软雅黑" panose="020B0503020204020204" charset="-122"/>
                <a:cs typeface="微软雅黑" panose="020B0503020204020204" charset="-122"/>
              </a:rPr>
              <a:t>综合影响力指数分别</a:t>
            </a:r>
            <a:r>
              <a:rPr sz="1600" spc="5" dirty="0">
                <a:latin typeface="微软雅黑" panose="020B0503020204020204" charset="-122"/>
                <a:ea typeface="微软雅黑" panose="020B0503020204020204" charset="-122"/>
                <a:cs typeface="微软雅黑" panose="020B0503020204020204" charset="-122"/>
              </a:rPr>
              <a:t>为</a:t>
            </a:r>
            <a:r>
              <a:rPr lang="en-US" sz="1600" spc="5" dirty="0">
                <a:latin typeface="微软雅黑" panose="020B0503020204020204" charset="-122"/>
                <a:ea typeface="微软雅黑" panose="020B0503020204020204" charset="-122"/>
                <a:cs typeface="微软雅黑" panose="020B0503020204020204" charset="-122"/>
              </a:rPr>
              <a:t>962.64</a:t>
            </a:r>
            <a:r>
              <a:rPr lang="zh-CN" altLang="en-US" sz="1600" spc="5" dirty="0">
                <a:latin typeface="微软雅黑" panose="020B0503020204020204" charset="-122"/>
                <a:ea typeface="微软雅黑" panose="020B0503020204020204" charset="-122"/>
                <a:cs typeface="微软雅黑" panose="020B0503020204020204" charset="-122"/>
              </a:rPr>
              <a:t>和</a:t>
            </a:r>
            <a:r>
              <a:rPr lang="en-US" altLang="zh-CN" sz="1600" spc="5" dirty="0">
                <a:latin typeface="微软雅黑" panose="020B0503020204020204" charset="-122"/>
                <a:ea typeface="微软雅黑" panose="020B0503020204020204" charset="-122"/>
                <a:cs typeface="微软雅黑" panose="020B0503020204020204" charset="-122"/>
              </a:rPr>
              <a:t>906.29</a:t>
            </a:r>
            <a:r>
              <a:rPr lang="zh-CN" altLang="en-US" sz="1600" spc="5" dirty="0">
                <a:latin typeface="微软雅黑" panose="020B0503020204020204" charset="-122"/>
                <a:ea typeface="微软雅黑" panose="020B0503020204020204" charset="-122"/>
                <a:cs typeface="微软雅黑" panose="020B0503020204020204" charset="-122"/>
              </a:rPr>
              <a:t>。</a:t>
            </a:r>
            <a:endParaRPr lang="zh-CN" altLang="en-US" sz="1600" spc="5" dirty="0">
              <a:latin typeface="微软雅黑" panose="020B0503020204020204" charset="-122"/>
              <a:ea typeface="微软雅黑" panose="020B0503020204020204" charset="-122"/>
              <a:cs typeface="微软雅黑" panose="020B0503020204020204" charset="-122"/>
            </a:endParaRPr>
          </a:p>
        </p:txBody>
      </p:sp>
      <p:sp>
        <p:nvSpPr>
          <p:cNvPr id="5" name="object 27"/>
          <p:cNvSpPr/>
          <p:nvPr/>
        </p:nvSpPr>
        <p:spPr>
          <a:xfrm>
            <a:off x="465518" y="1289170"/>
            <a:ext cx="331379" cy="286238"/>
          </a:xfrm>
          <a:prstGeom prst="rect">
            <a:avLst/>
          </a:prstGeom>
          <a:blipFill>
            <a:blip r:embed="rId6" cstate="print"/>
            <a:stretch>
              <a:fillRect/>
            </a:stretch>
          </a:blipFill>
        </p:spPr>
        <p:txBody>
          <a:bodyPr wrap="square" lIns="0" tIns="0" rIns="0" bIns="0" rtlCol="0"/>
          <a:p/>
        </p:txBody>
      </p:sp>
      <p:sp>
        <p:nvSpPr>
          <p:cNvPr id="7" name="object 28"/>
          <p:cNvSpPr txBox="1"/>
          <p:nvPr/>
        </p:nvSpPr>
        <p:spPr>
          <a:xfrm>
            <a:off x="6310629" y="4433570"/>
            <a:ext cx="5083175" cy="1859280"/>
          </a:xfrm>
          <a:prstGeom prst="rect">
            <a:avLst/>
          </a:prstGeom>
        </p:spPr>
        <p:txBody>
          <a:bodyPr vert="horz" wrap="square" lIns="0" tIns="12700" rIns="0" bIns="0" rtlCol="0">
            <a:spAutoFit/>
          </a:bodyPr>
          <a:p>
            <a:pPr marL="12700" marR="5080" lvl="0" algn="just">
              <a:lnSpc>
                <a:spcPct val="150000"/>
              </a:lnSpc>
              <a:spcBef>
                <a:spcPts val="100"/>
              </a:spcBef>
              <a:buClrTx/>
              <a:buSzTx/>
              <a:buFontTx/>
            </a:pPr>
            <a:r>
              <a:rPr lang="en-US" sz="1600" spc="35" dirty="0">
                <a:latin typeface="微软雅黑" panose="020B0503020204020204" charset="-122"/>
                <a:ea typeface="微软雅黑" panose="020B0503020204020204" charset="-122"/>
                <a:cs typeface="微软雅黑" panose="020B0503020204020204" charset="-122"/>
                <a:sym typeface="+mn-ea"/>
              </a:rPr>
              <a:t>2024</a:t>
            </a:r>
            <a:r>
              <a:rPr sz="1600" spc="35" dirty="0">
                <a:latin typeface="微软雅黑" panose="020B0503020204020204" charset="-122"/>
                <a:ea typeface="微软雅黑" panose="020B0503020204020204" charset="-122"/>
                <a:cs typeface="微软雅黑" panose="020B0503020204020204" charset="-122"/>
                <a:sym typeface="+mn-ea"/>
              </a:rPr>
              <a:t>年</a:t>
            </a:r>
            <a:r>
              <a:rPr lang="en-US" sz="1600" spc="35" dirty="0">
                <a:latin typeface="微软雅黑" panose="020B0503020204020204" charset="-122"/>
                <a:ea typeface="微软雅黑" panose="020B0503020204020204" charset="-122"/>
                <a:cs typeface="微软雅黑" panose="020B0503020204020204" charset="-122"/>
                <a:sym typeface="+mn-ea"/>
              </a:rPr>
              <a:t>9</a:t>
            </a:r>
            <a:r>
              <a:rPr sz="1600" spc="35" dirty="0">
                <a:latin typeface="微软雅黑" panose="020B0503020204020204" charset="-122"/>
                <a:ea typeface="微软雅黑" panose="020B0503020204020204" charset="-122"/>
                <a:cs typeface="微软雅黑" panose="020B0503020204020204" charset="-122"/>
                <a:sym typeface="+mn-ea"/>
              </a:rPr>
              <a:t>月，</a:t>
            </a:r>
            <a:r>
              <a:rPr lang="zh-CN" sz="1600" spc="35" dirty="0">
                <a:latin typeface="微软雅黑" panose="020B0503020204020204" charset="-122"/>
                <a:ea typeface="微软雅黑" panose="020B0503020204020204" charset="-122"/>
                <a:cs typeface="微软雅黑" panose="020B0503020204020204" charset="-122"/>
                <a:sym typeface="+mn-ea"/>
              </a:rPr>
              <a:t>省级政务</a:t>
            </a:r>
            <a:r>
              <a:rPr sz="1600" spc="35" dirty="0">
                <a:latin typeface="微软雅黑" panose="020B0503020204020204" charset="-122"/>
                <a:ea typeface="微软雅黑" panose="020B0503020204020204" charset="-122"/>
                <a:cs typeface="微软雅黑" panose="020B0503020204020204" charset="-122"/>
                <a:sym typeface="+mn-ea"/>
              </a:rPr>
              <a:t>微信发稿总量达</a:t>
            </a:r>
            <a:r>
              <a:rPr lang="en-US" sz="1600" spc="35" dirty="0">
                <a:latin typeface="微软雅黑" panose="020B0503020204020204" charset="-122"/>
                <a:ea typeface="微软雅黑" panose="020B0503020204020204" charset="-122"/>
                <a:cs typeface="微软雅黑" panose="020B0503020204020204" charset="-122"/>
                <a:sym typeface="+mn-ea"/>
              </a:rPr>
              <a:t>6159</a:t>
            </a:r>
            <a:r>
              <a:rPr sz="1600" spc="35" dirty="0">
                <a:latin typeface="微软雅黑" panose="020B0503020204020204" charset="-122"/>
                <a:ea typeface="微软雅黑" panose="020B0503020204020204" charset="-122"/>
                <a:cs typeface="微软雅黑" panose="020B0503020204020204" charset="-122"/>
                <a:sym typeface="+mn-ea"/>
              </a:rPr>
              <a:t>篇，平均发布文章</a:t>
            </a:r>
            <a:r>
              <a:rPr lang="en-US" sz="1600" spc="35" dirty="0">
                <a:latin typeface="微软雅黑" panose="020B0503020204020204" charset="-122"/>
                <a:ea typeface="微软雅黑" panose="020B0503020204020204" charset="-122"/>
                <a:cs typeface="微软雅黑" panose="020B0503020204020204" charset="-122"/>
                <a:sym typeface="+mn-ea"/>
              </a:rPr>
              <a:t>199</a:t>
            </a:r>
            <a:r>
              <a:rPr sz="1600" spc="35" dirty="0">
                <a:latin typeface="微软雅黑" panose="020B0503020204020204" charset="-122"/>
                <a:ea typeface="微软雅黑" panose="020B0503020204020204" charset="-122"/>
                <a:cs typeface="微软雅黑" panose="020B0503020204020204" charset="-122"/>
                <a:sym typeface="+mn-ea"/>
              </a:rPr>
              <a:t>篇。其中，</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上海发布</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”月发稿量最高</a:t>
            </a:r>
            <a:r>
              <a:rPr sz="1600" spc="35" dirty="0">
                <a:latin typeface="微软雅黑" panose="020B0503020204020204" charset="-122"/>
                <a:ea typeface="微软雅黑" panose="020B0503020204020204" charset="-122"/>
                <a:cs typeface="微软雅黑" panose="020B0503020204020204" charset="-122"/>
                <a:sym typeface="+mn-ea"/>
              </a:rPr>
              <a:t>，共</a:t>
            </a:r>
            <a:r>
              <a:rPr lang="en-US" sz="1600" spc="35" dirty="0">
                <a:latin typeface="微软雅黑" panose="020B0503020204020204" charset="-122"/>
                <a:ea typeface="微软雅黑" panose="020B0503020204020204" charset="-122"/>
                <a:cs typeface="微软雅黑" panose="020B0503020204020204" charset="-122"/>
                <a:sym typeface="+mn-ea"/>
              </a:rPr>
              <a:t>595</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北京发布</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”和“</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陕西发布</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”分列第二、第三</a:t>
            </a:r>
            <a:r>
              <a:rPr sz="1600" spc="35" dirty="0">
                <a:latin typeface="微软雅黑" panose="020B0503020204020204" charset="-122"/>
                <a:ea typeface="微软雅黑" panose="020B0503020204020204" charset="-122"/>
                <a:cs typeface="微软雅黑" panose="020B0503020204020204" charset="-122"/>
                <a:sym typeface="+mn-ea"/>
              </a:rPr>
              <a:t>，各发布文章</a:t>
            </a:r>
            <a:r>
              <a:rPr lang="en-US" sz="1600" spc="35" dirty="0">
                <a:latin typeface="微软雅黑" panose="020B0503020204020204" charset="-122"/>
                <a:ea typeface="微软雅黑" panose="020B0503020204020204" charset="-122"/>
                <a:cs typeface="微软雅黑" panose="020B0503020204020204" charset="-122"/>
                <a:sym typeface="+mn-ea"/>
              </a:rPr>
              <a:t>488</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spc="35" dirty="0">
                <a:latin typeface="微软雅黑" panose="020B0503020204020204" charset="-122"/>
                <a:ea typeface="微软雅黑" panose="020B0503020204020204" charset="-122"/>
                <a:cs typeface="微软雅黑" panose="020B0503020204020204" charset="-122"/>
                <a:sym typeface="+mn-ea"/>
              </a:rPr>
              <a:t>331</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江苏政务服务</a:t>
            </a:r>
            <a:r>
              <a:rPr lang="en-US" altLang="zh-CN"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月发稿量最少</a:t>
            </a:r>
            <a:r>
              <a:rPr lang="zh-CN" altLang="en-US" sz="1600" spc="35" dirty="0">
                <a:latin typeface="微软雅黑" panose="020B0503020204020204" charset="-122"/>
                <a:ea typeface="微软雅黑" panose="020B0503020204020204" charset="-122"/>
                <a:cs typeface="微软雅黑" panose="020B0503020204020204" charset="-122"/>
                <a:sym typeface="+mn-ea"/>
              </a:rPr>
              <a:t>，发布文章</a:t>
            </a:r>
            <a:r>
              <a:rPr lang="en-US" altLang="zh-CN" sz="1600" spc="35" dirty="0">
                <a:latin typeface="微软雅黑" panose="020B0503020204020204" charset="-122"/>
                <a:ea typeface="微软雅黑" panose="020B0503020204020204" charset="-122"/>
                <a:cs typeface="微软雅黑" panose="020B0503020204020204" charset="-122"/>
                <a:sym typeface="+mn-ea"/>
              </a:rPr>
              <a:t>11</a:t>
            </a:r>
            <a:r>
              <a:rPr lang="zh-CN" altLang="en-US" sz="1600" spc="35" dirty="0">
                <a:latin typeface="微软雅黑" panose="020B0503020204020204" charset="-122"/>
                <a:ea typeface="微软雅黑" panose="020B0503020204020204" charset="-122"/>
                <a:cs typeface="微软雅黑" panose="020B0503020204020204" charset="-122"/>
                <a:sym typeface="+mn-ea"/>
              </a:rPr>
              <a:t>篇</a:t>
            </a:r>
            <a:r>
              <a:rPr sz="1600" spc="35" dirty="0">
                <a:latin typeface="微软雅黑" panose="020B0503020204020204" charset="-122"/>
                <a:ea typeface="微软雅黑" panose="020B0503020204020204" charset="-122"/>
                <a:cs typeface="微软雅黑" panose="020B0503020204020204" charset="-122"/>
                <a:sym typeface="+mn-ea"/>
              </a:rPr>
              <a:t>。</a:t>
            </a:r>
            <a:endParaRPr sz="1600" spc="35" dirty="0">
              <a:latin typeface="微软雅黑" panose="020B0503020204020204" charset="-122"/>
              <a:ea typeface="微软雅黑" panose="020B0503020204020204" charset="-122"/>
              <a:cs typeface="微软雅黑" panose="020B0503020204020204" charset="-122"/>
              <a:sym typeface="+mn-ea"/>
            </a:endParaRPr>
          </a:p>
        </p:txBody>
      </p:sp>
      <p:sp>
        <p:nvSpPr>
          <p:cNvPr id="63" name="object 57"/>
          <p:cNvSpPr/>
          <p:nvPr/>
        </p:nvSpPr>
        <p:spPr>
          <a:xfrm>
            <a:off x="5776010" y="4568950"/>
            <a:ext cx="312337" cy="286234"/>
          </a:xfrm>
          <a:prstGeom prst="rect">
            <a:avLst/>
          </a:prstGeom>
          <a:blipFill>
            <a:blip r:embed="rId7" cstate="print"/>
            <a:stretch>
              <a:fillRect/>
            </a:stretch>
          </a:blipFill>
        </p:spPr>
        <p:txBody>
          <a:bodyPr wrap="square" lIns="0" tIns="0" rIns="0" bIns="0" rtlCol="0"/>
          <a:p/>
        </p:txBody>
      </p:sp>
      <p:graphicFrame>
        <p:nvGraphicFramePr>
          <p:cNvPr id="12" name="图表 11"/>
          <p:cNvGraphicFramePr/>
          <p:nvPr/>
        </p:nvGraphicFramePr>
        <p:xfrm>
          <a:off x="981710" y="3850005"/>
          <a:ext cx="4572000" cy="274320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4" name="图表 3"/>
          <p:cNvGraphicFramePr/>
          <p:nvPr/>
        </p:nvGraphicFramePr>
        <p:xfrm>
          <a:off x="6821805" y="1433830"/>
          <a:ext cx="4572000" cy="2743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0" y="0"/>
            <a:ext cx="12192000" cy="914400"/>
          </a:xfrm>
          <a:prstGeom prst="rect">
            <a:avLst/>
          </a:prstGeom>
          <a:solidFill>
            <a:srgbClr val="D9ECFE"/>
          </a:solidFill>
        </p:spPr>
        <p:txBody>
          <a:bodyPr vert="horz" wrap="square" lIns="0" tIns="0" rIns="0" bIns="0"/>
          <a:lstStyle/>
          <a:p>
            <a:pPr algn="l" rtl="0" eaLnBrk="0">
              <a:lnSpc>
                <a:spcPct val="111000"/>
              </a:lnSpc>
            </a:pPr>
            <a:endParaRPr lang="en-US" altLang="en-US" sz="1000" dirty="0"/>
          </a:p>
          <a:p>
            <a:pPr algn="l" rtl="0" eaLnBrk="0">
              <a:lnSpc>
                <a:spcPct val="6000"/>
              </a:lnSpc>
            </a:pPr>
            <a:endParaRPr lang="en-US" altLang="en-US" sz="100" dirty="0"/>
          </a:p>
          <a:p>
            <a:pPr indent="702945" algn="l" rtl="0" eaLnBrk="0">
              <a:lnSpc>
                <a:spcPts val="4225"/>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3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省级</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政务</a:t>
            </a:r>
            <a:r>
              <a:rPr lang="zh-CN"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综合影响力top15</a:t>
            </a:r>
            <a:r>
              <a:rPr sz="3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altLang="en-US" sz="3200" dirty="0"/>
          </a:p>
        </p:txBody>
      </p:sp>
      <p:pic>
        <p:nvPicPr>
          <p:cNvPr id="59" name="picture 59" descr="E:\资质\星鸟测评logo.png星鸟测评logo"/>
          <p:cNvPicPr>
            <a:picLocks noChangeAspect="1"/>
          </p:cNvPicPr>
          <p:nvPr/>
        </p:nvPicPr>
        <p:blipFill>
          <a:blip r:embed="rId1"/>
          <a:srcRect/>
          <a:stretch>
            <a:fillRect/>
          </a:stretch>
        </p:blipFill>
        <p:spPr>
          <a:xfrm rot="21600000">
            <a:off x="10527792" y="223519"/>
            <a:ext cx="1548383" cy="467360"/>
          </a:xfrm>
          <a:prstGeom prst="rect">
            <a:avLst/>
          </a:prstGeom>
        </p:spPr>
      </p:pic>
      <p:pic>
        <p:nvPicPr>
          <p:cNvPr id="64" name="picture 64"/>
          <p:cNvPicPr>
            <a:picLocks noChangeAspect="1"/>
          </p:cNvPicPr>
          <p:nvPr/>
        </p:nvPicPr>
        <p:blipFill>
          <a:blip r:embed="rId2"/>
          <a:stretch>
            <a:fillRect/>
          </a:stretch>
        </p:blipFill>
        <p:spPr>
          <a:xfrm rot="21600000">
            <a:off x="0" y="6376415"/>
            <a:ext cx="720852" cy="481584"/>
          </a:xfrm>
          <a:prstGeom prst="rect">
            <a:avLst/>
          </a:prstGeom>
        </p:spPr>
      </p:pic>
      <p:pic>
        <p:nvPicPr>
          <p:cNvPr id="65" name="picture 65"/>
          <p:cNvPicPr>
            <a:picLocks noChangeAspect="1"/>
          </p:cNvPicPr>
          <p:nvPr/>
        </p:nvPicPr>
        <p:blipFill>
          <a:blip r:embed="rId3"/>
          <a:stretch>
            <a:fillRect/>
          </a:stretch>
        </p:blipFill>
        <p:spPr>
          <a:xfrm rot="21600000">
            <a:off x="11472671" y="6376415"/>
            <a:ext cx="719328" cy="481584"/>
          </a:xfrm>
          <a:prstGeom prst="rect">
            <a:avLst/>
          </a:prstGeom>
        </p:spPr>
      </p:pic>
      <p:sp>
        <p:nvSpPr>
          <p:cNvPr id="32" name="object 32"/>
          <p:cNvSpPr txBox="1"/>
          <p:nvPr/>
        </p:nvSpPr>
        <p:spPr>
          <a:xfrm>
            <a:off x="1019810" y="5840836"/>
            <a:ext cx="9924415" cy="667385"/>
          </a:xfrm>
          <a:prstGeom prst="rect">
            <a:avLst/>
          </a:prstGeom>
        </p:spPr>
        <p:txBody>
          <a:bodyPr vert="horz" wrap="square" lIns="0" tIns="89535" rIns="0" bIns="0" rtlCol="0">
            <a:spAutoFit/>
          </a:bodyPr>
          <a:p>
            <a:pPr marL="38100">
              <a:lnSpc>
                <a:spcPct val="100000"/>
              </a:lnSpc>
              <a:spcBef>
                <a:spcPts val="705"/>
              </a:spcBef>
            </a:pPr>
            <a:r>
              <a:rPr sz="1000" b="1" dirty="0">
                <a:latin typeface="微软雅黑" panose="020B0503020204020204" charset="-122"/>
                <a:cs typeface="微软雅黑" panose="020B0503020204020204" charset="-122"/>
              </a:rPr>
              <a:t>说明：</a:t>
            </a:r>
            <a:r>
              <a:rPr sz="1000" b="1" u="sng" dirty="0">
                <a:uFill>
                  <a:solidFill>
                    <a:srgbClr val="000000"/>
                  </a:solidFill>
                </a:uFill>
                <a:latin typeface="微软雅黑" panose="020B0503020204020204" charset="-122"/>
                <a:cs typeface="微软雅黑" panose="020B0503020204020204" charset="-122"/>
              </a:rPr>
              <a:t>影响力指数</a:t>
            </a:r>
            <a:r>
              <a:rPr sz="1000" b="1" spc="-5" dirty="0">
                <a:latin typeface="微软雅黑" panose="020B0503020204020204" charset="-122"/>
                <a:cs typeface="微软雅黑" panose="020B0503020204020204" charset="-122"/>
              </a:rPr>
              <a:t>=</a:t>
            </a:r>
            <a:r>
              <a:rPr sz="1000" b="1" spc="5" dirty="0">
                <a:latin typeface="微软雅黑" panose="020B0503020204020204" charset="-122"/>
                <a:cs typeface="微软雅黑" panose="020B0503020204020204" charset="-122"/>
              </a:rPr>
              <a:t> </a:t>
            </a:r>
            <a:r>
              <a:rPr sz="1000" b="1" spc="-5" dirty="0">
                <a:latin typeface="微软雅黑" panose="020B0503020204020204" charset="-122"/>
                <a:cs typeface="微软雅黑" panose="020B0503020204020204" charset="-122"/>
              </a:rPr>
              <a:t>(30%</a:t>
            </a:r>
            <a:r>
              <a:rPr sz="1000" b="1" dirty="0">
                <a:latin typeface="微软雅黑" panose="020B0503020204020204" charset="-122"/>
                <a:cs typeface="微软雅黑" panose="020B0503020204020204" charset="-122"/>
              </a:rPr>
              <a:t>整体传播力</a:t>
            </a:r>
            <a:r>
              <a:rPr sz="1000" b="1" spc="-5" dirty="0">
                <a:latin typeface="微软雅黑" panose="020B0503020204020204" charset="-122"/>
                <a:cs typeface="微软雅黑" panose="020B0503020204020204" charset="-122"/>
              </a:rPr>
              <a:t>+30%</a:t>
            </a:r>
            <a:r>
              <a:rPr sz="1000" b="1" dirty="0">
                <a:latin typeface="微软雅黑" panose="020B0503020204020204" charset="-122"/>
                <a:cs typeface="微软雅黑" panose="020B0503020204020204" charset="-122"/>
              </a:rPr>
              <a:t>篇均传播力</a:t>
            </a:r>
            <a:r>
              <a:rPr sz="1000" b="1" spc="-5" dirty="0">
                <a:latin typeface="微软雅黑" panose="020B0503020204020204" charset="-122"/>
                <a:cs typeface="微软雅黑" panose="020B0503020204020204" charset="-122"/>
              </a:rPr>
              <a:t>+30%</a:t>
            </a:r>
            <a:r>
              <a:rPr sz="1000" b="1" dirty="0">
                <a:latin typeface="微软雅黑" panose="020B0503020204020204" charset="-122"/>
                <a:cs typeface="微软雅黑" panose="020B0503020204020204" charset="-122"/>
              </a:rPr>
              <a:t>头条传播力</a:t>
            </a:r>
            <a:r>
              <a:rPr sz="1000" b="1" spc="-5" dirty="0">
                <a:latin typeface="微软雅黑" panose="020B0503020204020204" charset="-122"/>
                <a:cs typeface="微软雅黑" panose="020B0503020204020204" charset="-122"/>
              </a:rPr>
              <a:t>+10%</a:t>
            </a:r>
            <a:r>
              <a:rPr sz="1000" b="1" dirty="0">
                <a:latin typeface="微软雅黑" panose="020B0503020204020204" charset="-122"/>
                <a:cs typeface="微软雅黑" panose="020B0503020204020204" charset="-122"/>
              </a:rPr>
              <a:t>峰值传播力</a:t>
            </a:r>
            <a:r>
              <a:rPr sz="1000" b="1" spc="-5" dirty="0">
                <a:latin typeface="微软雅黑" panose="020B0503020204020204" charset="-122"/>
                <a:cs typeface="微软雅黑" panose="020B0503020204020204" charset="-122"/>
              </a:rPr>
              <a:t>)</a:t>
            </a:r>
            <a:r>
              <a:rPr sz="975" b="1" spc="-7" baseline="21000" dirty="0">
                <a:latin typeface="微软雅黑" panose="020B0503020204020204" charset="-122"/>
                <a:cs typeface="微软雅黑" panose="020B0503020204020204" charset="-122"/>
              </a:rPr>
              <a:t>2</a:t>
            </a:r>
            <a:r>
              <a:rPr sz="1000" b="1" spc="-5" dirty="0">
                <a:latin typeface="微软雅黑" panose="020B0503020204020204" charset="-122"/>
                <a:cs typeface="微软雅黑" panose="020B0503020204020204" charset="-122"/>
              </a:rPr>
              <a:t>*10</a:t>
            </a:r>
            <a:endParaRPr sz="1000">
              <a:latin typeface="微软雅黑" panose="020B0503020204020204" charset="-122"/>
              <a:cs typeface="微软雅黑" panose="020B0503020204020204" charset="-122"/>
            </a:endParaRPr>
          </a:p>
          <a:p>
            <a:pPr marL="38100">
              <a:lnSpc>
                <a:spcPct val="100000"/>
              </a:lnSpc>
              <a:spcBef>
                <a:spcPts val="550"/>
              </a:spcBef>
            </a:pPr>
            <a:r>
              <a:rPr sz="900" dirty="0">
                <a:latin typeface="微软雅黑" panose="020B0503020204020204" charset="-122"/>
                <a:cs typeface="微软雅黑" panose="020B0503020204020204" charset="-122"/>
              </a:rPr>
              <a:t>整体传播力=</a:t>
            </a:r>
            <a:r>
              <a:rPr sz="900" spc="20"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0.77ln(</a:t>
            </a:r>
            <a:r>
              <a:rPr sz="900" dirty="0">
                <a:latin typeface="微软雅黑" panose="020B0503020204020204" charset="-122"/>
                <a:cs typeface="微软雅黑" panose="020B0503020204020204" charset="-122"/>
              </a:rPr>
              <a:t>日均阅读数</a:t>
            </a:r>
            <a:r>
              <a:rPr sz="900" spc="-5" dirty="0">
                <a:latin typeface="微软雅黑" panose="020B0503020204020204" charset="-122"/>
                <a:cs typeface="微软雅黑" panose="020B0503020204020204" charset="-122"/>
              </a:rPr>
              <a:t>+1)+0.17ln(</a:t>
            </a:r>
            <a:r>
              <a:rPr sz="900" dirty="0">
                <a:latin typeface="微软雅黑" panose="020B0503020204020204" charset="-122"/>
                <a:cs typeface="微软雅黑" panose="020B0503020204020204" charset="-122"/>
              </a:rPr>
              <a:t>日均在看数</a:t>
            </a:r>
            <a:r>
              <a:rPr sz="900" spc="-5" dirty="0">
                <a:latin typeface="微软雅黑" panose="020B0503020204020204" charset="-122"/>
                <a:cs typeface="微软雅黑" panose="020B0503020204020204" charset="-122"/>
              </a:rPr>
              <a:t>*10+1)+0.06ln(</a:t>
            </a:r>
            <a:r>
              <a:rPr sz="900" dirty="0">
                <a:latin typeface="微软雅黑" panose="020B0503020204020204" charset="-122"/>
                <a:cs typeface="微软雅黑" panose="020B0503020204020204" charset="-122"/>
              </a:rPr>
              <a:t>日均点赞数</a:t>
            </a:r>
            <a:r>
              <a:rPr sz="900" spc="-5" dirty="0">
                <a:latin typeface="微软雅黑" panose="020B0503020204020204" charset="-122"/>
                <a:cs typeface="微软雅黑" panose="020B0503020204020204" charset="-122"/>
              </a:rPr>
              <a:t>*10+1)；</a:t>
            </a:r>
            <a:r>
              <a:rPr sz="900" dirty="0">
                <a:latin typeface="微软雅黑" panose="020B0503020204020204" charset="-122"/>
                <a:cs typeface="微软雅黑" panose="020B0503020204020204" charset="-122"/>
              </a:rPr>
              <a:t>篇均传播力=</a:t>
            </a:r>
            <a:r>
              <a:rPr sz="900" spc="15"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0.77ln(</a:t>
            </a:r>
            <a:r>
              <a:rPr sz="900" dirty="0">
                <a:latin typeface="微软雅黑" panose="020B0503020204020204" charset="-122"/>
                <a:cs typeface="微软雅黑" panose="020B0503020204020204" charset="-122"/>
              </a:rPr>
              <a:t>篇均阅读数</a:t>
            </a:r>
            <a:r>
              <a:rPr sz="900" spc="-5" dirty="0">
                <a:latin typeface="微软雅黑" panose="020B0503020204020204" charset="-122"/>
                <a:cs typeface="微软雅黑" panose="020B0503020204020204" charset="-122"/>
              </a:rPr>
              <a:t>+1)+0.17ln(</a:t>
            </a:r>
            <a:r>
              <a:rPr sz="900" dirty="0">
                <a:latin typeface="微软雅黑" panose="020B0503020204020204" charset="-122"/>
                <a:cs typeface="微软雅黑" panose="020B0503020204020204" charset="-122"/>
              </a:rPr>
              <a:t>篇均在看数</a:t>
            </a:r>
            <a:r>
              <a:rPr sz="900" spc="-5" dirty="0">
                <a:latin typeface="微软雅黑" panose="020B0503020204020204" charset="-122"/>
                <a:cs typeface="微软雅黑" panose="020B0503020204020204" charset="-122"/>
              </a:rPr>
              <a:t>*10+1)+0.06ln(</a:t>
            </a:r>
            <a:r>
              <a:rPr sz="900" dirty="0">
                <a:latin typeface="微软雅黑" panose="020B0503020204020204" charset="-122"/>
                <a:cs typeface="微软雅黑" panose="020B0503020204020204" charset="-122"/>
              </a:rPr>
              <a:t>篇均点赞数</a:t>
            </a:r>
            <a:r>
              <a:rPr sz="900" spc="-5" dirty="0">
                <a:latin typeface="微软雅黑" panose="020B0503020204020204" charset="-122"/>
                <a:cs typeface="微软雅黑" panose="020B0503020204020204" charset="-122"/>
              </a:rPr>
              <a:t>*10+1)；</a:t>
            </a:r>
            <a:endParaRPr sz="900">
              <a:latin typeface="微软雅黑" panose="020B0503020204020204" charset="-122"/>
              <a:cs typeface="微软雅黑" panose="020B0503020204020204" charset="-122"/>
            </a:endParaRPr>
          </a:p>
          <a:p>
            <a:pPr marL="38100">
              <a:lnSpc>
                <a:spcPct val="100000"/>
              </a:lnSpc>
              <a:spcBef>
                <a:spcPts val="540"/>
              </a:spcBef>
            </a:pPr>
            <a:r>
              <a:rPr sz="900" dirty="0">
                <a:latin typeface="微软雅黑" panose="020B0503020204020204" charset="-122"/>
                <a:cs typeface="微软雅黑" panose="020B0503020204020204" charset="-122"/>
              </a:rPr>
              <a:t>头条传播力=</a:t>
            </a:r>
            <a:r>
              <a:rPr sz="900" spc="40"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0.77ln(</a:t>
            </a:r>
            <a:r>
              <a:rPr sz="900" dirty="0">
                <a:latin typeface="微软雅黑" panose="020B0503020204020204" charset="-122"/>
                <a:cs typeface="微软雅黑" panose="020B0503020204020204" charset="-122"/>
              </a:rPr>
              <a:t>头条篇均阅读数</a:t>
            </a:r>
            <a:r>
              <a:rPr sz="900" spc="-5" dirty="0">
                <a:latin typeface="微软雅黑" panose="020B0503020204020204" charset="-122"/>
                <a:cs typeface="微软雅黑" panose="020B0503020204020204" charset="-122"/>
              </a:rPr>
              <a:t>+1)+0.17ln(</a:t>
            </a:r>
            <a:r>
              <a:rPr sz="900" dirty="0">
                <a:latin typeface="微软雅黑" panose="020B0503020204020204" charset="-122"/>
                <a:cs typeface="微软雅黑" panose="020B0503020204020204" charset="-122"/>
              </a:rPr>
              <a:t>头条篇均在看数</a:t>
            </a:r>
            <a:r>
              <a:rPr sz="900" spc="-5" dirty="0">
                <a:latin typeface="微软雅黑" panose="020B0503020204020204" charset="-122"/>
                <a:cs typeface="微软雅黑" panose="020B0503020204020204" charset="-122"/>
              </a:rPr>
              <a:t>*10+1)+0.06ln(</a:t>
            </a:r>
            <a:r>
              <a:rPr sz="900" dirty="0">
                <a:latin typeface="微软雅黑" panose="020B0503020204020204" charset="-122"/>
                <a:cs typeface="微软雅黑" panose="020B0503020204020204" charset="-122"/>
              </a:rPr>
              <a:t>头条篇均点赞数</a:t>
            </a:r>
            <a:r>
              <a:rPr sz="900" spc="-5" dirty="0">
                <a:latin typeface="微软雅黑" panose="020B0503020204020204" charset="-122"/>
                <a:cs typeface="微软雅黑" panose="020B0503020204020204" charset="-122"/>
              </a:rPr>
              <a:t>*10+1)；</a:t>
            </a:r>
            <a:r>
              <a:rPr sz="900" dirty="0">
                <a:latin typeface="微软雅黑" panose="020B0503020204020204" charset="-122"/>
                <a:cs typeface="微软雅黑" panose="020B0503020204020204" charset="-122"/>
              </a:rPr>
              <a:t>峰值传播力=</a:t>
            </a:r>
            <a:r>
              <a:rPr sz="900" spc="40"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0.7ln(</a:t>
            </a:r>
            <a:r>
              <a:rPr sz="900" dirty="0">
                <a:latin typeface="微软雅黑" panose="020B0503020204020204" charset="-122"/>
                <a:cs typeface="微软雅黑" panose="020B0503020204020204" charset="-122"/>
              </a:rPr>
              <a:t>最高阅读数</a:t>
            </a:r>
            <a:r>
              <a:rPr sz="900" spc="-5" dirty="0">
                <a:latin typeface="微软雅黑" panose="020B0503020204020204" charset="-122"/>
                <a:cs typeface="微软雅黑" panose="020B0503020204020204" charset="-122"/>
              </a:rPr>
              <a:t>+1)+0.2ln(</a:t>
            </a:r>
            <a:r>
              <a:rPr sz="900" dirty="0">
                <a:latin typeface="微软雅黑" panose="020B0503020204020204" charset="-122"/>
                <a:cs typeface="微软雅黑" panose="020B0503020204020204" charset="-122"/>
              </a:rPr>
              <a:t>最高在看数</a:t>
            </a:r>
            <a:r>
              <a:rPr sz="900" spc="-5" dirty="0">
                <a:latin typeface="微软雅黑" panose="020B0503020204020204" charset="-122"/>
                <a:cs typeface="微软雅黑" panose="020B0503020204020204" charset="-122"/>
              </a:rPr>
              <a:t>*10+1)+0.1ln(</a:t>
            </a:r>
            <a:r>
              <a:rPr sz="900" dirty="0">
                <a:latin typeface="微软雅黑" panose="020B0503020204020204" charset="-122"/>
                <a:cs typeface="微软雅黑" panose="020B0503020204020204" charset="-122"/>
              </a:rPr>
              <a:t>最高点赞数*10+1)</a:t>
            </a:r>
            <a:endParaRPr sz="900">
              <a:latin typeface="微软雅黑" panose="020B0503020204020204" charset="-122"/>
              <a:cs typeface="微软雅黑" panose="020B0503020204020204" charset="-122"/>
            </a:endParaRPr>
          </a:p>
        </p:txBody>
      </p:sp>
      <p:graphicFrame>
        <p:nvGraphicFramePr>
          <p:cNvPr id="10" name="表格 9"/>
          <p:cNvGraphicFramePr/>
          <p:nvPr>
            <p:custDataLst>
              <p:tags r:id="rId4"/>
            </p:custDataLst>
          </p:nvPr>
        </p:nvGraphicFramePr>
        <p:xfrm>
          <a:off x="1019810" y="1143000"/>
          <a:ext cx="10152380" cy="4697730"/>
        </p:xfrm>
        <a:graphic>
          <a:graphicData uri="http://schemas.openxmlformats.org/drawingml/2006/table">
            <a:tbl>
              <a:tblPr firstRow="1" bandRow="1">
                <a:tableStyleId>{A54346D1-3658-4338-A1C7-7CB307C7CAEF}</a:tableStyleId>
              </a:tblPr>
              <a:tblGrid>
                <a:gridCol w="750570"/>
                <a:gridCol w="2188845"/>
                <a:gridCol w="1104900"/>
                <a:gridCol w="969010"/>
                <a:gridCol w="969645"/>
                <a:gridCol w="969645"/>
                <a:gridCol w="969010"/>
                <a:gridCol w="1115695"/>
                <a:gridCol w="1115060"/>
              </a:tblGrid>
              <a:tr h="320040">
                <a:tc>
                  <a:txBody>
                    <a:bodyPr/>
                    <a:p>
                      <a:pPr indent="0" algn="ctr">
                        <a:buNone/>
                      </a:pPr>
                      <a:r>
                        <a:rPr lang="zh-CN" sz="1000" b="1">
                          <a:solidFill>
                            <a:srgbClr val="004A7E"/>
                          </a:solidFill>
                          <a:latin typeface="微软雅黑" panose="020B0503020204020204" charset="-122"/>
                          <a:ea typeface="微软雅黑" panose="020B0503020204020204" charset="-122"/>
                        </a:rPr>
                        <a:t>序号</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微信名称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影响力指数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阅读总数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在看总数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文章总数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头条文章阅读量</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单条最大阅读数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单条最大在看数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r>
              <a:tr h="291465">
                <a:tc>
                  <a:txBody>
                    <a:bodyPr/>
                    <a:p>
                      <a:pPr indent="0" algn="ctr">
                        <a:buNone/>
                      </a:pPr>
                      <a:r>
                        <a:rPr lang="en-US" sz="900">
                          <a:ln>
                            <a:noFill/>
                          </a:ln>
                          <a:solidFill>
                            <a:srgbClr val="004A7E"/>
                          </a:solidFill>
                        </a:rPr>
                        <a:t>1</a:t>
                      </a:r>
                      <a:endParaRPr lang="en-US" altLang="en-US" sz="900">
                        <a:ln>
                          <a:noFill/>
                        </a:ln>
                        <a:solidFill>
                          <a:srgbClr val="004A7E"/>
                        </a:solidFill>
                      </a:endParaRPr>
                    </a:p>
                  </a:txBody>
                  <a:tcPr marL="12700" marR="12700" marT="12700" vert="horz" anchor="ctr" anchorCtr="0"/>
                </a:tc>
                <a:tc>
                  <a:txBody>
                    <a:bodyPr/>
                    <a:p>
                      <a:pPr indent="0" algn="ctr">
                        <a:buNone/>
                      </a:pPr>
                      <a:r>
                        <a:rPr lang="zh-CN" sz="1130" b="1">
                          <a:ln>
                            <a:noFill/>
                          </a:ln>
                          <a:solidFill>
                            <a:srgbClr val="004A7E"/>
                          </a:solidFill>
                        </a:rPr>
                        <a:t>    上海发布</a:t>
                      </a:r>
                      <a:endParaRPr lang="zh-CN" sz="1130" b="1">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1195.62</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2569.34W+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37899</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595</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1618.07W+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608</a:t>
                      </a:r>
                      <a:endParaRPr lang="en-US" sz="900">
                        <a:ln>
                          <a:noFill/>
                        </a:ln>
                        <a:solidFill>
                          <a:srgbClr val="004A7E"/>
                        </a:solidFill>
                      </a:endParaRPr>
                    </a:p>
                  </a:txBody>
                  <a:tcPr marL="12700" marR="12700" marT="12700" vert="horz" anchor="ctr" anchorCtr="0"/>
                </a:tc>
              </a:tr>
              <a:tr h="292100">
                <a:tc>
                  <a:txBody>
                    <a:bodyPr/>
                    <a:p>
                      <a:pPr algn="ctr">
                        <a:buClrTx/>
                        <a:buSzTx/>
                        <a:buFontTx/>
                        <a:buNone/>
                      </a:pPr>
                      <a:r>
                        <a:rPr lang="en-US" sz="900" b="1">
                          <a:solidFill>
                            <a:srgbClr val="004A7E"/>
                          </a:solidFill>
                          <a:latin typeface="Helvetica" charset="-122"/>
                        </a:rPr>
                        <a:t>2</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浙江发布</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962.64</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396.7W+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4586</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177</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359.85W+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194</a:t>
                      </a:r>
                      <a:endParaRPr lang="en-US" sz="900" b="1" i="0">
                        <a:solidFill>
                          <a:srgbClr val="004A7E"/>
                        </a:solidFill>
                        <a:latin typeface="Helvetica" charset="-122"/>
                      </a:endParaRPr>
                    </a:p>
                  </a:txBody>
                  <a:tcPr marL="9842" marR="9842" marT="9842" anchor="ctr" anchorCtr="0"/>
                </a:tc>
              </a:tr>
              <a:tr h="291465">
                <a:tc>
                  <a:txBody>
                    <a:bodyPr/>
                    <a:p>
                      <a:pPr algn="ctr">
                        <a:buClrTx/>
                        <a:buSzTx/>
                        <a:buFontTx/>
                        <a:buNone/>
                      </a:pPr>
                      <a:r>
                        <a:rPr lang="en-US" sz="900" b="1">
                          <a:solidFill>
                            <a:srgbClr val="004A7E"/>
                          </a:solidFill>
                          <a:latin typeface="Helvetica" charset="-122"/>
                        </a:rPr>
                        <a:t>3</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北京发布</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906.29</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568.9W+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5680</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488</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518.81W+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158</a:t>
                      </a:r>
                      <a:endParaRPr lang="en-US" sz="900" b="1" i="0">
                        <a:solidFill>
                          <a:srgbClr val="004A7E"/>
                        </a:solidFill>
                        <a:latin typeface="Helvetica" charset="-122"/>
                      </a:endParaRPr>
                    </a:p>
                  </a:txBody>
                  <a:tcPr marL="9842" marR="9842" marT="9842" anchor="ctr" anchorCtr="0"/>
                </a:tc>
              </a:tr>
              <a:tr h="292100">
                <a:tc>
                  <a:txBody>
                    <a:bodyPr/>
                    <a:p>
                      <a:pPr algn="ctr">
                        <a:buClrTx/>
                        <a:buSzTx/>
                        <a:buFontTx/>
                        <a:buNone/>
                      </a:pPr>
                      <a:r>
                        <a:rPr lang="en-US" sz="900" b="1">
                          <a:solidFill>
                            <a:srgbClr val="004A7E"/>
                          </a:solidFill>
                          <a:latin typeface="Helvetica" charset="-122"/>
                        </a:rPr>
                        <a:t>4</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江西省人民政府</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867.27</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202.38W+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1821</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111</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201.84W+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92184</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65</a:t>
                      </a:r>
                      <a:endParaRPr lang="en-US" sz="900" b="1" i="0">
                        <a:solidFill>
                          <a:srgbClr val="004A7E"/>
                        </a:solidFill>
                        <a:latin typeface="Helvetica" charset="-122"/>
                      </a:endParaRPr>
                    </a:p>
                  </a:txBody>
                  <a:tcPr marL="9842" marR="9842" marT="9842" anchor="ctr" anchorCtr="0"/>
                </a:tc>
              </a:tr>
              <a:tr h="292100">
                <a:tc>
                  <a:txBody>
                    <a:bodyPr/>
                    <a:p>
                      <a:pPr algn="ctr">
                        <a:buClrTx/>
                        <a:buSzTx/>
                        <a:buFontTx/>
                        <a:buNone/>
                      </a:pPr>
                      <a:r>
                        <a:rPr lang="en-US" sz="900" b="1">
                          <a:solidFill>
                            <a:srgbClr val="004A7E"/>
                          </a:solidFill>
                          <a:latin typeface="Helvetica" charset="-122"/>
                        </a:rPr>
                        <a:t>5</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湖南省人民政府网</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851.11</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255.83W+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3656</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236</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231.94W+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230</a:t>
                      </a:r>
                      <a:endParaRPr lang="en-US" sz="900" b="1" i="0">
                        <a:solidFill>
                          <a:srgbClr val="004A7E"/>
                        </a:solidFill>
                        <a:latin typeface="Helvetica" charset="-122"/>
                      </a:endParaRPr>
                    </a:p>
                  </a:txBody>
                  <a:tcPr marL="9842" marR="9842" marT="9842" anchor="ctr" anchorCtr="0"/>
                </a:tc>
              </a:tr>
              <a:tr h="292100">
                <a:tc>
                  <a:txBody>
                    <a:bodyPr/>
                    <a:p>
                      <a:pPr algn="ctr">
                        <a:buClrTx/>
                        <a:buSzTx/>
                        <a:buFontTx/>
                        <a:buNone/>
                      </a:pPr>
                      <a:r>
                        <a:rPr lang="en-US" sz="900" b="1">
                          <a:solidFill>
                            <a:srgbClr val="004A7E"/>
                          </a:solidFill>
                          <a:latin typeface="Helvetica" charset="-122"/>
                        </a:rPr>
                        <a:t>6</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河北省人民政府</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803.58</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181.64W+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1536</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180</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176.3W+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166</a:t>
                      </a:r>
                      <a:endParaRPr lang="en-US" sz="900" b="1" i="0">
                        <a:solidFill>
                          <a:srgbClr val="004A7E"/>
                        </a:solidFill>
                        <a:latin typeface="Helvetica" charset="-122"/>
                      </a:endParaRPr>
                    </a:p>
                  </a:txBody>
                  <a:tcPr marL="9842" marR="9842" marT="9842" anchor="ctr" anchorCtr="0"/>
                </a:tc>
              </a:tr>
              <a:tr h="291465">
                <a:tc>
                  <a:txBody>
                    <a:bodyPr/>
                    <a:p>
                      <a:pPr algn="ctr">
                        <a:buClrTx/>
                        <a:buSzTx/>
                        <a:buFontTx/>
                        <a:buNone/>
                      </a:pPr>
                      <a:r>
                        <a:rPr lang="en-US" sz="900" b="1">
                          <a:solidFill>
                            <a:srgbClr val="004A7E"/>
                          </a:solidFill>
                          <a:latin typeface="Helvetica" charset="-122"/>
                        </a:rPr>
                        <a:t>7</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江苏政务服务</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799.02</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20.53W+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233</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11</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17.8W+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68</a:t>
                      </a:r>
                      <a:endParaRPr lang="en-US" sz="900" b="1" i="0">
                        <a:solidFill>
                          <a:srgbClr val="004A7E"/>
                        </a:solidFill>
                        <a:latin typeface="Helvetica" charset="-122"/>
                      </a:endParaRPr>
                    </a:p>
                  </a:txBody>
                  <a:tcPr marL="9842" marR="9842" marT="9842" anchor="ctr" anchorCtr="0"/>
                </a:tc>
              </a:tr>
              <a:tr h="292100">
                <a:tc>
                  <a:txBody>
                    <a:bodyPr/>
                    <a:p>
                      <a:pPr algn="ctr">
                        <a:buClrTx/>
                        <a:buSzTx/>
                        <a:buFontTx/>
                        <a:buNone/>
                      </a:pPr>
                      <a:r>
                        <a:rPr lang="en-US" sz="900" b="1">
                          <a:solidFill>
                            <a:srgbClr val="004A7E"/>
                          </a:solidFill>
                          <a:latin typeface="Helvetica" charset="-122"/>
                        </a:rPr>
                        <a:t>8</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河南发布</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774.72</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167.67W+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1998</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226</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150.03W+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59000</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56</a:t>
                      </a:r>
                      <a:endParaRPr lang="en-US" sz="900" b="1" i="0">
                        <a:solidFill>
                          <a:srgbClr val="004A7E"/>
                        </a:solidFill>
                        <a:latin typeface="Helvetica" charset="-122"/>
                      </a:endParaRPr>
                    </a:p>
                  </a:txBody>
                  <a:tcPr marL="9842" marR="9842" marT="9842" anchor="ctr" anchorCtr="0"/>
                </a:tc>
              </a:tr>
              <a:tr h="291465">
                <a:tc>
                  <a:txBody>
                    <a:bodyPr/>
                    <a:p>
                      <a:pPr algn="ctr">
                        <a:buClrTx/>
                        <a:buSzTx/>
                        <a:buFontTx/>
                        <a:buNone/>
                      </a:pPr>
                      <a:r>
                        <a:rPr lang="en-US" sz="900" b="1">
                          <a:solidFill>
                            <a:srgbClr val="004A7E"/>
                          </a:solidFill>
                          <a:latin typeface="Helvetica" charset="-122"/>
                        </a:rPr>
                        <a:t>9</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四川发布</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765.92</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125.78W+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2098</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181</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115.71W+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75155</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105</a:t>
                      </a:r>
                      <a:endParaRPr lang="en-US" sz="900" b="1" i="0">
                        <a:solidFill>
                          <a:srgbClr val="004A7E"/>
                        </a:solidFill>
                        <a:latin typeface="Helvetica" charset="-122"/>
                      </a:endParaRPr>
                    </a:p>
                  </a:txBody>
                  <a:tcPr marL="9842" marR="9842" marT="9842" anchor="ctr" anchorCtr="0"/>
                </a:tc>
              </a:tr>
              <a:tr h="292100">
                <a:tc>
                  <a:txBody>
                    <a:bodyPr/>
                    <a:p>
                      <a:pPr algn="ctr">
                        <a:buClrTx/>
                        <a:buSzTx/>
                        <a:buFontTx/>
                        <a:buNone/>
                      </a:pPr>
                      <a:r>
                        <a:rPr lang="en-US" sz="900" b="1">
                          <a:solidFill>
                            <a:srgbClr val="004A7E"/>
                          </a:solidFill>
                          <a:latin typeface="Helvetica" charset="-122"/>
                        </a:rPr>
                        <a:t>10</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贵州省人民政府网</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762.65</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124.2W+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1153</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138</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117.48W+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75397</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30</a:t>
                      </a:r>
                      <a:endParaRPr lang="en-US" sz="900" b="1" i="0">
                        <a:solidFill>
                          <a:srgbClr val="004A7E"/>
                        </a:solidFill>
                        <a:latin typeface="Helvetica" charset="-122"/>
                      </a:endParaRPr>
                    </a:p>
                  </a:txBody>
                  <a:tcPr marL="9842" marR="9842" marT="9842" anchor="ctr" anchorCtr="0"/>
                </a:tc>
              </a:tr>
              <a:tr h="291465">
                <a:tc>
                  <a:txBody>
                    <a:bodyPr/>
                    <a:p>
                      <a:pPr algn="ctr">
                        <a:buClrTx/>
                        <a:buSzTx/>
                        <a:buFontTx/>
                        <a:buNone/>
                      </a:pPr>
                      <a:r>
                        <a:rPr lang="en-US" sz="900" b="1">
                          <a:solidFill>
                            <a:srgbClr val="004A7E"/>
                          </a:solidFill>
                          <a:latin typeface="Helvetica" charset="-122"/>
                        </a:rPr>
                        <a:t>11</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黑龙江政务</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755.48</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126.87W+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1204</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150</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126.82W+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81268</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53</a:t>
                      </a:r>
                      <a:endParaRPr lang="en-US" sz="900" b="1" i="0">
                        <a:solidFill>
                          <a:srgbClr val="004A7E"/>
                        </a:solidFill>
                        <a:latin typeface="Helvetica" charset="-122"/>
                      </a:endParaRPr>
                    </a:p>
                  </a:txBody>
                  <a:tcPr marL="9842" marR="9842" marT="9842" anchor="ctr" anchorCtr="0"/>
                </a:tc>
              </a:tr>
              <a:tr h="292735">
                <a:tc>
                  <a:txBody>
                    <a:bodyPr/>
                    <a:p>
                      <a:pPr algn="ctr">
                        <a:buClrTx/>
                        <a:buSzTx/>
                        <a:buFontTx/>
                        <a:buNone/>
                      </a:pPr>
                      <a:r>
                        <a:rPr lang="en-US" sz="900" b="1">
                          <a:solidFill>
                            <a:srgbClr val="004A7E"/>
                          </a:solidFill>
                          <a:latin typeface="Helvetica" charset="-122"/>
                        </a:rPr>
                        <a:t>12</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重庆市政府网</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725.4</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135.45W+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1120</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240</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128.66W+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83610</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47</a:t>
                      </a:r>
                      <a:endParaRPr lang="en-US" sz="900" b="1" i="0">
                        <a:solidFill>
                          <a:srgbClr val="004A7E"/>
                        </a:solidFill>
                        <a:latin typeface="Helvetica" charset="-122"/>
                      </a:endParaRPr>
                    </a:p>
                  </a:txBody>
                  <a:tcPr marL="9842" marR="9842" marT="9842" anchor="ctr" anchorCtr="0"/>
                </a:tc>
              </a:tr>
              <a:tr h="291465">
                <a:tc>
                  <a:txBody>
                    <a:bodyPr/>
                    <a:p>
                      <a:pPr algn="ctr">
                        <a:buClrTx/>
                        <a:buSzTx/>
                        <a:buFontTx/>
                        <a:buNone/>
                      </a:pPr>
                      <a:r>
                        <a:rPr lang="en-US" sz="900" b="1">
                          <a:solidFill>
                            <a:srgbClr val="004A7E"/>
                          </a:solidFill>
                          <a:latin typeface="Helvetica" charset="-122"/>
                        </a:rPr>
                        <a:t>13</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云南省人民政府</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714.65</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96.83W+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1895</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255</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86.42W+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427</a:t>
                      </a:r>
                      <a:endParaRPr lang="en-US" sz="900" b="1" i="0">
                        <a:solidFill>
                          <a:srgbClr val="004A7E"/>
                        </a:solidFill>
                        <a:latin typeface="Helvetica" charset="-122"/>
                      </a:endParaRPr>
                    </a:p>
                  </a:txBody>
                  <a:tcPr marL="9842" marR="9842" marT="9842" anchor="ctr" anchorCtr="0"/>
                </a:tc>
              </a:tr>
              <a:tr h="292100">
                <a:tc>
                  <a:txBody>
                    <a:bodyPr/>
                    <a:p>
                      <a:pPr algn="ctr">
                        <a:buClrTx/>
                        <a:buSzTx/>
                        <a:buFontTx/>
                        <a:buNone/>
                      </a:pPr>
                      <a:r>
                        <a:rPr lang="en-US" sz="900" b="1">
                          <a:solidFill>
                            <a:srgbClr val="004A7E"/>
                          </a:solidFill>
                          <a:latin typeface="Helvetica" charset="-122"/>
                        </a:rPr>
                        <a:t>14</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安徽省人民政府网</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707.69</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81.85W+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969</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141</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77.11W+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67434</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63</a:t>
                      </a:r>
                      <a:endParaRPr lang="en-US" sz="900" b="1" i="0">
                        <a:solidFill>
                          <a:srgbClr val="004A7E"/>
                        </a:solidFill>
                        <a:latin typeface="Helvetica" charset="-122"/>
                      </a:endParaRPr>
                    </a:p>
                  </a:txBody>
                  <a:tcPr marL="9842" marR="9842" marT="9842" anchor="ctr" anchorCtr="0"/>
                </a:tc>
              </a:tr>
              <a:tr h="291465">
                <a:tc>
                  <a:txBody>
                    <a:bodyPr/>
                    <a:p>
                      <a:pPr algn="ctr">
                        <a:buClrTx/>
                        <a:buSzTx/>
                        <a:buFontTx/>
                        <a:buNone/>
                      </a:pPr>
                      <a:r>
                        <a:rPr lang="en-US" sz="900" b="1">
                          <a:solidFill>
                            <a:srgbClr val="004A7E"/>
                          </a:solidFill>
                          <a:latin typeface="Helvetica" charset="-122"/>
                        </a:rPr>
                        <a:t>15</a:t>
                      </a:r>
                      <a:endParaRPr lang="en-US" sz="900" b="1">
                        <a:solidFill>
                          <a:srgbClr val="004A7E"/>
                        </a:solidFill>
                        <a:latin typeface="Helvetica" charset="-122"/>
                      </a:endParaRPr>
                    </a:p>
                  </a:txBody>
                  <a:tcPr marL="12700" marR="12700" marT="12700" vert="horz" anchor="ctr" anchorCtr="0"/>
                </a:tc>
                <a:tc>
                  <a:txBody>
                    <a:bodyPr/>
                    <a:p>
                      <a:pPr algn="ctr">
                        <a:buClrTx/>
                        <a:buSzTx/>
                        <a:buFontTx/>
                      </a:pPr>
                      <a:r>
                        <a:rPr lang="en-US" sz="900" b="1" i="0">
                          <a:solidFill>
                            <a:srgbClr val="004A7E"/>
                          </a:solidFill>
                          <a:latin typeface="Helvetica" charset="-122"/>
                        </a:rPr>
                        <a:t>海南省政府网</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697.65</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128.72W+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1051</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244</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126.4W+</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44174</a:t>
                      </a:r>
                      <a:endParaRPr lang="en-US" sz="900" b="1" i="0">
                        <a:solidFill>
                          <a:srgbClr val="004A7E"/>
                        </a:solidFill>
                        <a:latin typeface="Helvetica" charset="-122"/>
                      </a:endParaRPr>
                    </a:p>
                  </a:txBody>
                  <a:tcPr marL="9842" marR="9842" marT="9842" anchor="ctr" anchorCtr="0"/>
                </a:tc>
                <a:tc>
                  <a:txBody>
                    <a:bodyPr/>
                    <a:p>
                      <a:pPr algn="ctr">
                        <a:buClrTx/>
                        <a:buSzTx/>
                        <a:buFontTx/>
                      </a:pPr>
                      <a:r>
                        <a:rPr lang="en-US" sz="900" b="1" i="0">
                          <a:solidFill>
                            <a:srgbClr val="004A7E"/>
                          </a:solidFill>
                          <a:latin typeface="Helvetica" charset="-122"/>
                        </a:rPr>
                        <a:t>56</a:t>
                      </a:r>
                      <a:endParaRPr lang="en-US" sz="900" b="1" i="0">
                        <a:solidFill>
                          <a:srgbClr val="004A7E"/>
                        </a:solidFill>
                        <a:latin typeface="Helvetica" charset="-122"/>
                      </a:endParaRPr>
                    </a:p>
                  </a:txBody>
                  <a:tcPr marL="9842" marR="9842" marT="9842" anchor="ctr" anchorCtr="0"/>
                </a:tc>
              </a:tr>
            </a:tbl>
          </a:graphicData>
        </a:graphic>
      </p:graphicFrame>
      <p:graphicFrame>
        <p:nvGraphicFramePr>
          <p:cNvPr id="8" name="表格 7"/>
          <p:cNvGraphicFramePr/>
          <p:nvPr>
            <p:custDataLst>
              <p:tags r:id="rId5"/>
            </p:custDataLst>
          </p:nvPr>
        </p:nvGraphicFramePr>
        <p:xfrm>
          <a:off x="829310" y="1376045"/>
          <a:ext cx="10533380" cy="367665"/>
        </p:xfrm>
        <a:graphic>
          <a:graphicData uri="http://schemas.openxmlformats.org/drawingml/2006/table">
            <a:tbl>
              <a:tblPr firstRow="1" bandRow="1">
                <a:effectLst>
                  <a:outerShdw blurRad="50800" dist="76200" dir="2700000" algn="tl" rotWithShape="0">
                    <a:prstClr val="black">
                      <a:alpha val="45000"/>
                    </a:prstClr>
                  </a:outerShdw>
                </a:effectLst>
                <a:tableStyleId>{A54346D1-3658-4338-A1C7-7CB307C7CAEF}</a:tableStyleId>
              </a:tblPr>
              <a:tblGrid>
                <a:gridCol w="778510"/>
                <a:gridCol w="2271395"/>
                <a:gridCol w="1146175"/>
                <a:gridCol w="1005205"/>
                <a:gridCol w="1006475"/>
                <a:gridCol w="1005840"/>
                <a:gridCol w="1005205"/>
                <a:gridCol w="1157605"/>
                <a:gridCol w="1156970"/>
              </a:tblGrid>
              <a:tr h="367665">
                <a:tc>
                  <a:txBody>
                    <a:bodyPr/>
                    <a:p>
                      <a:pPr indent="0" algn="ctr">
                        <a:buNone/>
                      </a:pPr>
                      <a:r>
                        <a:rPr lang="en-US" sz="1130" b="1">
                          <a:solidFill>
                            <a:schemeClr val="bg1"/>
                          </a:solidFill>
                          <a:latin typeface="Helvetica" charset="-122"/>
                        </a:rPr>
                        <a:t>1</a:t>
                      </a:r>
                      <a:endParaRPr lang="en-US" altLang="en-US" sz="1130" b="1">
                        <a:solidFill>
                          <a:schemeClr val="bg1"/>
                        </a:solidFill>
                        <a:latin typeface="Helvetica" charset="-122"/>
                      </a:endParaRPr>
                    </a:p>
                  </a:txBody>
                  <a:tcPr marL="12700" marR="12700" marT="12700" marB="0" vert="horz" anchor="ctr" anchorCtr="0">
                    <a:lnL w="28575">
                      <a:solidFill>
                        <a:srgbClr val="FFFFFF"/>
                      </a:solidFill>
                      <a:prstDash val="solid"/>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altLang="zh-CN" sz="1130" b="1">
                          <a:solidFill>
                            <a:schemeClr val="bg1"/>
                          </a:solidFill>
                          <a:latin typeface="Arial" panose="020B0604020202020204" pitchFamily="34" charset="0"/>
                          <a:ea typeface="Helvetica" charset="-122"/>
                        </a:rPr>
                        <a:t>    </a:t>
                      </a:r>
                      <a:r>
                        <a:rPr lang="zh-CN" sz="1130" b="1">
                          <a:solidFill>
                            <a:schemeClr val="bg1"/>
                          </a:solidFill>
                          <a:latin typeface="Arial" panose="020B0604020202020204" pitchFamily="34" charset="0"/>
                          <a:ea typeface="Helvetica" charset="-122"/>
                        </a:rPr>
                        <a:t>上海发布</a:t>
                      </a:r>
                      <a:endParaRPr lang="zh-CN" sz="1130" b="1">
                        <a:solidFill>
                          <a:schemeClr val="bg1"/>
                        </a:solidFill>
                        <a:latin typeface="Arial" panose="020B0604020202020204" pitchFamily="34" charset="0"/>
                        <a:ea typeface="Helvetica" charset="-122"/>
                      </a:endParaRPr>
                    </a:p>
                  </a:txBody>
                  <a:tcPr marL="12700" marR="12700" marT="12700" marB="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1195.62</a:t>
                      </a:r>
                      <a:endParaRPr lang="en-US" altLang="zh-CN" sz="1130" b="1">
                        <a:solidFill>
                          <a:schemeClr val="bg1"/>
                        </a:solidFill>
                        <a:latin typeface="Arial" panose="020B0604020202020204" pitchFamily="34" charset="0"/>
                        <a:ea typeface="Helvetica" charset="-122"/>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2569.34W+</a:t>
                      </a:r>
                      <a:endParaRPr lang="en-US" altLang="zh-CN" sz="1130" b="1">
                        <a:solidFill>
                          <a:schemeClr val="bg1"/>
                        </a:solidFill>
                        <a:latin typeface="Arial" panose="020B0604020202020204" pitchFamily="34" charset="0"/>
                        <a:ea typeface="Helvetica" charset="-122"/>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37899</a:t>
                      </a:r>
                      <a:endParaRPr lang="en-US" altLang="zh-CN" sz="1130" b="1">
                        <a:solidFill>
                          <a:schemeClr val="bg1"/>
                        </a:solidFill>
                        <a:latin typeface="Arial" panose="020B0604020202020204" pitchFamily="34" charset="0"/>
                        <a:ea typeface="Helvetica" charset="-122"/>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595</a:t>
                      </a:r>
                      <a:endParaRPr lang="en-US" altLang="zh-CN" sz="1130" b="1">
                        <a:solidFill>
                          <a:schemeClr val="bg1"/>
                        </a:solidFill>
                        <a:latin typeface="Arial" panose="020B0604020202020204" pitchFamily="34" charset="0"/>
                        <a:ea typeface="Helvetica" charset="-122"/>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1618.07W+</a:t>
                      </a:r>
                      <a:endParaRPr lang="en-US" altLang="zh-CN" sz="1130" b="1">
                        <a:solidFill>
                          <a:schemeClr val="bg1"/>
                        </a:solidFill>
                        <a:latin typeface="Arial" panose="020B0604020202020204" pitchFamily="34" charset="0"/>
                        <a:ea typeface="Helvetica" charset="-122"/>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10W+</a:t>
                      </a:r>
                      <a:endParaRPr lang="en-US" altLang="zh-CN" sz="1130" b="1">
                        <a:solidFill>
                          <a:schemeClr val="bg1"/>
                        </a:solidFill>
                        <a:latin typeface="Arial" panose="020B0604020202020204" pitchFamily="34" charset="0"/>
                        <a:ea typeface="Helvetica" charset="-122"/>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608</a:t>
                      </a:r>
                      <a:endParaRPr lang="en-US" altLang="zh-CN" sz="1130" b="1">
                        <a:solidFill>
                          <a:schemeClr val="bg1"/>
                        </a:solidFill>
                        <a:latin typeface="Arial" panose="020B0604020202020204" pitchFamily="34" charset="0"/>
                        <a:ea typeface="Helvetica" charset="-122"/>
                      </a:endParaRPr>
                    </a:p>
                  </a:txBody>
                  <a:tcPr marL="12700" marR="12700" marT="12700" vert="horz" anchor="ctr" anchorCtr="0">
                    <a:lnL>
                      <a:noFill/>
                    </a:lnL>
                    <a:lnR w="28575">
                      <a:solidFill>
                        <a:srgbClr val="FFFFFF"/>
                      </a:solidFill>
                      <a:prstDash val="solid"/>
                    </a:lnR>
                    <a:lnT w="28575" cmpd="sng">
                      <a:solidFill>
                        <a:srgbClr val="FFFFFF"/>
                      </a:solidFill>
                      <a:prstDash val="solid"/>
                    </a:lnT>
                    <a:lnB w="28575" cmpd="sng">
                      <a:solidFill>
                        <a:srgbClr val="FFFFFF"/>
                      </a:solidFill>
                      <a:prstDash val="solid"/>
                    </a:lnB>
                    <a:solidFill>
                      <a:srgbClr val="235188"/>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rot="21600000">
            <a:off x="0" y="0"/>
            <a:ext cx="12192000" cy="914400"/>
            <a:chOff x="0" y="0"/>
            <a:chExt cx="12192000" cy="914400"/>
          </a:xfrm>
        </p:grpSpPr>
        <p:sp>
          <p:nvSpPr>
            <p:cNvPr id="99"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00" name="textbox 100"/>
            <p:cNvSpPr/>
            <p:nvPr/>
          </p:nvSpPr>
          <p:spPr>
            <a:xfrm>
              <a:off x="698500" y="241935"/>
              <a:ext cx="4834255" cy="471170"/>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严重表述不规</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范</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问题</a:t>
              </a:r>
              <a:endParaRPr lang="en-US" altLang="en-US" sz="3200" dirty="0"/>
            </a:p>
          </p:txBody>
        </p:sp>
        <p:pic>
          <p:nvPicPr>
            <p:cNvPr id="101" name="picture 101"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109" name="picture 109"/>
          <p:cNvPicPr>
            <a:picLocks noChangeAspect="1"/>
          </p:cNvPicPr>
          <p:nvPr/>
        </p:nvPicPr>
        <p:blipFill>
          <a:blip r:embed="rId4"/>
          <a:stretch>
            <a:fillRect/>
          </a:stretch>
        </p:blipFill>
        <p:spPr>
          <a:xfrm rot="21600000">
            <a:off x="0" y="6376415"/>
            <a:ext cx="720852" cy="481584"/>
          </a:xfrm>
          <a:prstGeom prst="rect">
            <a:avLst/>
          </a:prstGeom>
        </p:spPr>
      </p:pic>
      <p:pic>
        <p:nvPicPr>
          <p:cNvPr id="110" name="picture 110"/>
          <p:cNvPicPr>
            <a:picLocks noChangeAspect="1"/>
          </p:cNvPicPr>
          <p:nvPr/>
        </p:nvPicPr>
        <p:blipFill>
          <a:blip r:embed="rId5"/>
          <a:stretch>
            <a:fillRect/>
          </a:stretch>
        </p:blipFill>
        <p:spPr>
          <a:xfrm rot="21600000">
            <a:off x="11472671" y="6376415"/>
            <a:ext cx="719328" cy="481584"/>
          </a:xfrm>
          <a:prstGeom prst="rect">
            <a:avLst/>
          </a:prstGeom>
        </p:spPr>
      </p:pic>
      <p:sp>
        <p:nvSpPr>
          <p:cNvPr id="91" name="object 3"/>
          <p:cNvSpPr txBox="1"/>
          <p:nvPr/>
        </p:nvSpPr>
        <p:spPr>
          <a:xfrm>
            <a:off x="664210" y="1268730"/>
            <a:ext cx="10863580" cy="1120140"/>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b="1" dirty="0">
                <a:solidFill>
                  <a:srgbClr val="F7860C"/>
                </a:solidFill>
                <a:latin typeface="微软雅黑" panose="020B0503020204020204" charset="-122"/>
                <a:ea typeface="微软雅黑" panose="020B0503020204020204" charset="-122"/>
                <a:cs typeface="微软雅黑" panose="020B0503020204020204" charset="-122"/>
              </a:rPr>
              <a:t>当月有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12</a:t>
            </a:r>
            <a:r>
              <a:rPr sz="1600" b="1" dirty="0">
                <a:solidFill>
                  <a:srgbClr val="F7860C"/>
                </a:solidFill>
                <a:latin typeface="微软雅黑" panose="020B0503020204020204" charset="-122"/>
                <a:ea typeface="微软雅黑" panose="020B0503020204020204" charset="-122"/>
                <a:cs typeface="微软雅黑" panose="020B0503020204020204" charset="-122"/>
              </a:rPr>
              <a:t>个</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省级</a:t>
            </a:r>
            <a:r>
              <a:rPr sz="1600" b="1" dirty="0">
                <a:solidFill>
                  <a:srgbClr val="F7860C"/>
                </a:solidFill>
                <a:latin typeface="微软雅黑" panose="020B0503020204020204" charset="-122"/>
                <a:ea typeface="微软雅黑" panose="020B0503020204020204" charset="-122"/>
                <a:cs typeface="微软雅黑" panose="020B0503020204020204" charset="-122"/>
              </a:rPr>
              <a:t>政务微信存在</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20</a:t>
            </a:r>
            <a:r>
              <a:rPr sz="1600" b="1" dirty="0">
                <a:solidFill>
                  <a:srgbClr val="F7860C"/>
                </a:solidFill>
                <a:latin typeface="微软雅黑" panose="020B0503020204020204" charset="-122"/>
                <a:ea typeface="微软雅黑" panose="020B0503020204020204" charset="-122"/>
                <a:cs typeface="微软雅黑" panose="020B0503020204020204" charset="-122"/>
              </a:rPr>
              <a:t>处严重表述不规范</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问题</a:t>
            </a:r>
            <a:r>
              <a:rPr sz="1600" dirty="0">
                <a:latin typeface="微软雅黑" panose="020B0503020204020204" charset="-122"/>
                <a:ea typeface="微软雅黑" panose="020B0503020204020204" charset="-122"/>
                <a:cs typeface="微软雅黑" panose="020B0503020204020204" charset="-122"/>
              </a:rPr>
              <a:t>，其中</a:t>
            </a:r>
            <a:r>
              <a:rPr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西藏发布</a:t>
            </a:r>
            <a:r>
              <a:rPr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dirty="0">
                <a:latin typeface="微软雅黑" panose="020B0503020204020204" charset="-122"/>
                <a:ea typeface="微软雅黑" panose="020B0503020204020204" charset="-122"/>
                <a:cs typeface="微软雅黑" panose="020B0503020204020204" charset="-122"/>
              </a:rPr>
              <a:t>存在问题最多</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共</a:t>
            </a:r>
            <a:r>
              <a:rPr lang="en-US" altLang="zh-CN" sz="1600" dirty="0">
                <a:latin typeface="微软雅黑" panose="020B0503020204020204" charset="-122"/>
                <a:ea typeface="微软雅黑" panose="020B0503020204020204" charset="-122"/>
                <a:cs typeface="微软雅黑" panose="020B0503020204020204" charset="-122"/>
              </a:rPr>
              <a:t>3</a:t>
            </a:r>
            <a:r>
              <a:rPr lang="zh-CN" altLang="en-US" sz="1600" dirty="0">
                <a:latin typeface="微软雅黑" panose="020B0503020204020204" charset="-122"/>
                <a:ea typeface="微软雅黑" panose="020B0503020204020204" charset="-122"/>
                <a:cs typeface="微软雅黑" panose="020B0503020204020204" charset="-122"/>
              </a:rPr>
              <a:t>处</a:t>
            </a:r>
            <a:r>
              <a:rPr sz="1600" dirty="0">
                <a:latin typeface="微软雅黑" panose="020B0503020204020204" charset="-122"/>
                <a:ea typeface="微软雅黑" panose="020B0503020204020204" charset="-122"/>
                <a:cs typeface="微软雅黑" panose="020B0503020204020204" charset="-122"/>
              </a:rPr>
              <a:t>，占比</a:t>
            </a:r>
            <a:r>
              <a:rPr lang="en-US" sz="1600" dirty="0">
                <a:latin typeface="微软雅黑" panose="020B0503020204020204" charset="-122"/>
                <a:ea typeface="微软雅黑" panose="020B0503020204020204" charset="-122"/>
                <a:cs typeface="微软雅黑" panose="020B0503020204020204" charset="-122"/>
              </a:rPr>
              <a:t>15</a:t>
            </a:r>
            <a:r>
              <a:rPr sz="1600" dirty="0">
                <a:latin typeface="微软雅黑" panose="020B0503020204020204" charset="-122"/>
                <a:ea typeface="微软雅黑" panose="020B0503020204020204" charset="-122"/>
                <a:cs typeface="微软雅黑" panose="020B0503020204020204" charset="-122"/>
              </a:rPr>
              <a:t>%）。出现</a:t>
            </a:r>
            <a:r>
              <a:rPr lang="zh-CN" sz="1600" dirty="0">
                <a:latin typeface="微软雅黑" panose="020B0503020204020204" charset="-122"/>
                <a:ea typeface="微软雅黑" panose="020B0503020204020204" charset="-122"/>
                <a:cs typeface="微软雅黑" panose="020B0503020204020204" charset="-122"/>
              </a:rPr>
              <a:t>的</a:t>
            </a:r>
            <a:r>
              <a:rPr sz="1600" dirty="0">
                <a:latin typeface="微软雅黑" panose="020B0503020204020204" charset="-122"/>
                <a:ea typeface="微软雅黑" panose="020B0503020204020204" charset="-122"/>
                <a:cs typeface="微软雅黑" panose="020B0503020204020204" charset="-122"/>
              </a:rPr>
              <a:t>严重表述错误问题主要集中在政治类表述不规范、口号等，如</a:t>
            </a:r>
            <a:r>
              <a:rPr lang="en-US" sz="1600" dirty="0">
                <a:latin typeface="微软雅黑" panose="020B0503020204020204" charset="-122"/>
                <a:ea typeface="微软雅黑" panose="020B0503020204020204" charset="-122"/>
                <a:cs typeface="微软雅黑" panose="020B0503020204020204" charset="-122"/>
              </a:rPr>
              <a:t>“习总书记”</a:t>
            </a:r>
            <a:r>
              <a:rPr lang="zh-CN" altLang="en-US"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“发展改革委员会”</a:t>
            </a:r>
            <a:r>
              <a:rPr lang="zh-CN" sz="1600" dirty="0">
                <a:latin typeface="微软雅黑" panose="020B0503020204020204" charset="-122"/>
                <a:ea typeface="微软雅黑" panose="020B0503020204020204" charset="-122"/>
                <a:cs typeface="微软雅黑" panose="020B0503020204020204" charset="-122"/>
              </a:rPr>
              <a:t>、</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巩固拓展脱贫成果</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老年人权益保护法</a:t>
            </a:r>
            <a:r>
              <a:rPr sz="1600" dirty="0">
                <a:latin typeface="微软雅黑" panose="020B0503020204020204" charset="-122"/>
                <a:ea typeface="微软雅黑" panose="020B0503020204020204" charset="-122"/>
                <a:cs typeface="微软雅黑" panose="020B0503020204020204" charset="-122"/>
              </a:rPr>
              <a:t>”等内容表述不规范</a:t>
            </a:r>
            <a:r>
              <a:rPr lang="zh-CN" sz="1600" dirty="0">
                <a:latin typeface="微软雅黑" panose="020B0503020204020204" charset="-122"/>
                <a:ea typeface="微软雅黑" panose="020B0503020204020204" charset="-122"/>
                <a:cs typeface="微软雅黑" panose="020B0503020204020204" charset="-122"/>
              </a:rPr>
              <a:t>。</a:t>
            </a:r>
            <a:endParaRPr lang="zh-CN" sz="1600" dirty="0">
              <a:latin typeface="微软雅黑" panose="020B0503020204020204" charset="-122"/>
              <a:ea typeface="微软雅黑" panose="020B0503020204020204" charset="-122"/>
              <a:cs typeface="微软雅黑" panose="020B0503020204020204" charset="-122"/>
            </a:endParaRPr>
          </a:p>
        </p:txBody>
      </p:sp>
      <p:graphicFrame>
        <p:nvGraphicFramePr>
          <p:cNvPr id="4" name="图表 3"/>
          <p:cNvGraphicFramePr/>
          <p:nvPr/>
        </p:nvGraphicFramePr>
        <p:xfrm>
          <a:off x="912495" y="2743200"/>
          <a:ext cx="5095875" cy="364299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0" name="图表 9"/>
          <p:cNvGraphicFramePr/>
          <p:nvPr/>
        </p:nvGraphicFramePr>
        <p:xfrm>
          <a:off x="6494145" y="2743200"/>
          <a:ext cx="4978400" cy="364934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0" y="0"/>
            <a:ext cx="12192000" cy="914400"/>
            <a:chOff x="0" y="0"/>
            <a:chExt cx="12192000" cy="914400"/>
          </a:xfrm>
        </p:grpSpPr>
        <p:sp>
          <p:nvSpPr>
            <p:cNvPr id="125"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26" name="textbox 126"/>
            <p:cNvSpPr/>
            <p:nvPr/>
          </p:nvSpPr>
          <p:spPr>
            <a:xfrm>
              <a:off x="674801" y="239994"/>
              <a:ext cx="2210435" cy="474344"/>
            </a:xfrm>
            <a:prstGeom prst="rect">
              <a:avLst/>
            </a:prstGeom>
          </p:spPr>
          <p:txBody>
            <a:bodyPr vert="horz" wrap="square" lIns="0" tIns="0" rIns="0" bIns="0"/>
            <a:lstStyle/>
            <a:p>
              <a:pPr algn="l" rtl="0" eaLnBrk="0">
                <a:lnSpc>
                  <a:spcPct val="82000"/>
                </a:lnSpc>
              </a:pPr>
              <a:endParaRPr lang="en-US" altLang="en-US" sz="100" dirty="0"/>
            </a:p>
            <a:p>
              <a:pPr indent="12700" algn="l" rtl="0" eaLnBrk="0">
                <a:lnSpc>
                  <a:spcPct val="92000"/>
                </a:lnSpc>
              </a:pPr>
              <a:r>
                <a:rPr sz="3200" b="1" spc="0" dirty="0">
                  <a:solidFill>
                    <a:srgbClr val="000000">
                      <a:alpha val="100000"/>
                    </a:srgbClr>
                  </a:solidFill>
                  <a:latin typeface="Arial" panose="020B0604020202020204"/>
                  <a:ea typeface="Arial" panose="020B0604020202020204"/>
                  <a:cs typeface="Arial" panose="020B0604020202020204"/>
                </a:rPr>
                <a:t>4</a:t>
              </a:r>
              <a:r>
                <a:rPr sz="3200" spc="-25" dirty="0">
                  <a:solidFill>
                    <a:srgbClr val="000000">
                      <a:alpha val="100000"/>
                    </a:srgbClr>
                  </a:solidFill>
                  <a:latin typeface="Arial" panose="020B0604020202020204"/>
                  <a:ea typeface="Arial" panose="020B0604020202020204"/>
                  <a:cs typeface="Arial" panose="020B0604020202020204"/>
                </a:rPr>
                <a:t> </a:t>
              </a:r>
              <a:r>
                <a:rPr sz="3200" b="1" spc="0" dirty="0">
                  <a:solidFill>
                    <a:srgbClr val="000000">
                      <a:alpha val="100000"/>
                    </a:srgbClr>
                  </a:solidFill>
                  <a:latin typeface="Arial" panose="020B0604020202020204"/>
                  <a:ea typeface="Arial" panose="020B0604020202020204"/>
                  <a:cs typeface="Arial" panose="020B0604020202020204"/>
                </a:rPr>
                <a:t>.</a:t>
              </a:r>
              <a:r>
                <a:rPr sz="3200" spc="-20" dirty="0">
                  <a:solidFill>
                    <a:srgbClr val="000000">
                      <a:alpha val="100000"/>
                    </a:srgbClr>
                  </a:solidFill>
                  <a:latin typeface="Arial" panose="020B0604020202020204"/>
                  <a:ea typeface="Arial" panose="020B0604020202020204"/>
                  <a:cs typeface="Arial" panose="020B0604020202020204"/>
                </a:rPr>
                <a:t> </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热点文章</a:t>
              </a:r>
              <a:endParaRPr lang="en-US" altLang="en-US" sz="3200" dirty="0"/>
            </a:p>
          </p:txBody>
        </p:sp>
        <p:pic>
          <p:nvPicPr>
            <p:cNvPr id="127" name="picture 127" descr="E:\资质\星鸟测评logo.png星鸟测评logo"/>
            <p:cNvPicPr>
              <a:picLocks noChangeAspect="1"/>
            </p:cNvPicPr>
            <p:nvPr/>
          </p:nvPicPr>
          <p:blipFill>
            <a:blip r:embed="rId2"/>
            <a:srcRect/>
            <a:stretch>
              <a:fillRect/>
            </a:stretch>
          </p:blipFill>
          <p:spPr>
            <a:xfrm rot="21600000">
              <a:off x="10527792" y="223519"/>
              <a:ext cx="1548383" cy="467360"/>
            </a:xfrm>
            <a:prstGeom prst="rect">
              <a:avLst/>
            </a:prstGeom>
          </p:spPr>
        </p:pic>
      </p:grpSp>
      <p:pic>
        <p:nvPicPr>
          <p:cNvPr id="141" name="picture 141"/>
          <p:cNvPicPr>
            <a:picLocks noChangeAspect="1"/>
          </p:cNvPicPr>
          <p:nvPr/>
        </p:nvPicPr>
        <p:blipFill>
          <a:blip r:embed="rId3"/>
          <a:stretch>
            <a:fillRect/>
          </a:stretch>
        </p:blipFill>
        <p:spPr>
          <a:xfrm rot="21600000">
            <a:off x="0" y="6376415"/>
            <a:ext cx="720852" cy="481584"/>
          </a:xfrm>
          <a:prstGeom prst="rect">
            <a:avLst/>
          </a:prstGeom>
        </p:spPr>
      </p:pic>
      <p:pic>
        <p:nvPicPr>
          <p:cNvPr id="142" name="picture 142"/>
          <p:cNvPicPr>
            <a:picLocks noChangeAspect="1"/>
          </p:cNvPicPr>
          <p:nvPr/>
        </p:nvPicPr>
        <p:blipFill>
          <a:blip r:embed="rId4"/>
          <a:stretch>
            <a:fillRect/>
          </a:stretch>
        </p:blipFill>
        <p:spPr>
          <a:xfrm rot="21600000">
            <a:off x="11472671" y="6376415"/>
            <a:ext cx="719328" cy="481584"/>
          </a:xfrm>
          <a:prstGeom prst="rect">
            <a:avLst/>
          </a:prstGeom>
        </p:spPr>
      </p:pic>
      <p:sp>
        <p:nvSpPr>
          <p:cNvPr id="91" name="object 3"/>
          <p:cNvSpPr txBox="1"/>
          <p:nvPr/>
        </p:nvSpPr>
        <p:spPr>
          <a:xfrm>
            <a:off x="664210" y="1081405"/>
            <a:ext cx="10863580" cy="1120140"/>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dirty="0">
                <a:latin typeface="微软雅黑" panose="020B0503020204020204" charset="-122"/>
                <a:ea typeface="微软雅黑" panose="020B0503020204020204" charset="-122"/>
                <a:cs typeface="微软雅黑" panose="020B0503020204020204" charset="-122"/>
              </a:rPr>
              <a:t>当月，</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有7</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个省级政务微信共发布</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151</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篇阅读数超过</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的文章，有</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14</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个省级政务微信共发布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151</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篇阅读数在</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5W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至</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之间的文章</a:t>
            </a:r>
            <a:r>
              <a:rPr sz="1600" dirty="0">
                <a:latin typeface="微软雅黑" panose="020B0503020204020204" charset="-122"/>
                <a:ea typeface="微软雅黑" panose="020B0503020204020204" charset="-122"/>
                <a:cs typeface="微软雅黑" panose="020B0503020204020204" charset="-122"/>
              </a:rPr>
              <a:t>，其中“ </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上海发布</a:t>
            </a:r>
            <a:r>
              <a:rPr sz="1600" dirty="0">
                <a:latin typeface="微软雅黑" panose="020B0503020204020204" charset="-122"/>
                <a:ea typeface="微软雅黑" panose="020B0503020204020204" charset="-122"/>
                <a:cs typeface="微软雅黑" panose="020B0503020204020204" charset="-122"/>
              </a:rPr>
              <a:t> ”热门文章数最多（共</a:t>
            </a:r>
            <a:r>
              <a:rPr lang="en-US" sz="1600" dirty="0">
                <a:latin typeface="微软雅黑" panose="020B0503020204020204" charset="-122"/>
                <a:ea typeface="微软雅黑" panose="020B0503020204020204" charset="-122"/>
                <a:cs typeface="微软雅黑" panose="020B0503020204020204" charset="-122"/>
              </a:rPr>
              <a:t>136</a:t>
            </a:r>
            <a:r>
              <a:rPr sz="1600" dirty="0">
                <a:latin typeface="微软雅黑" panose="020B0503020204020204" charset="-122"/>
                <a:ea typeface="微软雅黑" panose="020B0503020204020204" charset="-122"/>
                <a:cs typeface="微软雅黑" panose="020B0503020204020204" charset="-122"/>
              </a:rPr>
              <a:t>篇，占比</a:t>
            </a:r>
            <a:r>
              <a:rPr lang="en-US" sz="1600" dirty="0">
                <a:latin typeface="微软雅黑" panose="020B0503020204020204" charset="-122"/>
                <a:ea typeface="微软雅黑" panose="020B0503020204020204" charset="-122"/>
                <a:cs typeface="微软雅黑" panose="020B0503020204020204" charset="-122"/>
              </a:rPr>
              <a:t>90</a:t>
            </a:r>
            <a:r>
              <a:rPr sz="1600" dirty="0">
                <a:latin typeface="微软雅黑" panose="020B0503020204020204" charset="-122"/>
                <a:ea typeface="微软雅黑" panose="020B0503020204020204" charset="-122"/>
                <a:cs typeface="微软雅黑" panose="020B0503020204020204" charset="-122"/>
              </a:rPr>
              <a:t>%）。网民重点关注</a:t>
            </a:r>
            <a:r>
              <a:rPr lang="zh-CN" sz="1600" dirty="0">
                <a:latin typeface="微软雅黑" panose="020B0503020204020204" charset="-122"/>
                <a:ea typeface="微软雅黑" panose="020B0503020204020204" charset="-122"/>
                <a:cs typeface="微软雅黑" panose="020B0503020204020204" charset="-122"/>
              </a:rPr>
              <a:t>通知公告、时事新闻</a:t>
            </a:r>
            <a:r>
              <a:rPr sz="1600" dirty="0">
                <a:latin typeface="微软雅黑" panose="020B0503020204020204" charset="-122"/>
                <a:ea typeface="微软雅黑" panose="020B0503020204020204" charset="-122"/>
                <a:cs typeface="微软雅黑" panose="020B0503020204020204" charset="-122"/>
              </a:rPr>
              <a:t>等信息。</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5"/>
            </p:custDataLst>
          </p:nvPr>
        </p:nvGraphicFramePr>
        <p:xfrm>
          <a:off x="640398" y="2353310"/>
          <a:ext cx="6315075" cy="4056380"/>
        </p:xfrm>
        <a:graphic>
          <a:graphicData uri="http://schemas.openxmlformats.org/drawingml/2006/table">
            <a:tbl>
              <a:tblPr firstRow="1" bandRow="1">
                <a:tableStyleId>{69012ECD-51FC-41F1-AA8D-1B2483CD663E}</a:tableStyleId>
              </a:tblPr>
              <a:tblGrid>
                <a:gridCol w="409575"/>
                <a:gridCol w="955040"/>
                <a:gridCol w="3347720"/>
                <a:gridCol w="901700"/>
                <a:gridCol w="701040"/>
              </a:tblGrid>
              <a:tr h="311150">
                <a:tc gridSpan="5">
                  <a:txBody>
                    <a:bodyPr/>
                    <a:p>
                      <a:pPr indent="0" algn="ctr">
                        <a:buNone/>
                      </a:pPr>
                      <a:r>
                        <a:rPr lang="zh-CN" sz="1100">
                          <a:latin typeface="微软雅黑" panose="020B0503020204020204" charset="-122"/>
                          <a:ea typeface="微软雅黑" panose="020B0503020204020204" charset="-122"/>
                          <a:cs typeface="微软雅黑" panose="020B0503020204020204" charset="-122"/>
                        </a:rPr>
                        <a:t>当月阅读数10w+热门文章top10</a:t>
                      </a:r>
                      <a:endParaRPr lang="zh-CN" sz="1100">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0"/>
                </a:tc>
                <a:tc hMerge="1">
                  <a:tcPr/>
                </a:tc>
                <a:tc hMerge="1">
                  <a:tcPr/>
                </a:tc>
                <a:tc hMerge="1">
                  <a:tcPr/>
                </a:tc>
                <a:tc hMerge="1">
                  <a:tcPr/>
                </a:tc>
              </a:tr>
              <a:tr h="304800">
                <a:tc>
                  <a:txBody>
                    <a:bodyPr/>
                    <a:p>
                      <a:pPr indent="0" algn="ctr">
                        <a:buNone/>
                      </a:pPr>
                      <a:r>
                        <a:rPr lang="zh-CN" sz="1100" b="1">
                          <a:solidFill>
                            <a:schemeClr val="tx1"/>
                          </a:solidFill>
                          <a:latin typeface="微软雅黑" panose="020B0503020204020204" charset="-122"/>
                          <a:ea typeface="微软雅黑" panose="020B0503020204020204" charset="-122"/>
                        </a:rPr>
                        <a:t>序号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公众号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文章标题</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在看数↓</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在看率%</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36195" vert="horz" anchor="ctr" anchorCtr="1"/>
                </a:tc>
              </a:tr>
              <a:tr h="304800">
                <a:tc>
                  <a:txBody>
                    <a:bodyPr/>
                    <a:p>
                      <a:pPr indent="0" algn="ctr">
                        <a:buNone/>
                      </a:pPr>
                      <a:r>
                        <a:rPr lang="en-US" sz="1100" b="1">
                          <a:solidFill>
                            <a:srgbClr val="000000"/>
                          </a:solidFill>
                          <a:latin typeface="微软雅黑" panose="020B0503020204020204" charset="-122"/>
                          <a:ea typeface="微软雅黑" panose="020B0503020204020204" charset="-122"/>
                        </a:rPr>
                        <a:t>1</a:t>
                      </a:r>
                      <a:endParaRPr lang="en-US" altLang="en-US" sz="1100" b="1">
                        <a:solidFill>
                          <a:srgbClr val="000000"/>
                        </a:solidFill>
                        <a:latin typeface="微软雅黑" panose="020B0503020204020204" charset="-122"/>
                        <a:ea typeface="微软雅黑" panose="020B0503020204020204" charset="-122"/>
                      </a:endParaRPr>
                    </a:p>
                  </a:txBody>
                  <a:tcPr marL="12700" marR="12700" marT="36195" marB="36195"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sym typeface="+mn-ea"/>
                        </a:rPr>
                        <a:t>上海</a:t>
                      </a:r>
                      <a:r>
                        <a:rPr lang="zh-CN" sz="1000" b="1">
                          <a:solidFill>
                            <a:srgbClr val="000000"/>
                          </a:solidFill>
                          <a:latin typeface="微软雅黑" panose="020B0503020204020204" charset="-122"/>
                          <a:ea typeface="微软雅黑" panose="020B0503020204020204" charset="-122"/>
                        </a:rPr>
                        <a:t>发布</a:t>
                      </a:r>
                      <a:endParaRPr lang="zh-CN" sz="1000" b="1">
                        <a:solidFill>
                          <a:srgbClr val="000000"/>
                        </a:solidFill>
                        <a:latin typeface="微软雅黑" panose="020B0503020204020204" charset="-122"/>
                        <a:ea typeface="微软雅黑" panose="020B0503020204020204" charset="-122"/>
                      </a:endParaRPr>
                    </a:p>
                  </a:txBody>
                  <a:tcPr marL="12700" marR="12700" marT="36195" marB="36195" vert="horz" anchor="ctr" anchorCtr="1"/>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上海发布台风蓝色预警，全市启动防汛防台四级响应行动</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608</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0.61</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r>
              <a:tr h="304800">
                <a:tc>
                  <a:txBody>
                    <a:bodyPr/>
                    <a:p>
                      <a:pPr indent="0" algn="ctr">
                        <a:buNone/>
                      </a:pPr>
                      <a:r>
                        <a:rPr lang="en-US" sz="1100" b="1">
                          <a:solidFill>
                            <a:srgbClr val="000000"/>
                          </a:solidFill>
                          <a:latin typeface="微软雅黑" panose="020B0503020204020204" charset="-122"/>
                          <a:ea typeface="微软雅黑" panose="020B0503020204020204" charset="-122"/>
                        </a:rPr>
                        <a:t>2</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sym typeface="+mn-ea"/>
                        </a:rPr>
                        <a:t>上海</a:t>
                      </a:r>
                      <a:r>
                        <a:rPr lang="zh-CN" sz="1000" b="1">
                          <a:solidFill>
                            <a:srgbClr val="000000"/>
                          </a:solidFill>
                          <a:latin typeface="微软雅黑" panose="020B0503020204020204" charset="-122"/>
                          <a:ea typeface="微软雅黑" panose="020B0503020204020204" charset="-122"/>
                        </a:rPr>
                        <a:t>发布</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上海服务消费券即将开抢，兔小布替你做好保姆级领券攻略啦！</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581</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0.58</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r>
              <a:tr h="304800">
                <a:tc>
                  <a:txBody>
                    <a:bodyPr/>
                    <a:p>
                      <a:pPr indent="0" algn="ctr">
                        <a:buNone/>
                      </a:pPr>
                      <a:r>
                        <a:rPr lang="en-US" sz="1100" b="1">
                          <a:solidFill>
                            <a:srgbClr val="000000"/>
                          </a:solidFill>
                          <a:latin typeface="微软雅黑" panose="020B0503020204020204" charset="-122"/>
                          <a:ea typeface="微软雅黑" panose="020B0503020204020204" charset="-122"/>
                        </a:rPr>
                        <a:t>3</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上海发布</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台风“贝碧嘉”已登陆上海浦东临港新城</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578</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0.58</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r>
              <a:tr h="304800">
                <a:tc>
                  <a:txBody>
                    <a:bodyPr/>
                    <a:p>
                      <a:pPr indent="0" algn="ctr">
                        <a:buNone/>
                      </a:pPr>
                      <a:r>
                        <a:rPr lang="en-US" sz="1100" b="1">
                          <a:solidFill>
                            <a:srgbClr val="000000"/>
                          </a:solidFill>
                          <a:latin typeface="微软雅黑" panose="020B0503020204020204" charset="-122"/>
                          <a:ea typeface="微软雅黑" panose="020B0503020204020204" charset="-122"/>
                        </a:rPr>
                        <a:t>4</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上海发布</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关于进一步优化本市房地产市场政策措施的通知</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513</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0.51</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r>
              <a:tr h="304800">
                <a:tc>
                  <a:txBody>
                    <a:bodyPr/>
                    <a:p>
                      <a:pPr indent="0" algn="ctr">
                        <a:buNone/>
                      </a:pPr>
                      <a:r>
                        <a:rPr lang="en-US" sz="1100" b="1">
                          <a:solidFill>
                            <a:srgbClr val="000000"/>
                          </a:solidFill>
                          <a:latin typeface="微软雅黑" panose="020B0503020204020204" charset="-122"/>
                          <a:ea typeface="微软雅黑" panose="020B0503020204020204" charset="-122"/>
                        </a:rPr>
                        <a:t>5</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sym typeface="+mn-ea"/>
                        </a:rPr>
                        <a:t>上海发布</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今天，格外怀念他们！</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508</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0.51</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r>
              <a:tr h="304800">
                <a:tc>
                  <a:txBody>
                    <a:bodyPr/>
                    <a:p>
                      <a:pPr indent="0" algn="ctr">
                        <a:buNone/>
                      </a:pPr>
                      <a:r>
                        <a:rPr lang="en-US" sz="1100" b="1">
                          <a:solidFill>
                            <a:srgbClr val="000000"/>
                          </a:solidFill>
                          <a:latin typeface="微软雅黑" panose="020B0503020204020204" charset="-122"/>
                          <a:ea typeface="微软雅黑" panose="020B0503020204020204" charset="-122"/>
                        </a:rPr>
                        <a:t>6</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上海发布</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今晚的彩云追月来了~祝大家月满人团圆！</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447</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0.45</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r>
              <a:tr h="304800">
                <a:tc>
                  <a:txBody>
                    <a:bodyPr/>
                    <a:p>
                      <a:pPr indent="0" algn="ctr">
                        <a:buNone/>
                      </a:pPr>
                      <a:r>
                        <a:rPr lang="en-US" sz="1100" b="1">
                          <a:solidFill>
                            <a:srgbClr val="000000"/>
                          </a:solidFill>
                          <a:latin typeface="微软雅黑" panose="020B0503020204020204" charset="-122"/>
                          <a:ea typeface="微软雅黑" panose="020B0503020204020204" charset="-122"/>
                        </a:rPr>
                        <a:t>7</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上海发布</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餐饮、住宿、电影、体育，四大类服务消费券怎么领？一起来看攻略！</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433</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0.43</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r>
              <a:tr h="304800">
                <a:tc>
                  <a:txBody>
                    <a:bodyPr/>
                    <a:p>
                      <a:pPr indent="0" algn="ctr">
                        <a:buNone/>
                      </a:pPr>
                      <a:r>
                        <a:rPr lang="en-US" sz="1100" b="1">
                          <a:solidFill>
                            <a:srgbClr val="000000"/>
                          </a:solidFill>
                          <a:latin typeface="微软雅黑" panose="020B0503020204020204" charset="-122"/>
                          <a:ea typeface="微软雅黑" panose="020B0503020204020204" charset="-122"/>
                        </a:rPr>
                        <a:t>8</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上海发布</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台风“贝碧嘉”减弱为台风级，中心位于上海奉贤区，风雨影响最强时段还未结束，请继续做好防范</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432</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0.43</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r>
              <a:tr h="405130">
                <a:tc>
                  <a:txBody>
                    <a:bodyPr/>
                    <a:p>
                      <a:pPr indent="0" algn="ctr">
                        <a:buNone/>
                      </a:pPr>
                      <a:r>
                        <a:rPr lang="en-US" sz="1100" b="1">
                          <a:solidFill>
                            <a:srgbClr val="000000"/>
                          </a:solidFill>
                          <a:latin typeface="微软雅黑" panose="020B0503020204020204" charset="-122"/>
                          <a:ea typeface="微软雅黑" panose="020B0503020204020204" charset="-122"/>
                        </a:rPr>
                        <a:t>9</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云南省人民政府</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权威发布丨云南省人民政府关于禁止在金沙江中游龙盘水电站工程占地和淹没区新增建设项目和迁入人口的通告</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427</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0.43</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r>
              <a:tr h="304800">
                <a:tc>
                  <a:txBody>
                    <a:bodyPr/>
                    <a:p>
                      <a:pPr indent="0" algn="ctr">
                        <a:buNone/>
                      </a:pPr>
                      <a:r>
                        <a:rPr lang="en-US" sz="1100" b="1">
                          <a:solidFill>
                            <a:srgbClr val="000000"/>
                          </a:solidFill>
                          <a:latin typeface="微软雅黑" panose="020B0503020204020204" charset="-122"/>
                          <a:ea typeface="微软雅黑" panose="020B0503020204020204" charset="-122"/>
                        </a:rPr>
                        <a:t>10</a:t>
                      </a:r>
                      <a:endParaRPr lang="en-US" altLang="en-US" sz="11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buNone/>
                      </a:pPr>
                      <a:r>
                        <a:rPr lang="zh-CN" sz="1000" b="1">
                          <a:solidFill>
                            <a:srgbClr val="000000"/>
                          </a:solidFill>
                          <a:latin typeface="微软雅黑" panose="020B0503020204020204" charset="-122"/>
                          <a:ea typeface="微软雅黑" panose="020B0503020204020204" charset="-122"/>
                        </a:rPr>
                        <a:t>上海发布</a:t>
                      </a:r>
                      <a:endParaRPr lang="zh-CN" sz="1000" b="1">
                        <a:solidFill>
                          <a:srgbClr val="000000"/>
                        </a:solidFill>
                        <a:latin typeface="微软雅黑" panose="020B0503020204020204" charset="-122"/>
                        <a:ea typeface="微软雅黑" panose="020B0503020204020204" charset="-122"/>
                      </a:endParaRPr>
                    </a:p>
                  </a:txBody>
                  <a:tcPr marL="12700" marR="12700" marT="12700" vert="horz" anchor="ctr" anchorCtr="1"/>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全攻略来了！手把手教你如何领取“乐·上海”服务消费券，明天记得定好闹钟</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389</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c>
                  <a:txBody>
                    <a:bodyPr/>
                    <a:p>
                      <a:pPr 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0.39</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anchor="ctr" anchorCtr="0"/>
                </a:tc>
              </a:tr>
            </a:tbl>
          </a:graphicData>
        </a:graphic>
      </p:graphicFrame>
      <p:graphicFrame>
        <p:nvGraphicFramePr>
          <p:cNvPr id="9" name="图表 8"/>
          <p:cNvGraphicFramePr/>
          <p:nvPr/>
        </p:nvGraphicFramePr>
        <p:xfrm>
          <a:off x="7332345" y="2743835"/>
          <a:ext cx="4140200" cy="320421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50"/>
          <p:cNvPicPr>
            <a:picLocks noChangeAspect="1"/>
          </p:cNvPicPr>
          <p:nvPr/>
        </p:nvPicPr>
        <p:blipFill>
          <a:blip r:embed="rId1"/>
          <a:stretch>
            <a:fillRect/>
          </a:stretch>
        </p:blipFill>
        <p:spPr>
          <a:xfrm rot="21600000">
            <a:off x="0" y="1397507"/>
            <a:ext cx="2049779" cy="4064508"/>
          </a:xfrm>
          <a:prstGeom prst="rect">
            <a:avLst/>
          </a:prstGeom>
        </p:spPr>
      </p:pic>
      <p:pic>
        <p:nvPicPr>
          <p:cNvPr id="151" name="picture 151"/>
          <p:cNvPicPr>
            <a:picLocks noChangeAspect="1"/>
          </p:cNvPicPr>
          <p:nvPr/>
        </p:nvPicPr>
        <p:blipFill>
          <a:blip r:embed="rId2"/>
          <a:stretch>
            <a:fillRect/>
          </a:stretch>
        </p:blipFill>
        <p:spPr>
          <a:xfrm rot="21600000">
            <a:off x="10143744" y="1397507"/>
            <a:ext cx="2048255" cy="4064508"/>
          </a:xfrm>
          <a:prstGeom prst="rect">
            <a:avLst/>
          </a:prstGeom>
        </p:spPr>
      </p:pic>
      <p:sp>
        <p:nvSpPr>
          <p:cNvPr id="152" name="textbox 152"/>
          <p:cNvSpPr/>
          <p:nvPr/>
        </p:nvSpPr>
        <p:spPr>
          <a:xfrm>
            <a:off x="4411726" y="2734068"/>
            <a:ext cx="3408679" cy="1957704"/>
          </a:xfrm>
          <a:prstGeom prst="rect">
            <a:avLst/>
          </a:prstGeom>
        </p:spPr>
        <p:txBody>
          <a:bodyPr vert="horz" wrap="square" lIns="0" tIns="0" rIns="0" bIns="0"/>
          <a:lstStyle/>
          <a:p>
            <a:pPr algn="l" rtl="0" eaLnBrk="0">
              <a:lnSpc>
                <a:spcPct val="69000"/>
              </a:lnSpc>
            </a:pPr>
            <a:endParaRPr lang="en-US" altLang="en-US" sz="100" dirty="0"/>
          </a:p>
          <a:p>
            <a:pPr indent="12700" algn="l" rtl="0" eaLnBrk="0">
              <a:lnSpc>
                <a:spcPct val="97000"/>
              </a:lnSpc>
            </a:pPr>
            <a:r>
              <a:rPr sz="6500" spc="160" dirty="0">
                <a:solidFill>
                  <a:srgbClr val="84ADEB">
                    <a:alpha val="100000"/>
                  </a:srgbClr>
                </a:solidFill>
                <a:latin typeface="黑体" panose="02010609060101010101" charset="-122"/>
                <a:ea typeface="黑体" panose="02010609060101010101" charset="-122"/>
                <a:cs typeface="黑体" panose="02010609060101010101" charset="-122"/>
              </a:rPr>
              <a:t>谢谢观</a:t>
            </a:r>
            <a:r>
              <a:rPr sz="6500" spc="155" dirty="0">
                <a:solidFill>
                  <a:srgbClr val="84ADEB">
                    <a:alpha val="100000"/>
                  </a:srgbClr>
                </a:solidFill>
                <a:latin typeface="黑体" panose="02010609060101010101" charset="-122"/>
                <a:ea typeface="黑体" panose="02010609060101010101" charset="-122"/>
                <a:cs typeface="黑体" panose="02010609060101010101" charset="-122"/>
              </a:rPr>
              <a:t>看</a:t>
            </a:r>
            <a:endParaRPr lang="en-US" altLang="en-US" sz="6500" dirty="0"/>
          </a:p>
          <a:p>
            <a:pPr marL="524510" indent="-224790" algn="l" rtl="0" eaLnBrk="0">
              <a:lnSpc>
                <a:spcPct val="185000"/>
              </a:lnSpc>
              <a:spcBef>
                <a:spcPts val="120"/>
              </a:spcBef>
            </a:pPr>
            <a:r>
              <a:rPr sz="1700" spc="1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官网</a:t>
            </a:r>
            <a:r>
              <a:rPr sz="1700" spc="2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1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www</a:t>
            </a:r>
            <a:r>
              <a:rPr sz="1700" spc="5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j</a:t>
            </a:r>
            <a:r>
              <a:rPr sz="1700" spc="1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k</a:t>
            </a:r>
            <a:r>
              <a:rPr sz="1700" spc="8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a:t>
            </a:r>
            <a:r>
              <a:rPr sz="1700" spc="1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n</a:t>
            </a:r>
            <a:r>
              <a:rPr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g</a:t>
            </a:r>
            <a:r>
              <a:rPr lang="en-US"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c</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m</a:t>
            </a:r>
            <a:r>
              <a:rPr sz="1700" spc="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Te</a:t>
            </a:r>
            <a:r>
              <a:rPr sz="1700" spc="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l</a:t>
            </a:r>
            <a:r>
              <a:rPr sz="1700" spc="7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400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960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055</a:t>
            </a:r>
            <a:r>
              <a:rPr sz="1700" spc="3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a:t>
            </a:r>
            <a:endParaRPr lang="en-US" altLang="en-US" sz="1700" dirty="0"/>
          </a:p>
        </p:txBody>
      </p:sp>
      <p:pic>
        <p:nvPicPr>
          <p:cNvPr id="153" name="picture 153"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sp>
        <p:nvSpPr>
          <p:cNvPr id="154" name="rect"/>
          <p:cNvSpPr/>
          <p:nvPr/>
        </p:nvSpPr>
        <p:spPr>
          <a:xfrm>
            <a:off x="928687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
        <p:nvSpPr>
          <p:cNvPr id="155" name="rect"/>
          <p:cNvSpPr/>
          <p:nvPr/>
        </p:nvSpPr>
        <p:spPr>
          <a:xfrm>
            <a:off x="282892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422_1*a*1"/>
  <p:tag name="KSO_WM_TEMPLATE_CATEGORY" val="custom"/>
  <p:tag name="KSO_WM_TEMPLATE_INDEX" val="20204422"/>
  <p:tag name="KSO_WM_UNIT_LAYERLEVEL" val="1"/>
  <p:tag name="KSO_WM_TAG_VERSION" val="1.0"/>
  <p:tag name="KSO_WM_BEAUTIFY_FLAG" val="#wm#"/>
  <p:tag name="KSO_WM_UNIT_PRESET_TEXT" val="年终总结"/>
</p:tagLst>
</file>

<file path=ppt/tags/tag2.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4422_1*b*2"/>
  <p:tag name="KSO_WM_TEMPLATE_CATEGORY" val="custom"/>
  <p:tag name="KSO_WM_TEMPLATE_INDEX" val="20204422"/>
  <p:tag name="KSO_WM_UNIT_LAYERLEVEL" val="1"/>
  <p:tag name="KSO_WM_TAG_VERSION" val="1.0"/>
  <p:tag name="KSO_WM_BEAUTIFY_FLAG" val="#wm#"/>
  <p:tag name="KSO_WM_UNIT_PRESET_TEXT" val="汇报人姓名"/>
  <p:tag name="KSO_WM_UNIT_TEXT_FILL_FORE_SCHEMECOLOR_INDEX_BRIGHTNESS" val="0.25"/>
  <p:tag name="KSO_WM_UNIT_TEXT_FILL_FORE_SCHEMECOLOR_INDEX" val="13"/>
  <p:tag name="KSO_WM_UNIT_TEXT_FILL_TYPE" val="1"/>
</p:tagLst>
</file>

<file path=ppt/tags/tag3.xml><?xml version="1.0" encoding="utf-8"?>
<p:tagLst xmlns:p="http://schemas.openxmlformats.org/presentationml/2006/main">
  <p:tag name="KSO_WM_UNIT_TABLE_BEAUTIFY" val="smartTable{0c5eada1-0997-4522-a7ba-04e85b1d2e73}"/>
  <p:tag name="TABLE_ENDDRAG_ORIGIN_RECT" val="799*369"/>
  <p:tag name="TABLE_ENDDRAG_RECT" val="63*83*799*369"/>
  <p:tag name="TABLE_EMPHASIZE_COLOR" val="3042485"/>
  <p:tag name="TABLE_EMPHASIZE_ROW" val="1"/>
  <p:tag name="TABLE_EMPHASIZE_ID" val="2"/>
</p:tagLst>
</file>

<file path=ppt/tags/tag4.xml><?xml version="1.0" encoding="utf-8"?>
<p:tagLst xmlns:p="http://schemas.openxmlformats.org/presentationml/2006/main">
  <p:tag name="TABLE_EMPHASIZE_UUID" val="smartTable{0c5eada1-0997-4522-a7ba-04e85b1d2e73}"/>
  <p:tag name="TABLE_EMPHASIZE_TYPE" val="horizontal"/>
</p:tagLst>
</file>

<file path=ppt/tags/tag5.xml><?xml version="1.0" encoding="utf-8"?>
<p:tagLst xmlns:p="http://schemas.openxmlformats.org/presentationml/2006/main">
  <p:tag name="KSO_WM_UNIT_TABLE_BEAUTIFY" val="smartTable{9f05719b-50f9-47a3-b488-b49141776d59}"/>
</p:tagLst>
</file>

<file path=ppt/tags/tag6.xml><?xml version="1.0" encoding="utf-8"?>
<p:tagLst xmlns:p="http://schemas.openxmlformats.org/presentationml/2006/main">
  <p:tag name="COMMONDATA" val="eyJoZGlkIjoiNjNkNDg2NTQxNzczMmU2NWY1YTFlMWIwYzIzZTVjMWU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2242</Words>
  <Application>WPS 演示</Application>
  <PresentationFormat/>
  <Paragraphs>458</Paragraphs>
  <Slides>6</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6</vt:i4>
      </vt:variant>
    </vt:vector>
  </HeadingPairs>
  <TitlesOfParts>
    <vt:vector size="20" baseType="lpstr">
      <vt:lpstr>Arial</vt:lpstr>
      <vt:lpstr>宋体</vt:lpstr>
      <vt:lpstr>Wingdings</vt:lpstr>
      <vt:lpstr>Arial</vt:lpstr>
      <vt:lpstr>汉仪大隶书简</vt:lpstr>
      <vt:lpstr>汉仪旗黑-85S</vt:lpstr>
      <vt:lpstr>黑体</vt:lpstr>
      <vt:lpstr>汉仪中隶书简</vt:lpstr>
      <vt:lpstr>微软雅黑</vt:lpstr>
      <vt:lpstr>Helvetica</vt:lpstr>
      <vt:lpstr>Arial Unicode MS</vt:lpstr>
      <vt:lpstr>Calibri</vt:lpstr>
      <vt:lpstr>Helvetica</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stella</cp:lastModifiedBy>
  <cp:revision>196</cp:revision>
  <dcterms:created xsi:type="dcterms:W3CDTF">2022-01-21T00:47:00Z</dcterms:created>
  <dcterms:modified xsi:type="dcterms:W3CDTF">2024-10-10T03:31:14Z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wqlLaW5nc29mdCBQREYgdG8gV1BTIDc1</vt:lpwstr>
  </property>
  <property fmtid="{D5CDD505-2E9C-101B-9397-08002B2CF9AE}" pid="3" name="Created">
    <vt:filetime>2022-02-02T00:34:34Z</vt:filetime>
  </property>
  <property fmtid="{D5CDD505-2E9C-101B-9397-08002B2CF9AE}" pid="4" name="ICV">
    <vt:lpwstr>14D5236C7B6445A1B77F7AE899E6FBD7</vt:lpwstr>
  </property>
  <property fmtid="{D5CDD505-2E9C-101B-9397-08002B2CF9AE}" pid="5" name="KSOProductBuildVer">
    <vt:lpwstr>2052-12.1.0.17857</vt:lpwstr>
  </property>
</Properties>
</file>