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24037;&#20316;&#31807;1"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24037;&#20316;&#31807;1"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24037;&#20316;&#31807;1"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24037;&#20316;&#31807;1"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200" b="0" i="0" u="none" strike="noStrike" kern="1200" spc="0" baseline="0">
                <a:solidFill>
                  <a:schemeClr val="tx1">
                    <a:lumMod val="65000"/>
                    <a:lumOff val="35000"/>
                  </a:schemeClr>
                </a:solidFill>
                <a:latin typeface="+mn-lt"/>
                <a:ea typeface="+mn-ea"/>
                <a:cs typeface="+mn-cs"/>
              </a:defRPr>
            </a:pPr>
            <a:r>
              <a:rPr sz="1200" b="1"/>
              <a:t>省级政务微信综合影响力指数分布</a:t>
            </a:r>
            <a:endParaRPr sz="1200"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1"/>
              </a:solidFill>
              <a:ln>
                <a:noFill/>
              </a:ln>
              <a:effectLst/>
            </c:spPr>
          </c:dPt>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[工作簿1]省级微信!$K$9:$K$13</c:f>
              <c:strCache>
                <c:ptCount val="5"/>
                <c:pt idx="0">
                  <c:v>1000以上</c:v>
                </c:pt>
                <c:pt idx="1">
                  <c:v>700-1000</c:v>
                </c:pt>
                <c:pt idx="2">
                  <c:v>500-700</c:v>
                </c:pt>
                <c:pt idx="3">
                  <c:v>300-500</c:v>
                </c:pt>
                <c:pt idx="4">
                  <c:v>300以下</c:v>
                </c:pt>
              </c:strCache>
            </c:strRef>
          </c:cat>
          <c:val>
            <c:numRef>
              <c:f>[工作簿1]省级微信!$L$9:$L$13</c:f>
              <c:numCache>
                <c:formatCode>General</c:formatCode>
                <c:ptCount val="5"/>
                <c:pt idx="0">
                  <c:v>1</c:v>
                </c:pt>
                <c:pt idx="1">
                  <c:v>9</c:v>
                </c:pt>
                <c:pt idx="2">
                  <c:v>14</c:v>
                </c:pt>
                <c:pt idx="3">
                  <c:v>6</c:v>
                </c:pt>
                <c:pt idx="4">
                  <c:v>1</c:v>
                </c:pt>
              </c:numCache>
            </c:numRef>
          </c:val>
        </c:ser>
        <c:dLbls>
          <c:showLegendKey val="0"/>
          <c:showVal val="1"/>
          <c:showCatName val="0"/>
          <c:showSerName val="0"/>
          <c:showPercent val="0"/>
          <c:showBubbleSize val="0"/>
        </c:dLbls>
        <c:gapWidth val="182"/>
        <c:overlap val="0"/>
        <c:axId val="470478220"/>
        <c:axId val="810491867"/>
      </c:barChart>
      <c:catAx>
        <c:axId val="47047822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crossAx val="810491867"/>
        <c:crosses val="autoZero"/>
        <c:auto val="1"/>
        <c:lblAlgn val="ctr"/>
        <c:lblOffset val="100"/>
        <c:noMultiLvlLbl val="0"/>
      </c:catAx>
      <c:valAx>
        <c:axId val="810491867"/>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crossAx val="470478220"/>
        <c:crosses val="autoZero"/>
        <c:crossBetween val="between"/>
      </c:valAx>
      <c:spPr>
        <a:noFill/>
        <a:ln>
          <a:noFill/>
        </a:ln>
        <a:effectLst/>
      </c:spPr>
    </c:plotArea>
    <c:plotVisOnly val="1"/>
    <c:dispBlanksAs val="gap"/>
    <c:showDLblsOverMax val="0"/>
    <c:extLst>
      <c:ext uri="{0b15fc19-7d7d-44ad-8c2d-2c3a37ce22c3}">
        <chartProps xmlns="https://web.wps.cn/et/2018/main" chartId="{46d1873c-b9e3-4b8a-bcf5-6293f37f19da}"/>
      </c:ext>
    </c:extLst>
  </c:chart>
  <c:spPr>
    <a:solidFill>
      <a:schemeClr val="bg1"/>
    </a:solidFill>
    <a:ln w="9525" cap="flat" cmpd="sng" algn="ctr">
      <a:noFill/>
      <a:round/>
    </a:ln>
    <a:effectLst/>
  </c:spPr>
  <c:txPr>
    <a:bodyPr/>
    <a:lstStyle/>
    <a:p>
      <a:pPr>
        <a:defRPr lang="zh-CN" sz="10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manualLayout>
          <c:xMode val="edge"/>
          <c:yMode val="edge"/>
          <c:x val="0.12956155870677"/>
          <c:y val="0.0410116199589884"/>
        </c:manualLayout>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bg1">
                  <a:lumMod val="65000"/>
                </a:schemeClr>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00570370087355651"/>
                  <c:y val="0.14489192185655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8075574526012"/>
                  <c:y val="-0.156270524718665"/>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394561923891051"/>
                  <c:y val="0.15359861555323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122087979186293"/>
                  <c:y val="0.14154913667208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[工作簿1]省级微信!$K$24:$K$27</c:f>
              <c:strCache>
                <c:ptCount val="4"/>
                <c:pt idx="0">
                  <c:v>100以下</c:v>
                </c:pt>
                <c:pt idx="1">
                  <c:v>100-300</c:v>
                </c:pt>
                <c:pt idx="2">
                  <c:v>300-500</c:v>
                </c:pt>
                <c:pt idx="3">
                  <c:v>500以上</c:v>
                </c:pt>
              </c:strCache>
            </c:strRef>
          </c:cat>
          <c:val>
            <c:numRef>
              <c:f>[工作簿1]省级微信!$L$24:$L$27</c:f>
              <c:numCache>
                <c:formatCode>General</c:formatCode>
                <c:ptCount val="4"/>
                <c:pt idx="0">
                  <c:v>5</c:v>
                </c:pt>
                <c:pt idx="1">
                  <c:v>23</c:v>
                </c:pt>
                <c:pt idx="2">
                  <c:v>2</c:v>
                </c:pt>
                <c:pt idx="3">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d9314cfc-1b58-4a5b-9202-acf6d72da0f1}"/>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80" b="0" i="0" u="none" strike="noStrike" kern="1200" spc="0" baseline="0">
                <a:solidFill>
                  <a:schemeClr val="tx1">
                    <a:lumMod val="65000"/>
                    <a:lumOff val="35000"/>
                  </a:schemeClr>
                </a:solidFill>
                <a:latin typeface="+mn-lt"/>
                <a:ea typeface="+mn-ea"/>
                <a:cs typeface="+mn-cs"/>
              </a:defRPr>
            </a:pPr>
            <a:r>
              <a:rPr sz="1400" b="1"/>
              <a:t>当月严重表述不规范典型错误</a:t>
            </a:r>
            <a:endParaRPr sz="1400" b="1"/>
          </a:p>
        </c:rich>
      </c:tx>
      <c:layout>
        <c:manualLayout>
          <c:xMode val="edge"/>
          <c:yMode val="edge"/>
          <c:x val="0.237997739746264"/>
          <c:y val="0.048057273214223"/>
        </c:manualLayout>
      </c:layout>
      <c:overlay val="0"/>
      <c:spPr>
        <a:noFill/>
        <a:ln>
          <a:noFill/>
        </a:ln>
        <a:effectLst/>
      </c:spPr>
    </c:title>
    <c:autoTitleDeleted val="0"/>
    <c:plotArea>
      <c:layout>
        <c:manualLayout>
          <c:layoutTarget val="inner"/>
          <c:xMode val="edge"/>
          <c:yMode val="edge"/>
          <c:x val="0.0491171350410346"/>
          <c:y val="0.237169517884914"/>
          <c:w val="0.488933101218602"/>
          <c:h val="0.611508553654743"/>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Lbls>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572496787007828"/>
                      <c:h val="0.0574385510996119"/>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[工作簿1]省微信错别字!$F$23:$F$31</c:f>
              <c:strCache>
                <c:ptCount val="9"/>
                <c:pt idx="0">
                  <c:v>人力资源和社保局</c:v>
                </c:pt>
                <c:pt idx="1">
                  <c:v>总书记</c:v>
                </c:pt>
                <c:pt idx="2">
                  <c:v>中央经济会议</c:v>
                </c:pt>
                <c:pt idx="3">
                  <c:v>总书记重要讲话精神</c:v>
                </c:pt>
                <c:pt idx="4">
                  <c:v>“一带一路”战略</c:v>
                </c:pt>
                <c:pt idx="5">
                  <c:v>党的第</c:v>
                </c:pt>
                <c:pt idx="6">
                  <c:v>发展与改革委员会</c:v>
                </c:pt>
                <c:pt idx="7">
                  <c:v>巩固拓展脱贫成果</c:v>
                </c:pt>
                <c:pt idx="8">
                  <c:v>习总书记</c:v>
                </c:pt>
              </c:strCache>
            </c:strRef>
          </c:cat>
          <c:val>
            <c:numRef>
              <c:f>[工作簿1]省微信错别字!$G$23:$G$31</c:f>
              <c:numCache>
                <c:formatCode>General</c:formatCode>
                <c:ptCount val="9"/>
                <c:pt idx="0">
                  <c:v>5</c:v>
                </c:pt>
                <c:pt idx="1">
                  <c:v>3</c:v>
                </c:pt>
                <c:pt idx="2">
                  <c:v>2</c:v>
                </c:pt>
                <c:pt idx="3">
                  <c:v>2</c:v>
                </c:pt>
                <c:pt idx="4">
                  <c:v>1</c:v>
                </c:pt>
                <c:pt idx="5">
                  <c:v>1</c:v>
                </c:pt>
                <c:pt idx="6">
                  <c:v>1</c:v>
                </c:pt>
                <c:pt idx="7">
                  <c:v>1</c:v>
                </c:pt>
                <c:pt idx="8">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66509199403282"/>
          <c:y val="0.195956454121306"/>
          <c:w val="0.429761312779712"/>
          <c:h val="0.76298600311042"/>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d9d9ff06-d276-4a15-aac5-d244995759b3}"/>
      </c:ext>
    </c:extLst>
  </c:chart>
  <c:spPr>
    <a:solidFill>
      <a:schemeClr val="bg1"/>
    </a:solidFill>
    <a:ln w="9525" cap="flat" cmpd="sng" algn="ctr">
      <a:noFill/>
      <a:round/>
    </a:ln>
    <a:effectLst/>
  </c:spPr>
  <c:txPr>
    <a:bodyPr/>
    <a:lstStyle/>
    <a:p>
      <a:pPr>
        <a:defRPr lang="zh-CN" sz="9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Pt>
            <c:idx val="2"/>
            <c:invertIfNegative val="0"/>
            <c:bubble3D val="0"/>
            <c:spPr>
              <a:solidFill>
                <a:srgbClr val="4472C4"/>
              </a:solidFill>
              <a:ln>
                <a:noFill/>
              </a:ln>
              <a:effectLst/>
            </c:spPr>
          </c:dPt>
          <c:dPt>
            <c:idx val="3"/>
            <c:invertIfNegative val="0"/>
            <c:bubble3D val="0"/>
            <c:spPr>
              <a:solidFill>
                <a:srgbClr val="4472C4"/>
              </a:solidFill>
              <a:ln>
                <a:noFill/>
              </a:ln>
              <a:effectLst/>
            </c:spPr>
          </c:dPt>
          <c:dPt>
            <c:idx val="4"/>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[工作簿1]省微信错别字!$F$37:$F$44</c:f>
              <c:strCache>
                <c:ptCount val="8"/>
                <c:pt idx="0">
                  <c:v>浙江发布</c:v>
                </c:pt>
                <c:pt idx="1">
                  <c:v>北京发布</c:v>
                </c:pt>
                <c:pt idx="2">
                  <c:v>安徽省人民政府网</c:v>
                </c:pt>
                <c:pt idx="3">
                  <c:v>四川发布</c:v>
                </c:pt>
                <c:pt idx="4">
                  <c:v>海南省政府网</c:v>
                </c:pt>
                <c:pt idx="5">
                  <c:v>湖南省人民政府网</c:v>
                </c:pt>
                <c:pt idx="6">
                  <c:v>内蒙古自治区人民政府发布</c:v>
                </c:pt>
                <c:pt idx="7">
                  <c:v>上海发布</c:v>
                </c:pt>
              </c:strCache>
            </c:strRef>
          </c:cat>
          <c:val>
            <c:numRef>
              <c:f>[工作簿1]省微信错别字!$G$37:$G$44</c:f>
              <c:numCache>
                <c:formatCode>General</c:formatCode>
                <c:ptCount val="8"/>
                <c:pt idx="0">
                  <c:v>6</c:v>
                </c:pt>
                <c:pt idx="1">
                  <c:v>3</c:v>
                </c:pt>
                <c:pt idx="2">
                  <c:v>2</c:v>
                </c:pt>
                <c:pt idx="3">
                  <c:v>2</c:v>
                </c:pt>
                <c:pt idx="4">
                  <c:v>1</c:v>
                </c:pt>
                <c:pt idx="5">
                  <c:v>1</c:v>
                </c:pt>
                <c:pt idx="6">
                  <c:v>1</c:v>
                </c:pt>
                <c:pt idx="7">
                  <c:v>1</c:v>
                </c:pt>
              </c:numCache>
            </c:numRef>
          </c:val>
        </c:ser>
        <c:dLbls>
          <c:showLegendKey val="0"/>
          <c:showVal val="1"/>
          <c:showCatName val="0"/>
          <c:showSerName val="0"/>
          <c:showPercent val="0"/>
          <c:showBubbleSize val="0"/>
        </c:dLbls>
        <c:gapWidth val="182"/>
        <c:overlap val="0"/>
        <c:axId val="284294384"/>
        <c:axId val="403793544"/>
      </c:barChart>
      <c:catAx>
        <c:axId val="284294384"/>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03793544"/>
        <c:crosses val="autoZero"/>
        <c:auto val="1"/>
        <c:lblAlgn val="ctr"/>
        <c:lblOffset val="100"/>
        <c:noMultiLvlLbl val="0"/>
      </c:catAx>
      <c:valAx>
        <c:axId val="403793544"/>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84294384"/>
        <c:crosses val="autoZero"/>
        <c:crossBetween val="between"/>
      </c:valAx>
      <c:spPr>
        <a:noFill/>
        <a:ln>
          <a:noFill/>
        </a:ln>
        <a:effectLst/>
      </c:spPr>
    </c:plotArea>
    <c:plotVisOnly val="1"/>
    <c:dispBlanksAs val="gap"/>
    <c:showDLblsOverMax val="0"/>
    <c:extLst>
      <c:ext uri="{0b15fc19-7d7d-44ad-8c2d-2c3a37ce22c3}">
        <chartProps xmlns="https://web.wps.cn/et/2018/main" chartId="{9addc861-a3bb-454c-b3b0-e319d8635bcd}"/>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t>各省微信10W+热门文章分布情况</a:t>
            </a:r>
          </a:p>
        </c:rich>
      </c:tx>
      <c:layout/>
      <c:overlay val="0"/>
      <c:spPr>
        <a:noFill/>
        <a:ln>
          <a:noFill/>
        </a:ln>
        <a:effectLst/>
      </c:spPr>
    </c:title>
    <c:autoTitleDeleted val="0"/>
    <c:plotArea>
      <c:layout>
        <c:manualLayout>
          <c:layoutTarget val="inner"/>
          <c:xMode val="edge"/>
          <c:yMode val="edge"/>
          <c:x val="0.070673140007873"/>
          <c:y val="0.22337962962963"/>
          <c:w val="0.900459257315313"/>
          <c:h val="0.66513888888888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'[工作簿1]省微信热点文章10W+'!$P$3:$P$6</c:f>
              <c:strCache>
                <c:ptCount val="4"/>
                <c:pt idx="0">
                  <c:v>上海发布</c:v>
                </c:pt>
                <c:pt idx="1">
                  <c:v>北京发布</c:v>
                </c:pt>
                <c:pt idx="2">
                  <c:v>浙江发布</c:v>
                </c:pt>
                <c:pt idx="3">
                  <c:v>黑龙江政务</c:v>
                </c:pt>
              </c:strCache>
            </c:strRef>
          </c:cat>
          <c:val>
            <c:numRef>
              <c:f>'[工作簿1]省微信热点文章10W+'!$Q$3:$Q$6</c:f>
              <c:numCache>
                <c:formatCode>General</c:formatCode>
                <c:ptCount val="4"/>
                <c:pt idx="0">
                  <c:v>91</c:v>
                </c:pt>
                <c:pt idx="1">
                  <c:v>6</c:v>
                </c:pt>
                <c:pt idx="2">
                  <c:v>5</c:v>
                </c:pt>
                <c:pt idx="3">
                  <c:v>1</c:v>
                </c:pt>
              </c:numCache>
            </c:numRef>
          </c:val>
        </c:ser>
        <c:dLbls>
          <c:showLegendKey val="0"/>
          <c:showVal val="1"/>
          <c:showCatName val="0"/>
          <c:showSerName val="0"/>
          <c:showPercent val="0"/>
          <c:showBubbleSize val="0"/>
        </c:dLbls>
        <c:gapWidth val="246"/>
        <c:overlap val="-28"/>
        <c:axId val="506534814"/>
        <c:axId val="258446306"/>
      </c:barChart>
      <c:catAx>
        <c:axId val="50653481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58446306"/>
        <c:crosses val="autoZero"/>
        <c:auto val="1"/>
        <c:lblAlgn val="ctr"/>
        <c:lblOffset val="100"/>
        <c:noMultiLvlLbl val="0"/>
      </c:catAx>
      <c:valAx>
        <c:axId val="25844630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06534814"/>
        <c:crosses val="autoZero"/>
        <c:crossBetween val="between"/>
      </c:valAx>
      <c:spPr>
        <a:noFill/>
        <a:ln>
          <a:noFill/>
        </a:ln>
        <a:effectLst/>
      </c:spPr>
    </c:plotArea>
    <c:plotVisOnly val="1"/>
    <c:dispBlanksAs val="gap"/>
    <c:showDLblsOverMax val="0"/>
    <c:extLst>
      <c:ext uri="{0b15fc19-7d7d-44ad-8c2d-2c3a37ce22c3}">
        <chartProps xmlns="https://web.wps.cn/et/2018/main" chartId="{fff47b19-1739-4779-a9cf-0017cb7d39f9}"/>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100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4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5</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7</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14</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1155.17</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967.85</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944.96</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12</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5714</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184</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501</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陕西发布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388</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302</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11</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3" name="图表 12"/>
          <p:cNvGraphicFramePr/>
          <p:nvPr/>
        </p:nvGraphicFramePr>
        <p:xfrm>
          <a:off x="6821805" y="1305560"/>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8" name="图表 17"/>
          <p:cNvGraphicFramePr/>
          <p:nvPr/>
        </p:nvGraphicFramePr>
        <p:xfrm>
          <a:off x="1275080" y="3850005"/>
          <a:ext cx="3946525" cy="257238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1173.88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1952.59W+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28531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493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1327.87W+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1233</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en-US" sz="900" b="1">
                          <a:solidFill>
                            <a:srgbClr val="004A7E"/>
                          </a:solidFill>
                          <a:latin typeface="Helvetica" charset="-122"/>
                        </a:rPr>
                        <a:t>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967.85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699.04W+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7483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647.55W+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209</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944.96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343.14W+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4400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310.92W+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144</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806.5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190.78W+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2828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170.42W+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99322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784.59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125.99W+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125.61W+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59633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49</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6</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143.89W+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1492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138.5W+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87020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310</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7</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770.84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167.78W+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158.9W+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58956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76</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8</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754.93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129.65W+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119.73W+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51483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101</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9</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738.73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118.42W+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1109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118.4W+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50</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10</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706.26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67.45W+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53.35W+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53050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35</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11</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691.01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110.12W+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106.95W+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39313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buNone/>
                      </a:pPr>
                      <a:r>
                        <a:rPr lang="en-US" sz="900" b="1">
                          <a:solidFill>
                            <a:srgbClr val="004A7E"/>
                          </a:solidFill>
                          <a:latin typeface="Helvetica" charset="-122"/>
                        </a:rPr>
                        <a:t>12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678.21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82.53W+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1563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73.08W+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63619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47</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670.02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71.29W+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67.61W+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49303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辽宁发布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659.01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70.05W+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947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66.01W+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55481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西藏发布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653.76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100.31W+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856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26858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1155.17</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1865.47W+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24465</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501</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1234.25W+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10W+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819</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8</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17</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人力资源和社保局</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5</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29.4</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严重表述错误问题主要集中在政治类表述不规范、口号等，如</a:t>
            </a:r>
            <a:r>
              <a:rPr lang="en-US"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人力资源和社会保障局</a:t>
            </a:r>
            <a:r>
              <a:rPr 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习近平总书记</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2" name="图表 1"/>
          <p:cNvGraphicFramePr/>
          <p:nvPr/>
        </p:nvGraphicFramePr>
        <p:xfrm>
          <a:off x="6512560" y="2445385"/>
          <a:ext cx="5106670" cy="408305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901700" y="2540318"/>
          <a:ext cx="5022850" cy="378523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有4</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103</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12</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91</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88.3</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368550"/>
          <a:ext cx="6315075" cy="4310750"/>
        </p:xfrm>
        <a:graphic>
          <a:graphicData uri="http://schemas.openxmlformats.org/drawingml/2006/table">
            <a:tbl>
              <a:tblPr firstRow="1" bandRow="1">
                <a:tableStyleId>{69012ECD-51FC-41F1-AA8D-1B2483CD663E}</a:tableStyleId>
              </a:tblPr>
              <a:tblGrid>
                <a:gridCol w="409575"/>
                <a:gridCol w="955040"/>
                <a:gridCol w="3347720"/>
                <a:gridCol w="90170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请注意！上海地铁全网首末班车时刻表已更新</a:t>
                      </a:r>
                      <a:r>
                        <a:rPr lang="en-US" altLang="zh-CN" sz="1000">
                          <a:latin typeface="微软雅黑" panose="020B0503020204020204" charset="-122"/>
                          <a:ea typeface="微软雅黑" panose="020B0503020204020204" charset="-122"/>
                          <a:cs typeface="微软雅黑" panose="020B0503020204020204" charset="-122"/>
                        </a:rPr>
                        <a:t>~</a:t>
                      </a:r>
                      <a:endParaRPr lang="en-US" altLang="zh-CN"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819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0.82</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市域机场线于</a:t>
                      </a:r>
                      <a:r>
                        <a:rPr lang="en-US" altLang="zh-CN" sz="1000">
                          <a:latin typeface="微软雅黑" panose="020B0503020204020204" charset="-122"/>
                          <a:ea typeface="微软雅黑" panose="020B0503020204020204" charset="-122"/>
                          <a:cs typeface="微软雅黑" panose="020B0503020204020204" charset="-122"/>
                        </a:rPr>
                        <a:t>12</a:t>
                      </a:r>
                      <a:r>
                        <a:rPr lang="zh-CN" altLang="en-US" sz="1000">
                          <a:latin typeface="微软雅黑" panose="020B0503020204020204" charset="-122"/>
                          <a:ea typeface="微软雅黑" panose="020B0503020204020204" charset="-122"/>
                          <a:cs typeface="微软雅黑" panose="020B0503020204020204" charset="-122"/>
                        </a:rPr>
                        <a:t>月</a:t>
                      </a:r>
                      <a:r>
                        <a:rPr lang="en-US" altLang="zh-CN" sz="1000">
                          <a:latin typeface="微软雅黑" panose="020B0503020204020204" charset="-122"/>
                          <a:ea typeface="微软雅黑" panose="020B0503020204020204" charset="-122"/>
                          <a:cs typeface="微软雅黑" panose="020B0503020204020204" charset="-122"/>
                        </a:rPr>
                        <a:t>27</a:t>
                      </a:r>
                      <a:r>
                        <a:rPr lang="zh-CN" altLang="en-US" sz="1000">
                          <a:latin typeface="微软雅黑" panose="020B0503020204020204" charset="-122"/>
                          <a:ea typeface="微软雅黑" panose="020B0503020204020204" charset="-122"/>
                          <a:cs typeface="微软雅黑" panose="020B0503020204020204" charset="-122"/>
                        </a:rPr>
                        <a:t>日首班车起开通运营，票价信息发布！</a:t>
                      </a:r>
                      <a:endParaRPr lang="zh-CN" altLang="en-US"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439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0.44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以国之名祭奠！国家公祭仪式今天举行</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399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河北省人民政府</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在线访谈丨王彪：加快建设体育强省为奋力谱写中国式现代化建设河北篇章贡献体育力量</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310</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2.98</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a:latin typeface="微软雅黑" panose="020B0503020204020204" charset="-122"/>
                          <a:ea typeface="微软雅黑" panose="020B0503020204020204" charset="-122"/>
                          <a:cs typeface="微软雅黑" panose="020B0503020204020204" charset="-122"/>
                        </a:rPr>
                        <a:t>2025</a:t>
                      </a:r>
                      <a:r>
                        <a:rPr lang="zh-CN" altLang="en-US" sz="1000">
                          <a:latin typeface="微软雅黑" panose="020B0503020204020204" charset="-122"/>
                          <a:ea typeface="微软雅黑" panose="020B0503020204020204" charset="-122"/>
                          <a:cs typeface="微软雅黑" panose="020B0503020204020204" charset="-122"/>
                        </a:rPr>
                        <a:t>年度个税专项附加扣除信息确认进行中</a:t>
                      </a:r>
                      <a:r>
                        <a:rPr lang="en-US" altLang="zh-CN" sz="1000">
                          <a:latin typeface="微软雅黑" panose="020B0503020204020204" charset="-122"/>
                          <a:ea typeface="微软雅黑" panose="020B0503020204020204" charset="-122"/>
                          <a:cs typeface="微软雅黑" panose="020B0503020204020204" charset="-122"/>
                        </a:rPr>
                        <a:t>~</a:t>
                      </a:r>
                      <a:r>
                        <a:rPr lang="zh-CN" altLang="en-US" sz="1000">
                          <a:latin typeface="微软雅黑" panose="020B0503020204020204" charset="-122"/>
                          <a:ea typeface="微软雅黑" panose="020B0503020204020204" charset="-122"/>
                          <a:cs typeface="微软雅黑" panose="020B0503020204020204" charset="-122"/>
                        </a:rPr>
                        <a:t>（附操作指南）</a:t>
                      </a:r>
                      <a:endParaRPr lang="zh-CN" altLang="en-US"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303</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0.3</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这些上海话俗语，不学可惜啦！</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295</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0.29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沪苏湖高铁开通在即！原来沪苏湖高铁周边有这么多好看又好玩的地方</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262</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0.26</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官宣：上海入冬成功！冷空气接连来袭</a:t>
                      </a:r>
                      <a:r>
                        <a:rPr lang="en-US" altLang="zh-CN" sz="1000">
                          <a:latin typeface="微软雅黑" panose="020B0503020204020204" charset="-122"/>
                          <a:ea typeface="微软雅黑" panose="020B0503020204020204" charset="-122"/>
                          <a:cs typeface="微软雅黑" panose="020B0503020204020204" charset="-122"/>
                        </a:rPr>
                        <a:t>......</a:t>
                      </a:r>
                      <a:endParaRPr lang="en-US" altLang="zh-CN"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237</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0.24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较强冷空气要来啦！周五至周六，上海大风、降温，周日起大部分郊区最低气温跌破冰点</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229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0.23</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000" b="1" i="0">
                          <a:solidFill>
                            <a:srgbClr val="000000"/>
                          </a:solidFill>
                          <a:latin typeface="微软雅黑" panose="020B0503020204020204" charset="-122"/>
                          <a:ea typeface="微软雅黑" panose="020B0503020204020204" charset="-122"/>
                        </a:rPr>
                        <a:t>上海发布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zh-CN" altLang="en-US" sz="1000" b="0" i="0">
                          <a:solidFill>
                            <a:srgbClr val="000000"/>
                          </a:solidFill>
                          <a:latin typeface="微软雅黑" panose="020B0503020204020204" charset="-122"/>
                          <a:ea typeface="微软雅黑" panose="020B0503020204020204" charset="-122"/>
                          <a:cs typeface="微软雅黑" panose="020B0503020204020204" charset="-122"/>
                        </a:rPr>
                        <a:t>明日转雨！万万没想到上海入冬又有戏了</a:t>
                      </a:r>
                      <a:r>
                        <a:rPr lang="en-US" altLang="zh-CN" sz="1000" b="0" i="0">
                          <a:solidFill>
                            <a:srgbClr val="000000"/>
                          </a:solidFill>
                          <a:latin typeface="微软雅黑" panose="020B0503020204020204" charset="-122"/>
                          <a:ea typeface="微软雅黑" panose="020B0503020204020204" charset="-122"/>
                          <a:cs typeface="微软雅黑" panose="020B0503020204020204" charset="-122"/>
                        </a:rPr>
                        <a:t>……</a:t>
                      </a:r>
                      <a:endParaRPr lang="en-US" altLang="zh-CN"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222</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0.22</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9" name="图表 8"/>
          <p:cNvGraphicFramePr/>
          <p:nvPr/>
        </p:nvGraphicFramePr>
        <p:xfrm>
          <a:off x="7379970" y="3267710"/>
          <a:ext cx="4147820" cy="251269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05a759e5-cc87-4f0e-90d0-9e03c2d18a44}"/>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05a759e5-cc87-4f0e-90d0-9e03c2d18a44}"/>
  <p:tag name="TABLE_EMPHASIZE_TYPE" val="horizontal"/>
</p:tagLst>
</file>

<file path=ppt/tags/tag5.xml><?xml version="1.0" encoding="utf-8"?>
<p:tagLst xmlns:p="http://schemas.openxmlformats.org/presentationml/2006/main">
  <p:tag name="KSO_WM_UNIT_TABLE_BEAUTIFY" val="smartTable{8e59bc5b-28a8-46b6-bddc-bed2abe6575e}"/>
</p:tagLst>
</file>

<file path=ppt/tags/tag6.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2204</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汉仪中隶书简</vt:lpstr>
      <vt:lpstr>微软雅黑</vt:lpstr>
      <vt:lpstr>Helvetica</vt:lpstr>
      <vt:lpstr>黑体</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214</cp:revision>
  <dcterms:created xsi:type="dcterms:W3CDTF">2022-01-21T00:47:00Z</dcterms:created>
  <dcterms:modified xsi:type="dcterms:W3CDTF">2025-01-08T07:48:31Z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2022-02-03T00:34:34Z</vt:filetime>
  </property>
  <property fmtid="{D5CDD505-2E9C-101B-9397-08002B2CF9AE}" pid="4" name="ICV">
    <vt:lpwstr>14D5236C7B6445A1B77F7AE899E6FBD7</vt:lpwstr>
  </property>
  <property fmtid="{D5CDD505-2E9C-101B-9397-08002B2CF9AE}" pid="5" name="KSOProductBuildVer">
    <vt:lpwstr>2052-12.1.0.19302</vt:lpwstr>
  </property>
</Properties>
</file>