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handoutMasterIdLst>
    <p:handoutMasterId r:id="rId10"/>
  </p:handoutMasterIdLst>
  <p:sldIdLst>
    <p:sldId id="256" r:id="rId3"/>
    <p:sldId id="257" r:id="rId4"/>
    <p:sldId id="258" r:id="rId5"/>
    <p:sldId id="259" r:id="rId6"/>
    <p:sldId id="260" r:id="rId7"/>
    <p:sldId id="261" r:id="rId9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004A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6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省级政务微信综合影响力指数分布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[部委微信草稿.xlsx]省级微信!$A$1:$A$5</c:f>
              <c:strCache>
                <c:ptCount val="5"/>
                <c:pt idx="0">
                  <c:v>1000以上</c:v>
                </c:pt>
                <c:pt idx="1">
                  <c:v>700-1000</c:v>
                </c:pt>
                <c:pt idx="2">
                  <c:v>500-700</c:v>
                </c:pt>
                <c:pt idx="3">
                  <c:v>300-500</c:v>
                </c:pt>
                <c:pt idx="4">
                  <c:v>100-300</c:v>
                </c:pt>
              </c:strCache>
            </c:strRef>
          </c:cat>
          <c:val>
            <c:numRef>
              <c:f>[部委微信草稿.xlsx]省级微信!$B$1:$B$5</c:f>
              <c:numCache>
                <c:formatCode>General</c:formatCode>
                <c:ptCount val="5"/>
                <c:pt idx="0">
                  <c:v>1</c:v>
                </c:pt>
                <c:pt idx="1">
                  <c:v>10</c:v>
                </c:pt>
                <c:pt idx="2">
                  <c:v>13</c:v>
                </c:pt>
                <c:pt idx="3">
                  <c:v>5</c:v>
                </c:pt>
                <c:pt idx="4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470478220"/>
        <c:axId val="810491867"/>
      </c:barChart>
      <c:catAx>
        <c:axId val="470478220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10491867"/>
        <c:crosses val="autoZero"/>
        <c:auto val="1"/>
        <c:lblAlgn val="ctr"/>
        <c:lblOffset val="100"/>
        <c:noMultiLvlLbl val="0"/>
      </c:catAx>
      <c:valAx>
        <c:axId val="81049186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4704782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46d1873c-b9e3-4b8a-bcf5-6293f37f19da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当月政务微信发稿量分布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[部委微信草稿.xlsx]省级微信!$A$38:$A$41</c:f>
              <c:strCache>
                <c:ptCount val="4"/>
                <c:pt idx="0">
                  <c:v>200-500</c:v>
                </c:pt>
                <c:pt idx="1">
                  <c:v>100-200</c:v>
                </c:pt>
                <c:pt idx="2">
                  <c:v>50-100</c:v>
                </c:pt>
                <c:pt idx="3">
                  <c:v>50以下</c:v>
                </c:pt>
              </c:strCache>
            </c:strRef>
          </c:cat>
          <c:val>
            <c:numRef>
              <c:f>[部委微信草稿.xlsx]省级微信!$B$38:$B$41</c:f>
              <c:numCache>
                <c:formatCode>General</c:formatCode>
                <c:ptCount val="4"/>
                <c:pt idx="0">
                  <c:v>14</c:v>
                </c:pt>
                <c:pt idx="1">
                  <c:v>12</c:v>
                </c:pt>
                <c:pt idx="2">
                  <c:v>4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3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>
        <c:manualLayout>
          <c:xMode val="edge"/>
          <c:yMode val="edge"/>
          <c:x val="0.763055555555556"/>
          <c:y val="0.352662037037037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e6ef1cc7-4641-4cca-842d-66fc35d46651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各省微信严重表述不规范分布情况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Pt>
            <c:idx val="5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[部委微信草稿.xlsx]省级微信!$A$126:$A$144</c:f>
              <c:strCache>
                <c:ptCount val="19"/>
                <c:pt idx="0">
                  <c:v>安徽省人民政府网</c:v>
                </c:pt>
                <c:pt idx="1">
                  <c:v>云南省人民政府</c:v>
                </c:pt>
                <c:pt idx="2">
                  <c:v>宁夏政府网</c:v>
                </c:pt>
                <c:pt idx="3">
                  <c:v>贵州省人民政府网</c:v>
                </c:pt>
                <c:pt idx="4">
                  <c:v>广东省人民政府门户网站</c:v>
                </c:pt>
                <c:pt idx="5">
                  <c:v>黑龙江政务</c:v>
                </c:pt>
                <c:pt idx="6">
                  <c:v>湖北省人民政府网</c:v>
                </c:pt>
                <c:pt idx="7">
                  <c:v>吉林省人民政府网</c:v>
                </c:pt>
                <c:pt idx="8">
                  <c:v>天津政务信息发布</c:v>
                </c:pt>
                <c:pt idx="9">
                  <c:v>重庆市政府网</c:v>
                </c:pt>
                <c:pt idx="10">
                  <c:v>湖南省人民政府网</c:v>
                </c:pt>
                <c:pt idx="11">
                  <c:v>西藏发布</c:v>
                </c:pt>
                <c:pt idx="12">
                  <c:v>中国福建</c:v>
                </c:pt>
                <c:pt idx="13">
                  <c:v>中国广西政府网</c:v>
                </c:pt>
                <c:pt idx="14">
                  <c:v>内蒙古自治区人民政府发布</c:v>
                </c:pt>
                <c:pt idx="15">
                  <c:v>青海政务</c:v>
                </c:pt>
                <c:pt idx="16">
                  <c:v>山东政府网</c:v>
                </c:pt>
                <c:pt idx="17">
                  <c:v>山西省人民政府</c:v>
                </c:pt>
                <c:pt idx="18">
                  <c:v>新疆政府网</c:v>
                </c:pt>
              </c:strCache>
            </c:strRef>
          </c:cat>
          <c:val>
            <c:numRef>
              <c:f>[部委微信草稿.xlsx]省级微信!$B$126:$B$144</c:f>
              <c:numCache>
                <c:formatCode>General</c:formatCode>
                <c:ptCount val="19"/>
                <c:pt idx="0">
                  <c:v>22</c:v>
                </c:pt>
                <c:pt idx="1">
                  <c:v>13</c:v>
                </c:pt>
                <c:pt idx="2">
                  <c:v>8</c:v>
                </c:pt>
                <c:pt idx="3">
                  <c:v>6</c:v>
                </c:pt>
                <c:pt idx="4">
                  <c:v>5</c:v>
                </c:pt>
                <c:pt idx="5">
                  <c:v>5</c:v>
                </c:pt>
                <c:pt idx="6">
                  <c:v>5</c:v>
                </c:pt>
                <c:pt idx="7">
                  <c:v>4</c:v>
                </c:pt>
                <c:pt idx="8">
                  <c:v>3</c:v>
                </c:pt>
                <c:pt idx="9">
                  <c:v>3</c:v>
                </c:pt>
                <c:pt idx="10">
                  <c:v>2</c:v>
                </c:pt>
                <c:pt idx="11">
                  <c:v>2</c:v>
                </c:pt>
                <c:pt idx="12">
                  <c:v>2</c:v>
                </c:pt>
                <c:pt idx="13">
                  <c:v>2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344241771"/>
        <c:axId val="623378636"/>
      </c:barChart>
      <c:catAx>
        <c:axId val="344241771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623378636"/>
        <c:crosses val="autoZero"/>
        <c:auto val="1"/>
        <c:lblAlgn val="ctr"/>
        <c:lblOffset val="100"/>
        <c:noMultiLvlLbl val="0"/>
      </c:catAx>
      <c:valAx>
        <c:axId val="6233786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4424177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b90edf4a-763b-473b-8ea9-58da1c8c41a7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当月严重表述不规范典型错误</a:t>
            </a:r>
            <a:endParaRPr b="1"/>
          </a:p>
        </c:rich>
      </c:tx>
      <c:layout>
        <c:manualLayout>
          <c:xMode val="edge"/>
          <c:yMode val="edge"/>
          <c:x val="0.275292617916329"/>
          <c:y val="0.0153978641940053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0363856882959369"/>
          <c:y val="0.190344827586207"/>
          <c:w val="0.53826561552456"/>
          <c:h val="0.680153256704981"/>
        </c:manualLayout>
      </c:layout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6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7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8"/>
            <c:bubble3D val="0"/>
            <c:spPr>
              <a:solidFill>
                <a:schemeClr val="accent1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1"/>
              <c:layout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287994448299792"/>
                      <c:h val="0.086387916743415"/>
                    </c:manualLayout>
                  </c15:layout>
                </c:ext>
              </c:extLst>
            </c:dLbl>
            <c:dLbl>
              <c:idx val="4"/>
              <c:layout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705528568123988"/>
                      <c:h val="0.0552587953582612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[部委微信草稿.xlsx]省级微信!$A$161:$A$179</c:f>
              <c:strCache>
                <c:ptCount val="19"/>
                <c:pt idx="0">
                  <c:v>总书记</c:v>
                </c:pt>
                <c:pt idx="1">
                  <c:v>学习总书记</c:v>
                </c:pt>
                <c:pt idx="2">
                  <c:v>全国“两会”</c:v>
                </c:pt>
                <c:pt idx="3">
                  <c:v>总书记重要讲话精神</c:v>
                </c:pt>
                <c:pt idx="4">
                  <c:v>“双随机一公开”</c:v>
                </c:pt>
                <c:pt idx="5">
                  <c:v>党总支部书记</c:v>
                </c:pt>
                <c:pt idx="6">
                  <c:v>省市场监督管理厅</c:v>
                </c:pt>
                <c:pt idx="7">
                  <c:v>习近平总书记一系列重要讲话精神</c:v>
                </c:pt>
                <c:pt idx="8">
                  <c:v>习近平总书记重要讲话指示精神</c:v>
                </c:pt>
                <c:pt idx="9">
                  <c:v>，正是生态文明思想</c:v>
                </c:pt>
                <c:pt idx="10">
                  <c:v>“两会”精神</c:v>
                </c:pt>
                <c:pt idx="11">
                  <c:v>“一带一路”战略</c:v>
                </c:pt>
                <c:pt idx="12">
                  <c:v>丰富了生态文明思想</c:v>
                </c:pt>
                <c:pt idx="13">
                  <c:v>林业草原局</c:v>
                </c:pt>
                <c:pt idx="14">
                  <c:v>年</c:v>
                </c:pt>
                <c:pt idx="15">
                  <c:v>山”的生态文明思想</c:v>
                </c:pt>
                <c:pt idx="16">
                  <c:v>退役军人局</c:v>
                </c:pt>
                <c:pt idx="17">
                  <c:v>习近平主席重要讲话精神</c:v>
                </c:pt>
                <c:pt idx="18">
                  <c:v>用新时代中国特色社会主义思想</c:v>
                </c:pt>
              </c:strCache>
            </c:strRef>
          </c:cat>
          <c:val>
            <c:numRef>
              <c:f>[部委微信草稿.xlsx]省级微信!$B$161:$B$179</c:f>
              <c:numCache>
                <c:formatCode>General</c:formatCode>
                <c:ptCount val="19"/>
                <c:pt idx="0">
                  <c:v>48</c:v>
                </c:pt>
                <c:pt idx="1">
                  <c:v>9</c:v>
                </c:pt>
                <c:pt idx="2">
                  <c:v>7</c:v>
                </c:pt>
                <c:pt idx="3">
                  <c:v>3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3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4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5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>
        <c:manualLayout>
          <c:xMode val="edge"/>
          <c:yMode val="edge"/>
          <c:x val="0.594125189416016"/>
          <c:y val="0.137514384349827"/>
          <c:w val="0.383960834596107"/>
          <c:h val="0.821442270809359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692aef8d-e34b-4cb5-b9f2-ca8371f75cdf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各省微信10W+热门文章分布情况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[部委微信草稿.xlsx]Sheet5!$B$15:$B$20</c:f>
              <c:strCache>
                <c:ptCount val="6"/>
                <c:pt idx="0">
                  <c:v>上海发布</c:v>
                </c:pt>
                <c:pt idx="1">
                  <c:v>北京发布</c:v>
                </c:pt>
                <c:pt idx="2">
                  <c:v>浙江发布</c:v>
                </c:pt>
                <c:pt idx="3">
                  <c:v>河南发布</c:v>
                </c:pt>
                <c:pt idx="4">
                  <c:v>河北省人民政府</c:v>
                </c:pt>
                <c:pt idx="5">
                  <c:v>江西省人民政府</c:v>
                </c:pt>
              </c:strCache>
            </c:strRef>
          </c:cat>
          <c:val>
            <c:numRef>
              <c:f>[部委微信草稿.xlsx]Sheet5!$C$15:$C$20</c:f>
              <c:numCache>
                <c:formatCode>General</c:formatCode>
                <c:ptCount val="6"/>
                <c:pt idx="0">
                  <c:v>72</c:v>
                </c:pt>
                <c:pt idx="1">
                  <c:v>5</c:v>
                </c:pt>
                <c:pt idx="2">
                  <c:v>3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9193900"/>
        <c:axId val="545439277"/>
      </c:barChart>
      <c:catAx>
        <c:axId val="17919390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45439277"/>
        <c:crosses val="autoZero"/>
        <c:auto val="1"/>
        <c:lblAlgn val="ctr"/>
        <c:lblOffset val="100"/>
        <c:noMultiLvlLbl val="0"/>
      </c:catAx>
      <c:valAx>
        <c:axId val="545439277"/>
        <c:scaling>
          <c:orientation val="minMax"/>
          <c:max val="80"/>
          <c:min val="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79193900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5648ced7-918c-4f0e-8a4f-129fb8b9df9b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2.xml"/><Relationship Id="rId6" Type="http://schemas.openxmlformats.org/officeDocument/2006/relationships/tags" Target="../tags/tag1.xml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5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grpSp>
        <p:nvGrpSpPr>
          <p:cNvPr id="11" name="组合 10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sz="280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信</a:t>
              </a:r>
              <a:endParaRPr sz="2800"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2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  <p:sp>
        <p:nvSpPr>
          <p:cNvPr id="13" name="Title 1" descr="7b0a20202020227461726765744d6f64756c65223a202270726f636573734f6e6c696e65466f6e7473220a7d0a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省级政务新媒体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4" name="文本占位符 7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3432175" y="447294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62025" y="1268095"/>
            <a:ext cx="5348605" cy="2228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名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省级政务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公众号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31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sz="16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，根据监测数据统计结果</a:t>
            </a:r>
            <a:r>
              <a:rPr lang="zh-CN" sz="16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显示</a:t>
            </a:r>
            <a:r>
              <a:rPr sz="16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合影响力指数得分在</a:t>
            </a:r>
            <a:r>
              <a:rPr lang="en-US"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500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</a:t>
            </a:r>
            <a:r>
              <a:rPr lang="en-US"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700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之间的公众号数量较多，共</a:t>
            </a:r>
            <a:r>
              <a:rPr lang="en-US"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</a:t>
            </a:r>
            <a:r>
              <a:rPr lang="en-US" sz="1600" spc="2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微信综合影响力指数在</a:t>
            </a:r>
            <a:r>
              <a:rPr lang="en-US"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</a:t>
            </a:r>
            <a:r>
              <a:rPr lang="en-US"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以上。其中</a:t>
            </a:r>
            <a:r>
              <a:rPr lang="zh-CN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lang="en-US" altLang="zh-CN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综合影响力指数为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1142.81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浙江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北京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综合影响力指数分别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</a:t>
            </a:r>
            <a:r>
              <a:rPr lang="en-US" altLang="zh-CN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953.77</a:t>
            </a:r>
            <a:r>
              <a:rPr lang="zh-CN" alt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946.36</a:t>
            </a:r>
            <a:r>
              <a:rPr lang="zh-CN" alt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spc="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object 27"/>
          <p:cNvSpPr/>
          <p:nvPr/>
        </p:nvSpPr>
        <p:spPr>
          <a:xfrm>
            <a:off x="465518" y="1289170"/>
            <a:ext cx="331379" cy="28623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sp>
        <p:nvSpPr>
          <p:cNvPr id="7" name="object 28"/>
          <p:cNvSpPr txBox="1"/>
          <p:nvPr/>
        </p:nvSpPr>
        <p:spPr>
          <a:xfrm>
            <a:off x="6310629" y="4433570"/>
            <a:ext cx="5083175" cy="1859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 marR="5080" lvl="0" algn="just">
              <a:lnSpc>
                <a:spcPct val="150000"/>
              </a:lnSpc>
              <a:spcBef>
                <a:spcPts val="100"/>
              </a:spcBef>
              <a:buClrTx/>
              <a:buSzTx/>
              <a:buFontTx/>
            </a:pP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2025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年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月，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省级政务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微信发稿总量达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6250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篇，平均发布文章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篇。其中，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北京</a:t>
            </a:r>
            <a:r>
              <a:rPr lang="zh-CN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发布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”月发稿量最高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，共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456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篇；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上海</a:t>
            </a:r>
            <a:r>
              <a:rPr lang="zh-CN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发布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”和“</a:t>
            </a:r>
            <a:r>
              <a:rPr lang="zh-CN" altLang="en-US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陕西发布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”分列第二、第三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，各发布文章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447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篇、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331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篇；</a:t>
            </a:r>
            <a:r>
              <a:rPr lang="en-US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江苏政务服务</a:t>
            </a:r>
            <a:r>
              <a:rPr lang="en-US" altLang="zh-CN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altLang="en-US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月发稿量最少</a:t>
            </a:r>
            <a:r>
              <a:rPr lang="zh-CN" alt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，发布文章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13</a:t>
            </a:r>
            <a:r>
              <a:rPr lang="zh-CN" alt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sz="1600" spc="3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63" name="object 57"/>
          <p:cNvSpPr/>
          <p:nvPr/>
        </p:nvSpPr>
        <p:spPr>
          <a:xfrm>
            <a:off x="5776010" y="4568950"/>
            <a:ext cx="312337" cy="28623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graphicFrame>
        <p:nvGraphicFramePr>
          <p:cNvPr id="4" name="图表 3"/>
          <p:cNvGraphicFramePr/>
          <p:nvPr/>
        </p:nvGraphicFramePr>
        <p:xfrm>
          <a:off x="6821805" y="1302385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2" name="图表 11"/>
          <p:cNvGraphicFramePr/>
          <p:nvPr/>
        </p:nvGraphicFramePr>
        <p:xfrm>
          <a:off x="981710" y="3850005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政务</a:t>
            </a:r>
            <a:r>
              <a:rPr lang="zh-CN"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32" name="object 32"/>
          <p:cNvSpPr txBox="1"/>
          <p:nvPr/>
        </p:nvSpPr>
        <p:spPr>
          <a:xfrm>
            <a:off x="1019810" y="5840836"/>
            <a:ext cx="9924415" cy="66738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p>
            <a:pPr marL="38100">
              <a:lnSpc>
                <a:spcPct val="100000"/>
              </a:lnSpc>
              <a:spcBef>
                <a:spcPts val="705"/>
              </a:spcBef>
            </a:pP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1000" b="1" u="sng" dirty="0">
                <a:uFill>
                  <a:solidFill>
                    <a:srgbClr val="000000"/>
                  </a:solidFill>
                </a:uFill>
                <a:latin typeface="微软雅黑" panose="020B0503020204020204" charset="-122"/>
                <a:cs typeface="微软雅黑" panose="020B0503020204020204" charset="-122"/>
              </a:rPr>
              <a:t>影响力指数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=</a:t>
            </a:r>
            <a:r>
              <a:rPr sz="1000" b="1" spc="5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(30%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整体传播力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+30%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篇均传播力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+30%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头条传播力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+10%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峰值传播力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)</a:t>
            </a:r>
            <a:r>
              <a:rPr sz="975" b="1" spc="-7" baseline="21000" dirty="0">
                <a:latin typeface="微软雅黑" panose="020B0503020204020204" charset="-122"/>
                <a:cs typeface="微软雅黑" panose="020B0503020204020204" charset="-122"/>
              </a:rPr>
              <a:t>2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*10</a:t>
            </a:r>
            <a:endParaRPr sz="1000">
              <a:latin typeface="微软雅黑" panose="020B0503020204020204" charset="-122"/>
              <a:cs typeface="微软雅黑" panose="020B0503020204020204" charset="-122"/>
            </a:endParaRPr>
          </a:p>
          <a:p>
            <a:pPr marL="38100">
              <a:lnSpc>
                <a:spcPct val="100000"/>
              </a:lnSpc>
              <a:spcBef>
                <a:spcPts val="550"/>
              </a:spcBef>
            </a:pP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整体传播力=</a:t>
            </a:r>
            <a:r>
              <a:rPr sz="900" spc="20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日均阅读数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日均在看数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日均点赞数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*10+1)；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篇均传播力=</a:t>
            </a:r>
            <a:r>
              <a:rPr sz="900" spc="15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篇均点赞数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*10+1)；</a:t>
            </a:r>
            <a:endParaRPr sz="900">
              <a:latin typeface="微软雅黑" panose="020B0503020204020204" charset="-122"/>
              <a:cs typeface="微软雅黑" panose="020B0503020204020204" charset="-122"/>
            </a:endParaRPr>
          </a:p>
          <a:p>
            <a:pPr marL="38100">
              <a:lnSpc>
                <a:spcPct val="100000"/>
              </a:lnSpc>
              <a:spcBef>
                <a:spcPts val="540"/>
              </a:spcBef>
            </a:pP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头条传播力=</a:t>
            </a:r>
            <a:r>
              <a:rPr sz="900" spc="40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头条篇均阅读数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头条篇均在看数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头条篇均点赞数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*10+1)；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峰值传播力=</a:t>
            </a:r>
            <a:r>
              <a:rPr sz="900" spc="40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最高阅读数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+1)+0.2ln(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最高在看数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*10+1)+0.1ln(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最高点赞数*10+1)</a:t>
            </a:r>
            <a:endParaRPr sz="900">
              <a:latin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微信名称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影响力指数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阅读总数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在看总数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头条文章阅读量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单条最大阅读数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单条最大在看数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    上海发布</a:t>
                      </a:r>
                      <a:endParaRPr lang="zh-CN" sz="113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1142.81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1589.23W+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22968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447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1106.57W+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425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浙江发布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953.77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335.09W+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5371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171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301.89W+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238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北京发布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946.36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656.22W+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8259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456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604.44W+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259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河南发布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857.43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291.48W+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4373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283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280.05W+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江西省人民政府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842.57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150.97W+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1496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149.32W+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湖南省人民政府网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824.03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207.01W+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3618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233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192.67W+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89063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河北省人民政府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812.81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201.84W+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1479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179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199.64W+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贵州省人民政府网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754.87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82.25W+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1371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80.91W+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84017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367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四川发布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730.15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97.89W+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2048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173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86.47W+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46809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黑龙江政务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727.57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107.8W+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1340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167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107.65W+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50846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辽宁发布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704.35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104.01W+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1656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255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94.26W+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68141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7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重庆市政府网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699.54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108.24W+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1545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243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103.37W+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29890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安徽省人民政府网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686.2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87.21W+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1413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234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83.24W+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46210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云南省人民政府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685.96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79.87W+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1879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263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72.67W+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59845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广东省人民政府门户网站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680.05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44.58W+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1013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35.54W+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59088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829310" y="1376045"/>
          <a:ext cx="1053338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78510"/>
                <a:gridCol w="2271395"/>
                <a:gridCol w="1146175"/>
                <a:gridCol w="1005205"/>
                <a:gridCol w="1006475"/>
                <a:gridCol w="1005840"/>
                <a:gridCol w="1005205"/>
                <a:gridCol w="1157605"/>
                <a:gridCol w="1156970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</a:t>
                      </a:r>
                      <a:endParaRPr lang="en-US" alt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0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    </a:t>
                      </a:r>
                      <a:r>
                        <a:rPr 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上海发布</a:t>
                      </a:r>
                      <a:endParaRPr 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1142.81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1589.23W+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22968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447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1106.57W+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10W+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425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00" name="textbox 100"/>
            <p:cNvSpPr/>
            <p:nvPr/>
          </p:nvSpPr>
          <p:spPr>
            <a:xfrm>
              <a:off x="698500" y="241935"/>
              <a:ext cx="4834255" cy="47117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3.</a:t>
              </a:r>
              <a:r>
                <a:rPr sz="3200" spc="-25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严重表述不规</a:t>
              </a:r>
              <a:r>
                <a:rPr sz="3200" spc="-5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范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问题</a:t>
              </a:r>
              <a:endParaRPr lang="en-US" altLang="en-US" sz="3200" dirty="0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268730"/>
            <a:ext cx="10863580" cy="1120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19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政务微信存在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87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处严重表述不规范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问题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，其中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安徽省人民政府网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存在问题最多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22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25.2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%）。出现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严重表述错误问题主要集中在政治类表述不规范、口号等，如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“总书记”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学习总书记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全国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两会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总书记重要讲话精神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”等内容表述不规范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12" name="图表 11"/>
          <p:cNvGraphicFramePr/>
          <p:nvPr/>
        </p:nvGraphicFramePr>
        <p:xfrm>
          <a:off x="664210" y="2568575"/>
          <a:ext cx="5432425" cy="4143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0" name="图表 9"/>
          <p:cNvGraphicFramePr/>
          <p:nvPr/>
        </p:nvGraphicFramePr>
        <p:xfrm>
          <a:off x="6236970" y="2568575"/>
          <a:ext cx="5235575" cy="4143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081405"/>
            <a:ext cx="10863580" cy="1120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当月，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有6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个省级政务微信共发布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84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篇阅读数超过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10W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的文章，有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个省级政务微信共发布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109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篇阅读数在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5W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10W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之间的文章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其中“ 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10W+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热门文章数最多（共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72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85.7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%）。网民重点关注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通知公告、时事新闻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等信息。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5"/>
            </p:custDataLst>
          </p:nvPr>
        </p:nvGraphicFramePr>
        <p:xfrm>
          <a:off x="720408" y="2352675"/>
          <a:ext cx="6315075" cy="431075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955040"/>
                <a:gridCol w="3347720"/>
                <a:gridCol w="901700"/>
                <a:gridCol w="701040"/>
              </a:tblGrid>
              <a:tr h="311150">
                <a:tc grid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当月阅读数10w+热门文章top10</a:t>
                      </a:r>
                      <a:endParaRPr lang="zh-CN" sz="11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0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公众号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文章标题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在看数↓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在看率%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36195" marB="36195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上海发布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36195" marB="36195" vert="horz" anchor="ctr" anchorCtr="1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最近几天，很多上海职工都收到了一条短信！事关这笔钱→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425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0.42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今年5月底前，上海三级医疗机构全部开展“免陪照护服务”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328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0.33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2025年上海市义务教育阶段学校招生入学工作实施意见及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325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0.32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上海小众赏花地图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249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0.25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上海首个日夜赏樱乐园！顾村公园—樱花岛购票及入园攻略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244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0.24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申城开启樱花“盛宴”，奉上公园赏樱地图→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238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0.24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浙江发布</a:t>
                      </a:r>
                      <a:endParaRPr lang="zh-CN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浙江省政府与阿里巴巴集团蚂蚁集团签署战略合作协议　刘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238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0.24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@所有人，新一轮“乐品上海”餐饮消费券又来啦！本周六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232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0.23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沪上高校最美春景上线，有你的学校吗？（附入校指引）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231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0.23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免费！半价！上海各景点妇女节福利大放送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191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0.19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2" name="图表 1"/>
          <p:cNvGraphicFramePr/>
          <p:nvPr/>
        </p:nvGraphicFramePr>
        <p:xfrm>
          <a:off x="7332345" y="2698115"/>
          <a:ext cx="4140200" cy="36785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UNIT_TABLE_BEAUTIFY" val="smartTable{736a50c0-8171-4c0c-ac4d-b748faae13ec}"/>
  <p:tag name="TABLE_ENDDRAG_ORIGIN_RECT" val="799*369"/>
  <p:tag name="TABLE_ENDDRAG_RECT" val="63*83*799*369"/>
  <p:tag name="TABLE_EMPHASIZE_COLOR" val="3042485"/>
  <p:tag name="TABLE_EMPHASIZE_ROW" val="1"/>
  <p:tag name="TABLE_EMPHASIZE_ID" val="2"/>
</p:tagLst>
</file>

<file path=ppt/tags/tag4.xml><?xml version="1.0" encoding="utf-8"?>
<p:tagLst xmlns:p="http://schemas.openxmlformats.org/presentationml/2006/main">
  <p:tag name="TABLE_EMPHASIZE_UUID" val="smartTable{736a50c0-8171-4c0c-ac4d-b748faae13ec}"/>
  <p:tag name="TABLE_EMPHASIZE_TYPE" val="horizontal"/>
</p:tagLst>
</file>

<file path=ppt/tags/tag5.xml><?xml version="1.0" encoding="utf-8"?>
<p:tagLst xmlns:p="http://schemas.openxmlformats.org/presentationml/2006/main">
  <p:tag name="KSO_WM_UNIT_TABLE_BEAUTIFY" val="smartTable{74969888-76b3-447b-ba2c-10d1244820e0}"/>
</p:tagLst>
</file>

<file path=ppt/tags/tag6.xml><?xml version="1.0" encoding="utf-8"?>
<p:tagLst xmlns:p="http://schemas.openxmlformats.org/presentationml/2006/main">
  <p:tag name="COMMONDATA" val="eyJoZGlkIjoiNjNkNDg2NTQxNzczMmU2NWY1YTFlMWIwYzIzZTVjMWU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2202</Words>
  <Application>WPS 演示</Application>
  <PresentationFormat/>
  <Paragraphs>458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20" baseType="lpstr">
      <vt:lpstr>Arial</vt:lpstr>
      <vt:lpstr>宋体</vt:lpstr>
      <vt:lpstr>Wingdings</vt:lpstr>
      <vt:lpstr>Arial</vt:lpstr>
      <vt:lpstr>汉仪大隶书简</vt:lpstr>
      <vt:lpstr>汉仪旗黑-85S</vt:lpstr>
      <vt:lpstr>黑体</vt:lpstr>
      <vt:lpstr>汉仪中隶书简</vt:lpstr>
      <vt:lpstr>微软雅黑</vt:lpstr>
      <vt:lpstr>Helvetica</vt:lpstr>
      <vt:lpstr>Arial Unicode MS</vt:lpstr>
      <vt:lpstr>Calibri</vt:lpstr>
      <vt:lpstr>Helvetica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stella</cp:lastModifiedBy>
  <cp:revision>241</cp:revision>
  <dcterms:created xsi:type="dcterms:W3CDTF">2022-01-21T00:47:00Z</dcterms:created>
  <dcterms:modified xsi:type="dcterms:W3CDTF">2025-04-08T07:16:51Z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2022-02-03T16:34:34Z</vt:filetime>
  </property>
  <property fmtid="{D5CDD505-2E9C-101B-9397-08002B2CF9AE}" pid="4" name="ICV">
    <vt:lpwstr>14D5236C7B6445A1B77F7AE899E6FBD7</vt:lpwstr>
  </property>
  <property fmtid="{D5CDD505-2E9C-101B-9397-08002B2CF9AE}" pid="5" name="KSOProductBuildVer">
    <vt:lpwstr>2052-12.1.0.20305</vt:lpwstr>
  </property>
</Properties>
</file>