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4&#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4&#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4&#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4&#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Pt>
            <c:idx val="4"/>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[部委微信草稿.xlsx]部委微信!$A$31:$A$35</c:f>
              <c:strCache>
                <c:ptCount val="5"/>
                <c:pt idx="0">
                  <c:v>900以上</c:v>
                </c:pt>
                <c:pt idx="1">
                  <c:v>700-900</c:v>
                </c:pt>
                <c:pt idx="2">
                  <c:v>500-700</c:v>
                </c:pt>
                <c:pt idx="3">
                  <c:v>300-500</c:v>
                </c:pt>
                <c:pt idx="4">
                  <c:v>300以下</c:v>
                </c:pt>
              </c:strCache>
            </c:strRef>
          </c:cat>
          <c:val>
            <c:numRef>
              <c:f>[部委微信草稿.xlsx]部委微信!$B$31:$B$35</c:f>
              <c:numCache>
                <c:formatCode>General</c:formatCode>
                <c:ptCount val="5"/>
                <c:pt idx="0">
                  <c:v>7</c:v>
                </c:pt>
                <c:pt idx="1">
                  <c:v>17</c:v>
                </c:pt>
                <c:pt idx="2">
                  <c:v>16</c:v>
                </c:pt>
                <c:pt idx="3">
                  <c:v>6</c:v>
                </c:pt>
                <c:pt idx="4">
                  <c:v>1</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manualLayout>
          <c:xMode val="edge"/>
          <c:yMode val="edge"/>
          <c:x val="0.172296601441813"/>
          <c:y val="0.0410116199589884"/>
        </c:manualLayout>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lumMod val="60000"/>
                  <a:lumOff val="40000"/>
                </a:schemeClr>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570370087355651"/>
                  <c:y val="0.14489192185655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0903812100433"/>
                  <c:y val="0.017429938482570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997880174268125"/>
                  <c:y val="-0.13127811502422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4943840653672"/>
                  <c:y val="0.14154913667208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[部委微信草稿.xlsx]部委微信!$A$18:$A$21</c:f>
              <c:strCache>
                <c:ptCount val="4"/>
                <c:pt idx="0">
                  <c:v>200-300</c:v>
                </c:pt>
                <c:pt idx="1">
                  <c:v>100-200</c:v>
                </c:pt>
                <c:pt idx="2">
                  <c:v>50-100</c:v>
                </c:pt>
                <c:pt idx="3">
                  <c:v>50以下</c:v>
                </c:pt>
              </c:strCache>
            </c:strRef>
          </c:cat>
          <c:val>
            <c:numRef>
              <c:f>[部委微信草稿.xlsx]部委微信!$B$18:$B$21</c:f>
              <c:numCache>
                <c:formatCode>General</c:formatCode>
                <c:ptCount val="4"/>
                <c:pt idx="0">
                  <c:v>3</c:v>
                </c:pt>
                <c:pt idx="1">
                  <c:v>19</c:v>
                </c:pt>
                <c:pt idx="2">
                  <c:v>17</c:v>
                </c:pt>
                <c:pt idx="3">
                  <c:v>8</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1"/>
              </a:solidFill>
              <a:ln>
                <a:noFill/>
              </a:ln>
              <a:effectLst/>
            </c:spPr>
          </c:dPt>
          <c:dPt>
            <c:idx val="7"/>
            <c:invertIfNegative val="0"/>
            <c:bubble3D val="0"/>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[部委微信草稿.xlsx]部委微信!$A$128:$A$142</c:f>
              <c:strCache>
                <c:ptCount val="15"/>
                <c:pt idx="0">
                  <c:v>国防部发布</c:v>
                </c:pt>
                <c:pt idx="1">
                  <c:v>国家广播电视总局</c:v>
                </c:pt>
                <c:pt idx="2">
                  <c:v>国家核安全局</c:v>
                </c:pt>
                <c:pt idx="3">
                  <c:v>国家矿山安全监察局</c:v>
                </c:pt>
                <c:pt idx="4">
                  <c:v>国家民委</c:v>
                </c:pt>
                <c:pt idx="5">
                  <c:v>国家能源局</c:v>
                </c:pt>
                <c:pt idx="6">
                  <c:v>国家文物局</c:v>
                </c:pt>
                <c:pt idx="7">
                  <c:v>国家信访局</c:v>
                </c:pt>
                <c:pt idx="8">
                  <c:v>健康中国</c:v>
                </c:pt>
                <c:pt idx="9">
                  <c:v>司法部</c:v>
                </c:pt>
                <c:pt idx="10">
                  <c:v>统计微讯</c:v>
                </c:pt>
                <c:pt idx="11">
                  <c:v>外交部</c:v>
                </c:pt>
                <c:pt idx="12">
                  <c:v>中国民族</c:v>
                </c:pt>
                <c:pt idx="13">
                  <c:v>中国人民银行</c:v>
                </c:pt>
                <c:pt idx="14">
                  <c:v>中国水利</c:v>
                </c:pt>
              </c:strCache>
            </c:strRef>
          </c:cat>
          <c:val>
            <c:numRef>
              <c:f>[部委微信草稿.xlsx]部委微信!$B$128:$B$142</c:f>
              <c:numCache>
                <c:formatCode>General</c:formatCode>
                <c:ptCount val="15"/>
                <c:pt idx="0">
                  <c:v>1</c:v>
                </c:pt>
                <c:pt idx="1">
                  <c:v>1</c:v>
                </c:pt>
                <c:pt idx="2">
                  <c:v>1</c:v>
                </c:pt>
                <c:pt idx="3">
                  <c:v>2</c:v>
                </c:pt>
                <c:pt idx="4">
                  <c:v>1</c:v>
                </c:pt>
                <c:pt idx="5">
                  <c:v>1</c:v>
                </c:pt>
                <c:pt idx="6">
                  <c:v>2</c:v>
                </c:pt>
                <c:pt idx="7">
                  <c:v>2</c:v>
                </c:pt>
                <c:pt idx="8">
                  <c:v>1</c:v>
                </c:pt>
                <c:pt idx="9">
                  <c:v>3</c:v>
                </c:pt>
                <c:pt idx="10">
                  <c:v>1</c:v>
                </c:pt>
                <c:pt idx="11">
                  <c:v>1</c:v>
                </c:pt>
                <c:pt idx="12">
                  <c:v>1</c:v>
                </c:pt>
                <c:pt idx="13">
                  <c:v>1</c:v>
                </c:pt>
                <c:pt idx="14">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80" b="0" i="0" u="none" strike="noStrike" kern="1200" spc="0" baseline="0">
                <a:solidFill>
                  <a:schemeClr val="tx1">
                    <a:lumMod val="65000"/>
                    <a:lumOff val="35000"/>
                  </a:schemeClr>
                </a:solidFill>
                <a:latin typeface="+mn-lt"/>
                <a:ea typeface="+mn-ea"/>
                <a:cs typeface="+mn-cs"/>
              </a:defRPr>
            </a:pPr>
            <a:r>
              <a:rPr sz="1400" b="1"/>
              <a:t>当月严重表述不规范典型错误</a:t>
            </a:r>
            <a:endParaRPr sz="1400" b="1"/>
          </a:p>
        </c:rich>
      </c:tx>
      <c:layout>
        <c:manualLayout>
          <c:xMode val="edge"/>
          <c:yMode val="edge"/>
          <c:x val="0.275292617916329"/>
          <c:y val="0.0153978641940053"/>
        </c:manualLayout>
      </c:layout>
      <c:overlay val="0"/>
      <c:spPr>
        <a:noFill/>
        <a:ln>
          <a:noFill/>
        </a:ln>
        <a:effectLst/>
      </c:spPr>
    </c:title>
    <c:autoTitleDeleted val="0"/>
    <c:plotArea>
      <c:layout>
        <c:manualLayout>
          <c:layoutTarget val="inner"/>
          <c:xMode val="edge"/>
          <c:yMode val="edge"/>
          <c:x val="0.0284635100499124"/>
          <c:y val="0.234535229904069"/>
          <c:w val="0.515310940240119"/>
          <c:h val="0.631822692689381"/>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Lbls>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572496787007828"/>
                      <c:h val="0.0574385510996119"/>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[部委微信草稿.xlsx]部委微信!$A$165:$A$173</c:f>
              <c:strCache>
                <c:ptCount val="9"/>
                <c:pt idx="0">
                  <c:v>“两会”精神</c:v>
                </c:pt>
                <c:pt idx="1">
                  <c:v>不忘初心，牢记使命</c:v>
                </c:pt>
                <c:pt idx="2">
                  <c:v>党徽</c:v>
                </c:pt>
                <c:pt idx="3">
                  <c:v>两岸三地</c:v>
                </c:pt>
                <c:pt idx="4">
                  <c:v>习总书记</c:v>
                </c:pt>
                <c:pt idx="5">
                  <c:v>新疆自治区</c:v>
                </c:pt>
                <c:pt idx="6">
                  <c:v>中国特设</c:v>
                </c:pt>
                <c:pt idx="7">
                  <c:v>筑牢中华民族共同体意识</c:v>
                </c:pt>
                <c:pt idx="8">
                  <c:v>总书记</c:v>
                </c:pt>
              </c:strCache>
            </c:strRef>
          </c:cat>
          <c:val>
            <c:numRef>
              <c:f>[部委微信草稿.xlsx]部委微信!$B$165:$B$173</c:f>
              <c:numCache>
                <c:formatCode>General</c:formatCode>
                <c:ptCount val="9"/>
                <c:pt idx="0">
                  <c:v>2</c:v>
                </c:pt>
                <c:pt idx="1">
                  <c:v>1</c:v>
                </c:pt>
                <c:pt idx="2">
                  <c:v>1</c:v>
                </c:pt>
                <c:pt idx="3">
                  <c:v>1</c:v>
                </c:pt>
                <c:pt idx="4">
                  <c:v>11</c:v>
                </c:pt>
                <c:pt idx="5">
                  <c:v>1</c:v>
                </c:pt>
                <c:pt idx="6">
                  <c:v>1</c:v>
                </c:pt>
                <c:pt idx="7">
                  <c:v>1</c:v>
                </c:pt>
                <c:pt idx="8">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618777822743828"/>
          <c:y val="0.161263645385379"/>
          <c:w val="0.377175232699312"/>
          <c:h val="0.76149520344029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sz="9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16841211435041"/>
          <c:y val="0.156598074381726"/>
          <c:w val="0.59892442683272"/>
          <c:h val="0.798942797810081"/>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Lbls>
            <c:numFmt formatCode="General" sourceLinked="0"/>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[部委微信草稿.xlsx]Sheet2!$E$21:$E$37</c:f>
              <c:strCache>
                <c:ptCount val="17"/>
                <c:pt idx="0">
                  <c:v>工信微报</c:v>
                </c:pt>
                <c:pt idx="1">
                  <c:v>国防部发布</c:v>
                </c:pt>
                <c:pt idx="2">
                  <c:v>国家发展改革委</c:v>
                </c:pt>
                <c:pt idx="3">
                  <c:v>国家税务总局</c:v>
                </c:pt>
                <c:pt idx="4">
                  <c:v>国家移民管理局</c:v>
                </c:pt>
                <c:pt idx="5">
                  <c:v>国家知识产权局</c:v>
                </c:pt>
                <c:pt idx="6">
                  <c:v>国资小新</c:v>
                </c:pt>
                <c:pt idx="7">
                  <c:v>海关发布</c:v>
                </c:pt>
                <c:pt idx="8">
                  <c:v>健康中国</c:v>
                </c:pt>
                <c:pt idx="9">
                  <c:v>人力资源和社会保障部</c:v>
                </c:pt>
                <c:pt idx="10">
                  <c:v>生态环境部</c:v>
                </c:pt>
                <c:pt idx="11">
                  <c:v>司法部</c:v>
                </c:pt>
                <c:pt idx="12">
                  <c:v>退役军人事务部</c:v>
                </c:pt>
                <c:pt idx="13">
                  <c:v>微言教育</c:v>
                </c:pt>
                <c:pt idx="14">
                  <c:v>证监会发布</c:v>
                </c:pt>
                <c:pt idx="15">
                  <c:v>中国人民银行</c:v>
                </c:pt>
                <c:pt idx="16">
                  <c:v>中华人民共和国应急管理部</c:v>
                </c:pt>
              </c:strCache>
            </c:strRef>
          </c:cat>
          <c:val>
            <c:numRef>
              <c:f>[部委微信草稿.xlsx]Sheet2!$F$21:$F$37</c:f>
              <c:numCache>
                <c:formatCode>General</c:formatCode>
                <c:ptCount val="17"/>
                <c:pt idx="0">
                  <c:v>1</c:v>
                </c:pt>
                <c:pt idx="1">
                  <c:v>1</c:v>
                </c:pt>
                <c:pt idx="2">
                  <c:v>3</c:v>
                </c:pt>
                <c:pt idx="3">
                  <c:v>1</c:v>
                </c:pt>
                <c:pt idx="4">
                  <c:v>3</c:v>
                </c:pt>
                <c:pt idx="5">
                  <c:v>1</c:v>
                </c:pt>
                <c:pt idx="6">
                  <c:v>6</c:v>
                </c:pt>
                <c:pt idx="7">
                  <c:v>4</c:v>
                </c:pt>
                <c:pt idx="8">
                  <c:v>1</c:v>
                </c:pt>
                <c:pt idx="9">
                  <c:v>4</c:v>
                </c:pt>
                <c:pt idx="10">
                  <c:v>3</c:v>
                </c:pt>
                <c:pt idx="11">
                  <c:v>1</c:v>
                </c:pt>
                <c:pt idx="12">
                  <c:v>2</c:v>
                </c:pt>
                <c:pt idx="13">
                  <c:v>7</c:v>
                </c:pt>
                <c:pt idx="14">
                  <c:v>1</c:v>
                </c:pt>
                <c:pt idx="15">
                  <c:v>8</c:v>
                </c:pt>
                <c:pt idx="16">
                  <c:v>42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21766204358902"/>
          <c:y val="0.143555710792875"/>
          <c:w val="0.261251061420889"/>
          <c:h val="0.816101990918617"/>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a:t>
            </a:r>
            <a:r>
              <a:rPr lang="en-US" sz="1600" spc="35" dirty="0">
                <a:latin typeface="微软雅黑" panose="020B0503020204020204" charset="-122"/>
                <a:ea typeface="微软雅黑" panose="020B0503020204020204" charset="-122"/>
                <a:cs typeface="微软雅黑" panose="020B0503020204020204" charset="-122"/>
              </a:rPr>
              <a:t>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17</a:t>
            </a:r>
            <a:r>
              <a:rPr sz="1600" spc="35" dirty="0">
                <a:latin typeface="微软雅黑" panose="020B0503020204020204" charset="-122"/>
                <a:ea typeface="微软雅黑" panose="020B0503020204020204" charset="-122"/>
                <a:cs typeface="微软雅黑" panose="020B0503020204020204" charset="-122"/>
              </a:rPr>
              <a:t>个； 有</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1100.98</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退役军人事务部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987.66</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970</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5</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4645</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99</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262</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”和“中国气象局”分列第二、第三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221</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208</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633845" y="1268095"/>
          <a:ext cx="4838700" cy="279590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962025" y="4064000"/>
          <a:ext cx="4137660" cy="247078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1100.98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939.76W+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17245</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929.49W+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695</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退役军人事务部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987.66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59.84W+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4340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59.84W+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2733</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微言教育</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970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295.43W+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9288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295.43W+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1970</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国资小新</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968.69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413.89W+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2334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321.41W+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458</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中国人民银行</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941.89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248.35W+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8685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242.7W+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2500</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健康中国</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936.11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241.4W+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6372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241.22W+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425</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生态环境部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905.49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277.12W+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4727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185.74W+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391</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海关发布</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896.95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322.23W+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2999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308.82W+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56</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证监会发布</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894.89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77.14W+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1218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73.91W+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211</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10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人力资源和社会保障部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889.92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277.72W+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3724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260.91W+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113</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国家发展改革委</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885.37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179.12W+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3905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171.83W+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318</a:t>
                      </a:r>
                      <a:endParaRPr lang="zh-CN" sz="1130" b="1">
                        <a:solidFill>
                          <a:srgbClr val="004A7E"/>
                        </a:solidFill>
                      </a:endParaRPr>
                    </a:p>
                  </a:txBody>
                  <a:tcPr marL="12700" marR="12700" marT="12700" vert="horz" anchor="ctr" anchorCtr="0"/>
                </a:tc>
              </a:tr>
              <a:tr h="292735">
                <a:tc>
                  <a:txBody>
                    <a:bodyPr/>
                    <a:p>
                      <a:pPr algn="ctr">
                        <a:buClrTx/>
                        <a:buSzTx/>
                        <a:buFontTx/>
                        <a:buNone/>
                      </a:pPr>
                      <a:r>
                        <a:rPr lang="zh-CN" sz="1130" b="1">
                          <a:solidFill>
                            <a:srgbClr val="004A7E"/>
                          </a:solidFill>
                        </a:rPr>
                        <a:t>12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国家移民管理局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879.36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161.74W+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2848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161.48W+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191</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国家税务总局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876.57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166.95W+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3996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163.64W+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1187</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14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外交部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859.48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163.17W+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7284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163.17W+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70064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175</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国家信访局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842.5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44.8W+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2233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44.8W+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45230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193</a:t>
                      </a:r>
                      <a:endParaRPr lang="zh-CN" sz="1130" b="1">
                        <a:solidFill>
                          <a:srgbClr val="004A7E"/>
                        </a:solidFill>
                      </a:endParaRPr>
                    </a:p>
                  </a:txBody>
                  <a:tcPr marL="12700" marR="12700" marT="12700" vert="horz"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sz="1130" b="1">
                          <a:ln>
                            <a:noFill/>
                          </a:ln>
                          <a:solidFill>
                            <a:srgbClr val="FFFFFF"/>
                          </a:solidFill>
                        </a:rPr>
                        <a:t>1100.98</a:t>
                      </a:r>
                      <a:endParaRPr lang="en-US"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939.76W+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17245</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221</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929.49W+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695</a:t>
                      </a:r>
                      <a:endParaRPr lang="en-US"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indent="406400" algn="just" rtl="0" eaLnBrk="0" fontAlgn="auto">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15</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20</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sz="1600" dirty="0">
                <a:latin typeface="微软雅黑" panose="020B0503020204020204" charset="-122"/>
                <a:ea typeface="微软雅黑" panose="020B0503020204020204" charset="-122"/>
                <a:cs typeface="微软雅黑" panose="020B0503020204020204" charset="-122"/>
                <a:sym typeface="+mn-ea"/>
              </a:rPr>
              <a:t>“习总书记”</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““两会”精神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“两岸三地”</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“新疆自治区”</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5" name="图表 14"/>
          <p:cNvGraphicFramePr/>
          <p:nvPr/>
        </p:nvGraphicFramePr>
        <p:xfrm>
          <a:off x="752475" y="2537460"/>
          <a:ext cx="5426075" cy="383921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图表 15"/>
          <p:cNvGraphicFramePr/>
          <p:nvPr/>
        </p:nvGraphicFramePr>
        <p:xfrm>
          <a:off x="6820535" y="2553335"/>
          <a:ext cx="4707255" cy="383921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20205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sz="1600" spc="35" dirty="0">
                <a:latin typeface="微软雅黑" panose="020B0503020204020204" charset="-122"/>
                <a:ea typeface="微软雅黑" panose="020B0503020204020204" charset="-122"/>
                <a:cs typeface="微软雅黑" panose="020B0503020204020204" charset="-122"/>
                <a:sym typeface="+mn-ea"/>
              </a:rPr>
              <a:t>4645</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4878</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17</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89</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42</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47.19</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46300"/>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44831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退役军人事务部</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央视：优待证体验进行时拥军项目逐年增多</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2733</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2.73</a:t>
                      </a:r>
                      <a:endParaRPr lang="en-US" sz="1000" b="0">
                        <a:latin typeface="微软雅黑" panose="020B0503020204020204" charset="-122"/>
                        <a:ea typeface="微软雅黑" panose="020B0503020204020204" charset="-122"/>
                      </a:endParaRPr>
                    </a:p>
                  </a:txBody>
                  <a:tcPr marL="12700" marR="12700" marT="12700" vert="horz" anchor="ctr" anchorCtr="0"/>
                </a:tc>
              </a:tr>
              <a:tr h="37719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中国人民银行</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中国人民银行关于下调个人住房公积金贷款利率的通知</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2500</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2.5</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微言教育</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安全第一！这些防溺水知识转给师生家长</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1970</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1.97</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中国人民银行</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中国人民银行国家金融监督管理总局关于调整个人住房贷款最低首付款比例政策的通知</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1644</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1.64</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微言教育</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转给师生家长，防溺水自救动作请牢记→</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1349</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1.35</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中华人民共和国应急管理部</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两天未拔，卧室烧光！你家可能也在用</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695</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0.69</a:t>
                      </a:r>
                      <a:endParaRPr lang="en-US" sz="1000" b="0">
                        <a:latin typeface="微软雅黑" panose="020B0503020204020204" charset="-122"/>
                        <a:ea typeface="微软雅黑" panose="020B0503020204020204" charset="-122"/>
                      </a:endParaRPr>
                    </a:p>
                  </a:txBody>
                  <a:tcPr marL="12700" marR="12700" marT="12700" vert="horz" anchor="ctr" anchorCtr="0"/>
                </a:tc>
              </a:tr>
              <a:tr h="3175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中国人民银行</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2024年5月20日贷款市场报价利率（LPR）</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537</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0.54</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微言教育</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@师生家长，这份防溺水指南请查收</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512</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0.51</a:t>
                      </a:r>
                      <a:endParaRPr lang="en-US" sz="1000" b="0">
                        <a:latin typeface="微软雅黑" panose="020B0503020204020204" charset="-122"/>
                        <a:ea typeface="微软雅黑" panose="020B0503020204020204" charset="-122"/>
                      </a:endParaRPr>
                    </a:p>
                  </a:txBody>
                  <a:tcPr marL="12700" marR="12700" marT="12700" vert="horz" anchor="ctr" anchorCtr="0"/>
                </a:tc>
              </a:tr>
              <a:tr h="33655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中华人民共和国应急管理部</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这份逃生避险清单，请一键开启！</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482</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0.48</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国资小新</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李强签署国务院令公布《国有企业管理人员处分条例》</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458</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0.46</a:t>
                      </a:r>
                      <a:endParaRPr lang="en-US" sz="1000" b="0">
                        <a:latin typeface="微软雅黑" panose="020B0503020204020204" charset="-122"/>
                        <a:ea typeface="微软雅黑" panose="020B0503020204020204" charset="-122"/>
                      </a:endParaRPr>
                    </a:p>
                  </a:txBody>
                  <a:tcPr marL="12700" marR="12700" marT="12700" vert="horz" anchor="ctr" anchorCtr="0"/>
                </a:tc>
              </a:tr>
            </a:tbl>
          </a:graphicData>
        </a:graphic>
      </p:graphicFrame>
      <p:graphicFrame>
        <p:nvGraphicFramePr>
          <p:cNvPr id="4" name="图表 3"/>
          <p:cNvGraphicFramePr/>
          <p:nvPr/>
        </p:nvGraphicFramePr>
        <p:xfrm>
          <a:off x="7282180" y="2464435"/>
          <a:ext cx="4486910" cy="363601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b92c24d6-2715-486b-b11a-5cecd364feab}"/>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b92c24d6-2715-486b-b11a-5cecd364feab}"/>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49a4fcf9-108d-4b48-be39-e3d436e780d8}"/>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2189</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155</cp:revision>
  <dcterms:created xsi:type="dcterms:W3CDTF">2022-01-21T00:47:00Z</dcterms:created>
  <dcterms:modified xsi:type="dcterms:W3CDTF">2024-06-05T08:41:07Z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2022-01-31T16:34:34Z</vt:filetime>
  </property>
  <property fmtid="{D5CDD505-2E9C-101B-9397-08002B2CF9AE}" pid="4" name="ICV">
    <vt:lpwstr>14D5236C7B6445A1B77F7AE899E6FBD7</vt:lpwstr>
  </property>
  <property fmtid="{D5CDD505-2E9C-101B-9397-08002B2CF9AE}" pid="5" name="KSOProductBuildVer">
    <vt:lpwstr>2052-12.1.0.16729</vt:lpwstr>
  </property>
</Properties>
</file>