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0000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24037;&#20316;\&#12304;11&#12305;PPT\&#27036;&#21333;ppt\&#27036;&#21333;PPT&#65288;5&#26376;&#20221;&#65289;\Excel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24037;&#20316;\&#12304;11&#12305;PPT\&#27036;&#21333;ppt\&#27036;&#21333;PPT&#65288;5&#26376;&#20221;&#65289;\Excel\%5b&#30465;&#32423;&#24494;&#20449;%5d&#24494;&#20449;&#38169;&#21035;&#23383;&#30417;&#27979;&#25968;&#25454;(2023-05-01----2023-05-31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24037;&#20316;\&#12304;11&#12305;PPT\&#27036;&#21333;ppt\&#27036;&#21333;PPT&#65288;5&#26376;&#20221;&#65289;\Excel\%5b&#30465;&#32423;&#24494;&#20449;%5d&#24494;&#20449;&#38169;&#21035;&#23383;&#30417;&#27979;&#25968;&#25454;(2023-05-01----2023-05-3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D:\&#24037;&#20316;\&#12304;11&#12305;PPT\&#27036;&#21333;ppt\&#27036;&#21333;PPT&#65288;5&#26376;&#20221;&#65289;\Excel\%5b&#30465;&#32423;&#24494;&#20449;%5d&#24494;&#20449;&#28909;&#28857;&#30417;&#27979;&#25968;&#25454;(2023-05-01----2023-05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省级政务微信综合影响力指数分布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[全表.xlsx]省微信!$N$1</c:f>
              <c:strCache>
                <c:ptCount val="1"/>
                <c:pt idx="0">
                  <c:v>数值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[全表.xlsx]省微信!$M$2:$M$6</c:f>
              <c:strCache>
                <c:ptCount val="5"/>
                <c:pt idx="0">
                  <c:v>300以下</c:v>
                </c:pt>
                <c:pt idx="1">
                  <c:v>300-500</c:v>
                </c:pt>
                <c:pt idx="2">
                  <c:v>500-700</c:v>
                </c:pt>
                <c:pt idx="3">
                  <c:v>700-1000</c:v>
                </c:pt>
                <c:pt idx="4">
                  <c:v>1000以上</c:v>
                </c:pt>
              </c:strCache>
            </c:strRef>
          </c:cat>
          <c:val>
            <c:numRef>
              <c:f>[全表.xlsx]省微信!$N$2:$N$6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13</c:v>
                </c:pt>
                <c:pt idx="3">
                  <c:v>9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05318061"/>
        <c:axId val="666051057"/>
      </c:barChart>
      <c:catAx>
        <c:axId val="50531806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66051057"/>
        <c:crosses val="autoZero"/>
        <c:auto val="1"/>
        <c:lblAlgn val="ctr"/>
        <c:lblOffset val="100"/>
        <c:noMultiLvlLbl val="0"/>
      </c:catAx>
      <c:valAx>
        <c:axId val="66605105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0531806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当月政务微信发稿量分布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214444444444444"/>
          <c:y val="0.059027777777777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[全表.xlsx]省微信!$N$8</c:f>
              <c:strCache>
                <c:ptCount val="1"/>
                <c:pt idx="0">
                  <c:v>数值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[全表.xlsx]省微信!$M$9:$M$13</c:f>
              <c:strCache>
                <c:ptCount val="5"/>
                <c:pt idx="0">
                  <c:v>50以下</c:v>
                </c:pt>
                <c:pt idx="1">
                  <c:v>50-100</c:v>
                </c:pt>
                <c:pt idx="2">
                  <c:v>100-200</c:v>
                </c:pt>
                <c:pt idx="3">
                  <c:v>200-500</c:v>
                </c:pt>
                <c:pt idx="4">
                  <c:v>500以上</c:v>
                </c:pt>
              </c:strCache>
            </c:strRef>
          </c:cat>
          <c:val>
            <c:numRef>
              <c:f>[全表.xlsx]省微信!$N$9:$N$13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14</c:v>
                </c:pt>
                <c:pt idx="3">
                  <c:v>10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各省微信严重表述不规范分布情况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'[(省级微信)微信错别字监测数据(2023-05-01----2023-05-31).xls]筛选分析-公众号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'[(省级微信)微信错别字监测数据(2023-05-01----2023-05-31).xls]筛选分析-公众号 (计数)'!$A$2:$A$9</c:f>
              <c:strCache>
                <c:ptCount val="8"/>
                <c:pt idx="0">
                  <c:v>西藏发布</c:v>
                </c:pt>
                <c:pt idx="1">
                  <c:v>陕西发布</c:v>
                </c:pt>
                <c:pt idx="2">
                  <c:v>辽宁发布</c:v>
                </c:pt>
                <c:pt idx="3">
                  <c:v>中国广西政府网</c:v>
                </c:pt>
                <c:pt idx="4">
                  <c:v>重庆市政府网</c:v>
                </c:pt>
                <c:pt idx="5">
                  <c:v>上海发布</c:v>
                </c:pt>
                <c:pt idx="6">
                  <c:v>新疆政府网</c:v>
                </c:pt>
                <c:pt idx="7">
                  <c:v>浙江发布</c:v>
                </c:pt>
              </c:strCache>
            </c:strRef>
          </c:cat>
          <c:val>
            <c:numRef>
              <c:f>'[(省级微信)微信错别字监测数据(2023-05-01----2023-05-31).xls]筛选分析-公众号 (计数)'!$B$2:$B$9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341168345"/>
        <c:axId val="756794030"/>
      </c:barChart>
      <c:catAx>
        <c:axId val="341168345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6794030"/>
        <c:crosses val="autoZero"/>
        <c:auto val="1"/>
        <c:lblAlgn val="ctr"/>
        <c:lblOffset val="100"/>
        <c:noMultiLvlLbl val="0"/>
      </c:catAx>
      <c:valAx>
        <c:axId val="75679403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116834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'[(省级微信)微信错别字监测数据(2023-05-01----2023-05-31).xls]筛选分析-错别字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'[(省级微信)微信错别字监测数据(2023-05-01----2023-05-31).xls]筛选分析-错别字 (计数)'!$A$2:$A$14</c:f>
              <c:strCache>
                <c:ptCount val="13"/>
                <c:pt idx="0">
                  <c:v>二十大</c:v>
                </c:pt>
                <c:pt idx="1">
                  <c:v>新疆自治区</c:v>
                </c:pt>
                <c:pt idx="2">
                  <c:v>指示</c:v>
                </c:pt>
                <c:pt idx="3">
                  <c:v>习近平总书记关于加强和改进人民政协工作重要思想</c:v>
                </c:pt>
                <c:pt idx="4">
                  <c:v>宁夏自治区</c:v>
                </c:pt>
                <c:pt idx="5">
                  <c:v>《保障中小企业账款支付条例》</c:v>
                </c:pt>
                <c:pt idx="6">
                  <c:v>牢记使命、不忘初心</c:v>
                </c:pt>
                <c:pt idx="7">
                  <c:v>安微</c:v>
                </c:pt>
                <c:pt idx="8">
                  <c:v>习总书记</c:v>
                </c:pt>
                <c:pt idx="9">
                  <c:v>党徽</c:v>
                </c:pt>
                <c:pt idx="10">
                  <c:v>农村农村厅</c:v>
                </c:pt>
                <c:pt idx="11">
                  <c:v>确立习近平总书记党中央的核心、全党的核心地位</c:v>
                </c:pt>
                <c:pt idx="12">
                  <c:v>社保保障</c:v>
                </c:pt>
              </c:strCache>
            </c:strRef>
          </c:cat>
          <c:val>
            <c:numRef>
              <c:f>'[(省级微信)微信错别字监测数据(2023-05-01----2023-05-31).xls]筛选分析-错别字 (计数)'!$B$2:$B$14</c:f>
              <c:numCache>
                <c:formatCode>General</c:formatCode>
                <c:ptCount val="13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各省微信10W+热门文章分布情况</a:t>
            </a:r>
            <a:endParaRPr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'[(省级微信)微信热点监测数据(2023-05-01----2023-05-31).xls]筛选分析-公众号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'[(省级微信)微信热点监测数据(2023-05-01----2023-05-31).xls]筛选分析-公众号 (计数)'!$A$2:$A$4</c:f>
              <c:strCache>
                <c:ptCount val="3"/>
                <c:pt idx="0">
                  <c:v>上海发布</c:v>
                </c:pt>
                <c:pt idx="1">
                  <c:v>浙江发布</c:v>
                </c:pt>
                <c:pt idx="2">
                  <c:v>河北省人民政府</c:v>
                </c:pt>
              </c:strCache>
            </c:strRef>
          </c:cat>
          <c:val>
            <c:numRef>
              <c:f>'[(省级微信)微信热点监测数据(2023-05-01----2023-05-31).xls]筛选分析-公众号 (计数)'!$B$2:$B$4</c:f>
              <c:numCache>
                <c:formatCode>General</c:formatCode>
                <c:ptCount val="3"/>
                <c:pt idx="0">
                  <c:v>109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0"/>
        <c:axId val="688839186"/>
        <c:axId val="850655296"/>
      </c:barChart>
      <c:catAx>
        <c:axId val="68883918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50655296"/>
        <c:crosses val="autoZero"/>
        <c:auto val="1"/>
        <c:lblAlgn val="ctr"/>
        <c:lblOffset val="100"/>
        <c:noMultiLvlLbl val="0"/>
      </c:catAx>
      <c:valAx>
        <c:axId val="85065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8883918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://mp.weixin.qq.com/s?__biz=MjM5NTA5NzYyMA==&amp;mid=2654721314&amp;idx=1&amp;sn=51a79dae5b53cf9ce96ac2ab6d24b427&amp;chksm=bd32c8598a45414f7777c6a7ec942562cf51093a355a179c947dc355156036970af5acef0bb6#rd" TargetMode="External"/><Relationship Id="rId8" Type="http://schemas.openxmlformats.org/officeDocument/2006/relationships/hyperlink" Target="http://mp.weixin.qq.com/s?__biz=MjM5NTA5NzYyMA==&amp;mid=2654717360&amp;idx=1&amp;sn=182af5dc669b3ac12a0355f3203e392e&amp;chksm=bd32d8cb8a4551dd114123fd338e3b2da7dc6361b94b4bfc25bb73fb55c181b54ddf11618853#rd" TargetMode="External"/><Relationship Id="rId7" Type="http://schemas.openxmlformats.org/officeDocument/2006/relationships/hyperlink" Target="http://mp.weixin.qq.com/s?__biz=MjM5NTA5NzYyMA==&amp;mid=2654724145&amp;idx=1&amp;sn=76075e4ce384251b737bc99dd9423fcf&amp;chksm=bd32fd4a8a45745c8b23c1496e960226bf1c78fbd7aaea0745ed15e5fc7ac656b38ff27edfec#rd" TargetMode="External"/><Relationship Id="rId6" Type="http://schemas.openxmlformats.org/officeDocument/2006/relationships/hyperlink" Target="http://mp.weixin.qq.com/s?__biz=MjM5NTA5NzYyMA==&amp;mid=2654722692&amp;idx=1&amp;sn=0522fbd086da3beb25257655674d0891&amp;chksm=bd32c7ff8a454ee9b23a04f204e7e6c658ca94aaca3bd8078927cbd160e2b3bf209a39bc36a6#rd" TargetMode="Externa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0.xml"/><Relationship Id="rId14" Type="http://schemas.openxmlformats.org/officeDocument/2006/relationships/hyperlink" Target="http://mp.weixin.qq.com/s?__biz=MjM5NTA5NzYyMA==&amp;mid=2654712331&amp;idx=1&amp;sn=f3a8f1684ade65b0ddbc8b565c9009be&amp;chksm=bd32af708a452666c196ff3a395c0b66dad4baaa49c3da15999bac115a29870e20220b72cac3#rd" TargetMode="External"/><Relationship Id="rId13" Type="http://schemas.openxmlformats.org/officeDocument/2006/relationships/hyperlink" Target="http://mp.weixin.qq.com/s?__biz=MjM5NTA5NzYyMA==&amp;mid=2654717707&amp;idx=1&amp;sn=57066d539b07cd9f96806e525b2017c6&amp;chksm=bd32da708a455366a9e697a14116dd3530fade3c9c1de9bde82c8b352b8cfdece0ac619529d8#rd" TargetMode="External"/><Relationship Id="rId12" Type="http://schemas.openxmlformats.org/officeDocument/2006/relationships/hyperlink" Target="http://mp.weixin.qq.com/s?__biz=MjM5NTA5NzYyMA==&amp;mid=2654719680&amp;idx=1&amp;sn=c717c8848121e772eb8bcf97e030b537&amp;chksm=bd32d3bb8a455aad0ae05c6c7cf4cbb4558a77d6e68e5ef24b93954686720d132f74878a99a7#rd" TargetMode="External"/><Relationship Id="rId11" Type="http://schemas.openxmlformats.org/officeDocument/2006/relationships/hyperlink" Target="http://mp.weixin.qq.com/s?__biz=MjM5NTA5NzYyMA==&amp;mid=2654725124&amp;idx=1&amp;sn=ef1d81a3c9a18d212cfef47b90098528&amp;chksm=bd32f97f8a4570696ac6282f9c1ae06fe94824d0cd894e0e1803782c8ed171ed927ce52b5260#rd" TargetMode="External"/><Relationship Id="rId10" Type="http://schemas.openxmlformats.org/officeDocument/2006/relationships/hyperlink" Target="http://mp.weixin.qq.com/s?__biz=MjM5NTA5NzYyMA==&amp;mid=2654722159&amp;idx=1&amp;sn=c95b3be3f0badd956a406bdf2872660c&amp;chksm=bd32c5148a454c020e487c35a60af0d79b689d3aca8083db1f5e5d21377cf766386877d84e87#rd" TargetMode="Externa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1189.24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湖南省人民政府网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920.34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857.76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5724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辽宁发布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西藏发布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>
            <p:custDataLst>
              <p:tags r:id="rId8"/>
            </p:custDataLst>
          </p:nvPr>
        </p:nvGraphicFramePr>
        <p:xfrm>
          <a:off x="6912610" y="142176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>
            <p:custDataLst>
              <p:tags r:id="rId9"/>
            </p:custDataLst>
          </p:nvPr>
        </p:nvGraphicFramePr>
        <p:xfrm>
          <a:off x="1011555" y="37249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1189.24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2468.96W+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28913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521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1455.12W+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709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920.34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340.91W+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278.99W+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857.76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263.7W+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212.01W+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60743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834.38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230.11W+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184.31W+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68034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773.03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155.03W+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60503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741.45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120.84W+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94.69W+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40440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731.86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95.61W+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75.91W+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722.37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89.75W+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71.31W+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38527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716.97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11.86W+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48350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708.4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101.76W+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80.88W+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40276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698.09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92.32W+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92.32W+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63308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690.77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111.14W+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74.65W+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37560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676.73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112.13W+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109.05W+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14939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655.9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82.81W+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69.24W+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26592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638.98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67.18W+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55.08W+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1189.24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2468.96W+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28913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521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1455.12W+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10W+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709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西藏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名词全称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，如“党的二十大”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“新疆维吾尔自治区”等内容表述不规范。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915035" y="2660650"/>
          <a:ext cx="4695825" cy="2896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244590" y="2478405"/>
          <a:ext cx="5377180" cy="3462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有3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C919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国产大型客机商业航班首飞、高温天气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6"/>
                        </a:rPr>
                        <a:t>起飞了！C919国产大型客机开启首次商业载客飞行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6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709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0.71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7"/>
                        </a:rPr>
                        <a:t>祝贺！C919圆满完成商业航班首飞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7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522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0.52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8"/>
                        </a:rPr>
                        <a:t>局部大到暴雨！今天半夜到18日上午，上海将经历一次明显降雨和大风过程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8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434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0.43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9"/>
                        </a:rPr>
                        <a:t>东航C919首个商业航班飞行计划公布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9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333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0.33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10"/>
                        </a:rPr>
                        <a:t>今天申城的落日晚霞，你拍到了吗？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1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286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0.29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11"/>
                        </a:rPr>
                        <a:t>神舟十六号载人飞船发射取得圆满成功！快来看这些精彩瞬间！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11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271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0.27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12"/>
                        </a:rPr>
                        <a:t>习近平回信勉励上海市虹口区嘉兴路街道垃圾分类志愿者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1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265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0.26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13"/>
                        </a:rPr>
                        <a:t>上海发布大风蓝色预警，预计今天白天全市将出现6级阵风7-8级东南大风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13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230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0.23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14"/>
                        </a:rPr>
                        <a:t>上海发布大风蓝色预警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14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226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0.23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latin typeface="微软雅黑" panose="020B0503020204020204" charset="-122"/>
                          <a:ea typeface="微软雅黑" panose="020B0503020204020204" charset="-122"/>
                          <a:hlinkClick r:id="rId6"/>
                        </a:rPr>
                        <a:t>起飞了！C919国产大型客机开启首次商业载客飞行</a:t>
                      </a:r>
                      <a:endParaRPr lang="zh-CN" sz="1000" b="1">
                        <a:latin typeface="微软雅黑" panose="020B0503020204020204" charset="-122"/>
                        <a:ea typeface="微软雅黑" panose="020B0503020204020204" charset="-122"/>
                        <a:hlinkClick r:id="rId6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709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0.71</a:t>
                      </a:r>
                      <a:endParaRPr lang="zh-CN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>
            <p:custDataLst>
              <p:tags r:id="rId15"/>
            </p:custDataLst>
          </p:nvPr>
        </p:nvGraphicFramePr>
        <p:xfrm>
          <a:off x="7164705" y="27374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5df38cc8-6dbe-4ba3-84dc-47e587cf7b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9c5c675f-c4f5-4126-b743-cdb0d68c1ff7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WU5YjA2M2IzNzExMTk5ZDQyMjRmZDU2ZDVjZWMwNjYifQ=="/>
  <p:tag name="KSO_WPP_MARK_KEY" val="53b87078-c5e8-42e1-99c9-bae15239ddec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隶书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93</cp:revision>
  <dcterms:created xsi:type="dcterms:W3CDTF">2022-01-21T00:47:00Z</dcterms:created>
  <dcterms:modified xsi:type="dcterms:W3CDTF">2023-06-07T06:15:17Z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2052-11.1.0.14309</vt:lpwstr>
  </property>
</Properties>
</file>