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13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D:\&#12304;12&#12305;&#26032;&#23186;&#20307;&#27036;&#21333;\2023&#24180;9&#26376;&#27036;&#21333;\9&#26376;&#20840;&#34920;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2304;12&#12305;&#26032;&#23186;&#20307;&#27036;&#21333;\2023&#24180;10&#26376;&#27036;&#21333;\9&#26376;&#20840;&#34920;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2304;12&#12305;&#26032;&#23186;&#20307;&#27036;&#21333;\2023&#24180;10&#26376;&#27036;&#21333;\9&#26376;&#20840;&#34920;.xls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D:\&#12304;12&#12305;&#26032;&#23186;&#20307;&#27036;&#21333;\2023&#24180;9&#26376;&#27036;&#21333;\9&#26376;&#20840;&#34920;.xls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D:\&#12304;12&#12305;&#26032;&#23186;&#20307;&#27036;&#21333;\2023&#24180;10&#26376;&#27036;&#21333;\9&#26376;&#20840;&#34920;.xls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D:\&#12304;12&#12305;&#26032;&#23186;&#20307;&#27036;&#21333;\2023&#24180;10&#26376;&#27036;&#21333;\9&#26376;&#20840;&#34920;.xls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D:\&#12304;12&#12305;&#26032;&#23186;&#20307;&#27036;&#21333;\2023&#24180;10&#26376;&#27036;&#21333;\9&#26376;&#20840;&#34920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当月政务微信发稿量分布</a:t>
            </a:r>
          </a:p>
        </c:rich>
      </c:tx>
      <c:layout>
        <c:manualLayout>
          <c:xMode val="edge"/>
          <c:yMode val="edge"/>
          <c:x val="0.22904989747095"/>
          <c:y val="0.0865384615384615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83289473684211"/>
          <c:y val="0.420023148148148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部委政务微信综合影响力指数分布</a:t>
            </a:r>
            <a:endParaRPr sz="1400" b="1" i="0" u="none" strike="noStrike" baseline="0">
              <a:solidFill>
                <a:srgbClr val="40404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explosion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[9月全表.xls]部委微信全表1!$L$9:$L$13</c:f>
              <c:strCache>
                <c:ptCount val="5"/>
                <c:pt idx="0">
                  <c:v>400以下</c:v>
                </c:pt>
                <c:pt idx="1">
                  <c:v>400-600</c:v>
                </c:pt>
                <c:pt idx="2">
                  <c:v>600-800</c:v>
                </c:pt>
                <c:pt idx="3">
                  <c:v>800-900</c:v>
                </c:pt>
                <c:pt idx="4">
                  <c:v>1000以上</c:v>
                </c:pt>
              </c:strCache>
            </c:strRef>
          </c:cat>
          <c:val>
            <c:numRef>
              <c:f>[9月全表.xls]部委微信全表1!$M$9:$M$13</c:f>
              <c:numCache>
                <c:formatCode>General</c:formatCode>
                <c:ptCount val="5"/>
                <c:pt idx="0">
                  <c:v>3</c:v>
                </c:pt>
                <c:pt idx="1">
                  <c:v>10</c:v>
                </c:pt>
                <c:pt idx="2">
                  <c:v>18</c:v>
                </c:pt>
                <c:pt idx="3">
                  <c:v>15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0"/>
        <c:overlap val="-40"/>
        <c:axId val="949947615"/>
        <c:axId val="520460113"/>
      </c:barChart>
      <c:catAx>
        <c:axId val="949947615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20460113"/>
        <c:crosses val="autoZero"/>
        <c:auto val="1"/>
        <c:lblAlgn val="ctr"/>
        <c:lblOffset val="100"/>
        <c:noMultiLvlLbl val="0"/>
      </c:catAx>
      <c:valAx>
        <c:axId val="52046011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902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499476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prstDash val="solid"/>
      <a:round/>
    </a:ln>
    <a:effectLst/>
  </c:spPr>
  <c:txPr>
    <a:bodyPr wrap="square"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ln>
                  <a:noFill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>
                <a:ln>
                  <a:noFill/>
                </a:ln>
              </a:rPr>
              <a:t>当月政务微信发稿量分布</a:t>
            </a:r>
            <a:endParaRPr sz="1400" b="1" i="0" u="none" strike="noStrike" baseline="0">
              <a:ln>
                <a:noFill/>
              </a:ln>
              <a:solidFill>
                <a:srgbClr val="40404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explosion val="0"/>
          <c:dPt>
            <c:idx val="0"/>
            <c:bubble3D val="0"/>
            <c:explosion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explosion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explosion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3"/>
            <c:bubble3D val="0"/>
            <c:explosion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4"/>
            <c:bubble3D val="0"/>
            <c:explosion val="0"/>
            <c:spPr>
              <a:solidFill>
                <a:schemeClr val="accent5"/>
              </a:solidFill>
              <a:ln>
                <a:solidFill>
                  <a:schemeClr val="bg1"/>
                </a:solidFill>
              </a:ln>
              <a:effectLst/>
            </c:spPr>
          </c:dPt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rgbClr val="969696">
                          <a:alpha val="100000"/>
                        </a:srgbClr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[9月全表.xls]部委微信全表1!$L$17:$L$21</c:f>
              <c:strCache>
                <c:ptCount val="5"/>
                <c:pt idx="0">
                  <c:v>50以下</c:v>
                </c:pt>
                <c:pt idx="1">
                  <c:v>50-100</c:v>
                </c:pt>
                <c:pt idx="2">
                  <c:v>100-150</c:v>
                </c:pt>
                <c:pt idx="3">
                  <c:v>150-200</c:v>
                </c:pt>
                <c:pt idx="4">
                  <c:v>200以上</c:v>
                </c:pt>
              </c:strCache>
            </c:strRef>
          </c:cat>
          <c:val>
            <c:numRef>
              <c:f>[9月全表.xls]部委微信全表1!$M$17:$M$21</c:f>
              <c:numCache>
                <c:formatCode>General</c:formatCode>
                <c:ptCount val="5"/>
                <c:pt idx="0">
                  <c:v>6</c:v>
                </c:pt>
                <c:pt idx="1">
                  <c:v>17</c:v>
                </c:pt>
                <c:pt idx="2">
                  <c:v>16</c:v>
                </c:pt>
                <c:pt idx="3">
                  <c:v>7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4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783289473684211"/>
          <c:y val="0.420023148148148"/>
          <c:w val="0.12625"/>
          <c:h val="0.30825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prstDash val="solid"/>
      <a:round/>
    </a:ln>
    <a:effectLst/>
  </c:spPr>
  <c:txPr>
    <a:bodyPr wrap="square"/>
    <a:lstStyle/>
    <a:p>
      <a:pPr>
        <a:defRPr lang="zh-CN">
          <a:ln>
            <a:noFill/>
          </a:ln>
        </a:defRPr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ln>
                  <a:noFill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>
                <a:ln>
                  <a:noFill/>
                </a:ln>
              </a:rPr>
              <a:t>部委微信严重表述不规范分布情况</a:t>
            </a:r>
            <a:endParaRPr>
              <a:ln>
                <a:noFill/>
              </a:ln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40"/>
        <c:overlap val="-40"/>
        <c:axId val="303907753"/>
        <c:axId val="503351930"/>
      </c:barChart>
      <c:catAx>
        <c:axId val="303907753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03351930"/>
        <c:crosses val="autoZero"/>
        <c:auto val="1"/>
        <c:lblAlgn val="ctr"/>
        <c:lblOffset val="100"/>
        <c:noMultiLvlLbl val="0"/>
      </c:catAx>
      <c:valAx>
        <c:axId val="50335193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902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0390775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>
          <a:ln>
            <a:noFill/>
          </a:ln>
        </a:defRPr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部委微信严重表述不规范分布情况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[9月全表.xls]导出计数_列C!$A$2:$A$15</c:f>
              <c:strCache>
                <c:ptCount val="14"/>
                <c:pt idx="0">
                  <c:v>健康中国</c:v>
                </c:pt>
                <c:pt idx="1">
                  <c:v>人力资源和社会保障部</c:v>
                </c:pt>
                <c:pt idx="2">
                  <c:v>中国气象局</c:v>
                </c:pt>
                <c:pt idx="3">
                  <c:v>中国水利</c:v>
                </c:pt>
                <c:pt idx="4">
                  <c:v>国家矿山安全监察局</c:v>
                </c:pt>
                <c:pt idx="5">
                  <c:v>国家文物局</c:v>
                </c:pt>
                <c:pt idx="6">
                  <c:v>国家知识产权局</c:v>
                </c:pt>
                <c:pt idx="7">
                  <c:v>海关发布</c:v>
                </c:pt>
                <c:pt idx="8">
                  <c:v>锐科技</c:v>
                </c:pt>
                <c:pt idx="9">
                  <c:v>司法部</c:v>
                </c:pt>
                <c:pt idx="10">
                  <c:v>微言教育</c:v>
                </c:pt>
                <c:pt idx="11">
                  <c:v>文旅之声</c:v>
                </c:pt>
                <c:pt idx="12">
                  <c:v>中国药闻</c:v>
                </c:pt>
                <c:pt idx="13">
                  <c:v>中华人民共和国应急管理部</c:v>
                </c:pt>
              </c:strCache>
            </c:strRef>
          </c:cat>
          <c:val>
            <c:numRef>
              <c:f>[9月全表.xls]导出计数_列C!$B$2:$B$15</c:f>
              <c:numCache>
                <c:formatCode>General</c:formatCode>
                <c:ptCount val="14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40"/>
        <c:overlap val="-40"/>
        <c:axId val="455566038"/>
        <c:axId val="982495179"/>
      </c:barChart>
      <c:catAx>
        <c:axId val="455566038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82495179"/>
        <c:crosses val="autoZero"/>
        <c:auto val="1"/>
        <c:lblAlgn val="ctr"/>
        <c:lblOffset val="100"/>
        <c:noMultiLvlLbl val="0"/>
      </c:catAx>
      <c:valAx>
        <c:axId val="9824951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902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5556603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ln>
                  <a:noFill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>
                <a:ln>
                  <a:noFill/>
                </a:ln>
              </a:rPr>
              <a:t>当月严重表述不规范典型错误</a:t>
            </a:r>
            <a:endParaRPr>
              <a:ln>
                <a:noFill/>
              </a:ln>
            </a:endParaRPr>
          </a:p>
        </c:rich>
      </c:tx>
      <c:layout>
        <c:manualLayout>
          <c:xMode val="edge"/>
          <c:yMode val="edge"/>
          <c:x val="0.147451963241437"/>
          <c:y val="0.0366188587122368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[9月全表.xls]导出计数_列G!$A$2:$A$16</c:f>
              <c:strCache>
                <c:ptCount val="15"/>
                <c:pt idx="0">
                  <c:v>国务院办公室</c:v>
                </c:pt>
                <c:pt idx="1">
                  <c:v>新疆自治区</c:v>
                </c:pt>
                <c:pt idx="2">
                  <c:v>中共中国</c:v>
                </c:pt>
                <c:pt idx="3">
                  <c:v>“一带一路”发展战略</c:v>
                </c:pt>
                <c:pt idx="4">
                  <c:v>“一带一路”国家战略</c:v>
                </c:pt>
                <c:pt idx="5">
                  <c:v>党徽</c:v>
                </c:pt>
                <c:pt idx="6">
                  <c:v>江苏市</c:v>
                </c:pt>
                <c:pt idx="7">
                  <c:v>开展的学习贯彻习近平新时代中国特色社会主义思想主题教育</c:v>
                </c:pt>
                <c:pt idx="8">
                  <c:v>老年人权益保护法</c:v>
                </c:pt>
                <c:pt idx="9">
                  <c:v>宁夏自治区</c:v>
                </c:pt>
                <c:pt idx="10">
                  <c:v>习近平总书记生态文明思想</c:v>
                </c:pt>
                <c:pt idx="11">
                  <c:v>新疆建设兵团</c:v>
                </c:pt>
                <c:pt idx="12">
                  <c:v>指示</c:v>
                </c:pt>
                <c:pt idx="13">
                  <c:v>主题教育活动</c:v>
                </c:pt>
                <c:pt idx="14">
                  <c:v>筑牢中华民族共同体意识</c:v>
                </c:pt>
              </c:strCache>
            </c:strRef>
          </c:cat>
          <c:val>
            <c:numRef>
              <c:f>[9月全表.xls]导出计数_列G!$B$2:$B$16</c:f>
              <c:numCache>
                <c:formatCode>General</c:formatCode>
                <c:ptCount val="15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4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5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6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7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8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9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0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1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2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3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4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648749707875672"/>
          <c:y val="0.129092451229856"/>
          <c:w val="0.333372283243749"/>
          <c:h val="0.865818490245971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>
          <a:ln>
            <a:noFill/>
          </a:ln>
        </a:defRPr>
      </a:pPr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部委微信10W+热门文章分布情况</a:t>
            </a:r>
          </a:p>
        </c:rich>
      </c:tx>
      <c:layout>
        <c:manualLayout>
          <c:xMode val="edge"/>
          <c:yMode val="edge"/>
          <c:x val="0.0714461316268233"/>
          <c:y val="0.0277777777777778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[9月全表.xls]导出计数_公众号_1!$A$2:$A$17</c:f>
              <c:strCache>
                <c:ptCount val="16"/>
                <c:pt idx="0">
                  <c:v>中华人民共和国应急管理部</c:v>
                </c:pt>
                <c:pt idx="1">
                  <c:v>国家税务总局</c:v>
                </c:pt>
                <c:pt idx="2">
                  <c:v>国资小新</c:v>
                </c:pt>
                <c:pt idx="3">
                  <c:v>中国人民银行</c:v>
                </c:pt>
                <c:pt idx="4">
                  <c:v>海关发布</c:v>
                </c:pt>
                <c:pt idx="5">
                  <c:v>司法部</c:v>
                </c:pt>
                <c:pt idx="6">
                  <c:v>工信微报</c:v>
                </c:pt>
                <c:pt idx="7">
                  <c:v>健康中国</c:v>
                </c:pt>
                <c:pt idx="8">
                  <c:v>人力资源和社会保障部</c:v>
                </c:pt>
                <c:pt idx="9">
                  <c:v>生态环境部</c:v>
                </c:pt>
                <c:pt idx="10">
                  <c:v>市说新语</c:v>
                </c:pt>
                <c:pt idx="11">
                  <c:v>统计微讯</c:v>
                </c:pt>
                <c:pt idx="12">
                  <c:v>外交部</c:v>
                </c:pt>
                <c:pt idx="13">
                  <c:v>中国水利</c:v>
                </c:pt>
                <c:pt idx="14">
                  <c:v>中科院之声</c:v>
                </c:pt>
                <c:pt idx="15">
                  <c:v>自然资源部</c:v>
                </c:pt>
              </c:strCache>
            </c:strRef>
          </c:cat>
          <c:val>
            <c:numRef>
              <c:f>[9月全表.xls]导出计数_公众号_1!$B$2:$B$17</c:f>
              <c:numCache>
                <c:formatCode>General</c:formatCode>
                <c:ptCount val="16"/>
                <c:pt idx="0">
                  <c:v>11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3066461380549"/>
          <c:y val="0.134894853821166"/>
          <c:w val="0.314857582755966"/>
          <c:h val="0.792614122072149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08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solidFill>
          <a:schemeClr val="bg1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bg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1011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bg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1011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bg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1008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solidFill>
          <a:schemeClr val="bg1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bg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1008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solidFill>
          <a:schemeClr val="bg1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bg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3.xml"/><Relationship Id="rId8" Type="http://schemas.openxmlformats.org/officeDocument/2006/relationships/image" Target="../media/image9.png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5.xml"/><Relationship Id="rId10" Type="http://schemas.openxmlformats.org/officeDocument/2006/relationships/tags" Target="../tags/tag4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0" Type="http://schemas.openxmlformats.org/officeDocument/2006/relationships/slideLayout" Target="../slideLayouts/slideLayout1.xml"/><Relationship Id="rId1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7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126355" cy="2597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参加排行的部委微信公众号共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个，根据监测数据统计结果，综合影响力指数得分在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600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00之间的公众号数量较多，共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个； 有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个部委微信综合影响力指数在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以上。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中华人民共和国应急管理部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1024.36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中国人民银行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国资小新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949.62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933.81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月，部委微信发稿总量达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4712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司法部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209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“生态环境部”和“海关发布”分列第二、第三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197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190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个部委微信月发稿量在</a:t>
            </a:r>
            <a:r>
              <a:rPr lang="en-US"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</a:t>
            </a:r>
            <a:r>
              <a:rPr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篇以下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6" name="图表 5"/>
          <p:cNvGraphicFramePr/>
          <p:nvPr>
            <p:custDataLst>
              <p:tags r:id="rId9"/>
            </p:custDataLst>
          </p:nvPr>
        </p:nvGraphicFramePr>
        <p:xfrm>
          <a:off x="908685" y="3865880"/>
          <a:ext cx="4645025" cy="2800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0267" name="图表 1"/>
          <p:cNvGraphicFramePr/>
          <p:nvPr>
            <p:custDataLst>
              <p:tags r:id="rId10"/>
            </p:custDataLst>
          </p:nvPr>
        </p:nvGraphicFramePr>
        <p:xfrm>
          <a:off x="6567805" y="1302385"/>
          <a:ext cx="4826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268" name="图表 2"/>
          <p:cNvGraphicFramePr/>
          <p:nvPr>
            <p:custDataLst>
              <p:tags r:id="rId11"/>
            </p:custDataLst>
          </p:nvPr>
        </p:nvGraphicFramePr>
        <p:xfrm>
          <a:off x="1096645" y="3971290"/>
          <a:ext cx="4457065" cy="27832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5976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中华人民共和国应急管理部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1023.09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557.94W+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7470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183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542.68W+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588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中国人民银行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949.62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279.42W+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4476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123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271.5W+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456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国资小新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933.81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406.74W+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1932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149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290.74W+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健康中国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909.54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210.53W+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5058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117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210.08W+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180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国家税务总局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907.14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243.62W+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2813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118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240.83W+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205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6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司法部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866.61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207.7W+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6189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209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189.32W+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1096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外交部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848.39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133.38W+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5555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130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131.61W+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340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海关发布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846.01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237.87W+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2314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190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220.05W+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108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国家发展改革委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839.38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160.28W+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3436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140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140.99W+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83321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117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微言教育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835.3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139.96W+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2691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116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138.46W+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86554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293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11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工信微报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827.17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156.34W+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2360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153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135.88W+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193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人力资源和社会保障部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826.88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185.37W+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2346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175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161.76W+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146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退役军人事务部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815.25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25.11W+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1595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16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24.79W+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33562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782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中国水利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813.04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122.35W+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1592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98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122.35W+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200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国家信访局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812.62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39.69W+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2198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28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39.69W+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61417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309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b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936625" y="1397000"/>
          <a:ext cx="1033399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63905"/>
                <a:gridCol w="2228215"/>
                <a:gridCol w="1124585"/>
                <a:gridCol w="986155"/>
                <a:gridCol w="987425"/>
                <a:gridCol w="986790"/>
                <a:gridCol w="986155"/>
                <a:gridCol w="1136015"/>
                <a:gridCol w="1134745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</a:t>
                      </a:r>
                      <a:endParaRPr lang="en-US" alt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71755" marB="71755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中华人民共和国应急管理部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71755" marB="7175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1024.36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567.66W+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7791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175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548.3W+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10W+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471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-13335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409" y="242030"/>
              <a:ext cx="3276600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268730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“健康中国”“人力资源和社会保障部”“中国气象局”“中国水利”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存在问题最多（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均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11.1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%）。出现严重表述错误问题主要集中在党和国家领导人姓名、口号等，如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国务院办公室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新疆自治区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中共中国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等内容表述不规范。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5" name="图表 4"/>
          <p:cNvGraphicFramePr/>
          <p:nvPr>
            <p:custDataLst>
              <p:tags r:id="rId7"/>
            </p:custDataLst>
          </p:nvPr>
        </p:nvGraphicFramePr>
        <p:xfrm>
          <a:off x="226060" y="2388870"/>
          <a:ext cx="5759450" cy="4248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2" name="图表 1"/>
          <p:cNvGraphicFramePr/>
          <p:nvPr>
            <p:custDataLst>
              <p:tags r:id="rId8"/>
            </p:custDataLst>
          </p:nvPr>
        </p:nvGraphicFramePr>
        <p:xfrm>
          <a:off x="325755" y="2456815"/>
          <a:ext cx="5996940" cy="4237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图表 3"/>
          <p:cNvGraphicFramePr/>
          <p:nvPr>
            <p:custDataLst>
              <p:tags r:id="rId9"/>
            </p:custDataLst>
          </p:nvPr>
        </p:nvGraphicFramePr>
        <p:xfrm>
          <a:off x="6546533" y="2550478"/>
          <a:ext cx="5471795" cy="4086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zh-CN"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20205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当月，有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个部委微信发布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4712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篇文章阅读数超过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4383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万，有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个部委微信发布阅读数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10W+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的文章共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 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中华人民共和国应急管理部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”热门文章数最多（共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27.5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%）。网民重点关注公示公告、时事新闻等信息。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146300"/>
          <a:ext cx="6315075" cy="414845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30835">
                <a:tc gridSpan="5">
                  <a:txBody>
                    <a:bodyPr/>
                    <a:p>
                      <a:pPr indent="0" algn="ctr" fontAlgn="auto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111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</a:tr>
              <a:tr h="44831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司法部</a:t>
                      </a:r>
                      <a:endParaRPr lang="zh-CN" alt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中国“枫景”|黑龙江百姓遇到烦心事怎么办？拨打12348！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1096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7.37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7719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</a:rPr>
                        <a:t>退役军人事务部</a:t>
                      </a:r>
                      <a:endParaRPr lang="zh-CN" alt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国庆海报：永不褪色矢志报国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782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2.51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</a:rPr>
                        <a:t>中华人民共和国应急管理部</a:t>
                      </a:r>
                      <a:endParaRPr lang="zh-CN" alt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王祥喜：保持奋勇拼搏攻坚克难的精神状态全力以赴防范遏制重特大事故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471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0.79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</a:rPr>
                        <a:t>中国人民银行</a:t>
                      </a:r>
                      <a:endParaRPr lang="zh-CN" alt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国务院关于金融工作情况的报告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456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0.46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</a:rPr>
                        <a:t>中华人民共和国应急管理部</a:t>
                      </a:r>
                      <a:endParaRPr lang="zh-CN" alt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烟头引燃电信大楼！20余人被问责！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396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0.4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外交部</a:t>
                      </a:r>
                      <a:endParaRPr lang="zh-CN" alt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王毅：在巴勒斯坦问题上，中方站在和平一边、站在人类良知一边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340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1.01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175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司法部</a:t>
                      </a:r>
                      <a:endParaRPr lang="zh-CN" alt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青春向祖国报到丨司法行政系统院校唱响《我和我的祖国》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329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0.41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</a:rPr>
                        <a:t>统计微讯</a:t>
                      </a:r>
                      <a:endParaRPr lang="zh-CN" alt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【数据发布】前三季度国民经济持续恢复向好　高质量发展稳步推进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316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0.33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3655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国家信访局</a:t>
                      </a:r>
                      <a:endParaRPr lang="zh-CN" alt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中共中央全国人大常委会国务院全国政协讣告李克强同志逝世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309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0.5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微言教育</a:t>
                      </a:r>
                      <a:endParaRPr lang="zh-CN" alt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一堂好课是怎样诞生的？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293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0.37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10" name="图表 9"/>
          <p:cNvGraphicFramePr/>
          <p:nvPr>
            <p:custDataLst>
              <p:tags r:id="rId6"/>
            </p:custDataLst>
          </p:nvPr>
        </p:nvGraphicFramePr>
        <p:xfrm>
          <a:off x="7242810" y="2307908"/>
          <a:ext cx="4949190" cy="37141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ABLE_BEAUTIFY" val="smartTable{5948760e-22cd-4129-8e06-73e2d0d40634}"/>
  <p:tag name="TABLE_ENDDRAG_ORIGIN_RECT" val="813*28"/>
  <p:tag name="TABLE_ENDDRAG_RECT" val="73*111*813*28"/>
  <p:tag name="TABLE_EMPHASIZE_COLOR" val="3042485"/>
  <p:tag name="TABLE_EMPHASIZE_ROW" val="1"/>
  <p:tag name="TABLE_EMPHASIZE_ID" val="2"/>
</p:tagLst>
</file>

<file path=ppt/tags/tag7.xml><?xml version="1.0" encoding="utf-8"?>
<p:tagLst xmlns:p="http://schemas.openxmlformats.org/presentationml/2006/main">
  <p:tag name="TABLE_EMPHASIZE_UUID" val="smartTable{5948760e-22cd-4129-8e06-73e2d0d40634}"/>
  <p:tag name="TABLE_EMPHASIZE_TYPE" val="horizontal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UNIT_TABLE_BEAUTIFY" val="smartTable{c185c780-52ae-4afc-a3ca-7a1a8ef00ebf}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COMMONDATA" val="eyJoZGlkIjoiODE3NjZjOTZlYTUxZTZlOTU4MGQxZjIxMWUxNTBjOGYifQ=="/>
  <p:tag name="KSO_WPP_MARK_KEY" val="f752cf1b-5914-4302-acbf-2905419ab865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2217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8" baseType="lpstr">
      <vt:lpstr>Arial</vt:lpstr>
      <vt:lpstr>宋体</vt:lpstr>
      <vt:lpstr>Wingdings</vt:lpstr>
      <vt:lpstr>Arial</vt:lpstr>
      <vt:lpstr>汉仪大隶书简</vt:lpstr>
      <vt:lpstr>汉仪旗黑-85S</vt:lpstr>
      <vt:lpstr>汉仪中隶书简</vt:lpstr>
      <vt:lpstr>微软雅黑</vt:lpstr>
      <vt:lpstr>黑体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苝极づ 筱葭</cp:lastModifiedBy>
  <cp:revision>94</cp:revision>
  <dcterms:created xsi:type="dcterms:W3CDTF">2022-01-21T00:47:00Z</dcterms:created>
  <dcterms:modified xsi:type="dcterms:W3CDTF">2023-11-24T07:22:57Z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2022-01-28T16:34:34Z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2052-12.1.0.15712</vt:lpwstr>
  </property>
</Properties>
</file>