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0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D:\&#12304;12&#12305;&#26032;&#23186;&#20307;&#27036;&#21333;\2023&#24180;9&#26376;&#27036;&#21333;\9&#26376;&#20840;&#34920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2304;12&#12305;&#26032;&#23186;&#20307;&#27036;&#21333;\2023&#24180;9&#26376;&#27036;&#21333;\9&#26376;&#20840;&#34920;.xls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D:\&#12304;12&#12305;&#26032;&#23186;&#20307;&#27036;&#21333;\2023&#24180;9&#26376;&#27036;&#21333;\9&#26376;&#20840;&#34920;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D:\&#12304;12&#12305;&#26032;&#23186;&#20307;&#27036;&#21333;\2023&#24180;9&#26376;&#27036;&#21333;\9&#26376;&#20840;&#34920;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D:\&#12304;12&#12305;&#26032;&#23186;&#20307;&#27036;&#21333;\2023&#24180;9&#26376;&#27036;&#21333;\9&#26376;&#20840;&#34920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当月政务微信发稿量分布</a:t>
            </a:r>
          </a:p>
        </c:rich>
      </c:tx>
      <c:layout>
        <c:manualLayout>
          <c:xMode val="edge"/>
          <c:yMode val="edge"/>
          <c:x val="0.22904989747095"/>
          <c:y val="0.086538461538461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[9月全表.xls]部委微信全表!$L$17:$L$21</c:f>
              <c:strCache>
                <c:ptCount val="5"/>
                <c:pt idx="0">
                  <c:v>50以下</c:v>
                </c:pt>
                <c:pt idx="1">
                  <c:v>50-100</c:v>
                </c:pt>
                <c:pt idx="2">
                  <c:v>100-150</c:v>
                </c:pt>
                <c:pt idx="3">
                  <c:v>150-230</c:v>
                </c:pt>
                <c:pt idx="4">
                  <c:v>230以上</c:v>
                </c:pt>
              </c:strCache>
            </c:strRef>
          </c:cat>
          <c:val>
            <c:numRef>
              <c:f>[9月全表.xls]部委微信全表!$M$17:$M$21</c:f>
              <c:numCache>
                <c:formatCode>General</c:formatCode>
                <c:ptCount val="5"/>
                <c:pt idx="0">
                  <c:v>8</c:v>
                </c:pt>
                <c:pt idx="1">
                  <c:v>15</c:v>
                </c:pt>
                <c:pt idx="2">
                  <c:v>15</c:v>
                </c:pt>
                <c:pt idx="3">
                  <c:v>7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3289473684211"/>
          <c:y val="0.420023148148148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部委政务微信综合影响力指数分布</a:t>
            </a:r>
            <a:endParaRPr sz="1400" b="1" i="0" u="none" strike="noStrike" baseline="0">
              <a:solidFill>
                <a:srgbClr val="40404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explosion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[9月全表.xls]部委微信全表!$L$9:$L$13</c:f>
              <c:strCache>
                <c:ptCount val="5"/>
                <c:pt idx="0">
                  <c:v>300以下</c:v>
                </c:pt>
                <c:pt idx="1">
                  <c:v>300-600</c:v>
                </c:pt>
                <c:pt idx="2">
                  <c:v>600-800</c:v>
                </c:pt>
                <c:pt idx="3">
                  <c:v>800-900</c:v>
                </c:pt>
                <c:pt idx="4">
                  <c:v>1000以上</c:v>
                </c:pt>
              </c:strCache>
            </c:strRef>
          </c:cat>
          <c:val>
            <c:numRef>
              <c:f>[9月全表.xls]部委微信全表!$M$9:$M$13</c:f>
              <c:numCache>
                <c:formatCode>General</c:formatCode>
                <c:ptCount val="5"/>
                <c:pt idx="0">
                  <c:v>1</c:v>
                </c:pt>
                <c:pt idx="1">
                  <c:v>14</c:v>
                </c:pt>
                <c:pt idx="2">
                  <c:v>16</c:v>
                </c:pt>
                <c:pt idx="3">
                  <c:v>15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0"/>
        <c:overlap val="-40"/>
        <c:axId val="918822588"/>
        <c:axId val="560757181"/>
      </c:barChart>
      <c:catAx>
        <c:axId val="918822588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60757181"/>
        <c:crosses val="autoZero"/>
        <c:auto val="1"/>
        <c:lblAlgn val="ctr"/>
        <c:lblOffset val="100"/>
        <c:noMultiLvlLbl val="0"/>
      </c:catAx>
      <c:valAx>
        <c:axId val="56075718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02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188225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 wrap="square"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ln>
                  <a:noFill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>
                <a:ln>
                  <a:noFill/>
                </a:ln>
              </a:rPr>
              <a:t>部委微信严重表述不规范分布情况</a:t>
            </a:r>
            <a:endParaRPr>
              <a:ln>
                <a:noFill/>
              </a:ln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[9月全表.xls]导出计数_公众号!$A$2:$A$18</c:f>
              <c:strCache>
                <c:ptCount val="17"/>
                <c:pt idx="0">
                  <c:v>工信微报</c:v>
                </c:pt>
                <c:pt idx="1">
                  <c:v>国资小新</c:v>
                </c:pt>
                <c:pt idx="2">
                  <c:v>锐科技</c:v>
                </c:pt>
                <c:pt idx="3">
                  <c:v>中国民政</c:v>
                </c:pt>
                <c:pt idx="4">
                  <c:v>国家发展改革委</c:v>
                </c:pt>
                <c:pt idx="5">
                  <c:v>国家广播电视总局</c:v>
                </c:pt>
                <c:pt idx="6">
                  <c:v>国家粮食和物资储备局</c:v>
                </c:pt>
                <c:pt idx="7">
                  <c:v>国家信访局</c:v>
                </c:pt>
                <c:pt idx="8">
                  <c:v>国家移民管理局</c:v>
                </c:pt>
                <c:pt idx="9">
                  <c:v>国家知识产权局</c:v>
                </c:pt>
                <c:pt idx="10">
                  <c:v>人力资源和社会保障部</c:v>
                </c:pt>
                <c:pt idx="11">
                  <c:v>审计署</c:v>
                </c:pt>
                <c:pt idx="12">
                  <c:v>市说新语</c:v>
                </c:pt>
                <c:pt idx="13">
                  <c:v>司法部</c:v>
                </c:pt>
                <c:pt idx="14">
                  <c:v>文旅之声</c:v>
                </c:pt>
                <c:pt idx="15">
                  <c:v>中国气象局</c:v>
                </c:pt>
                <c:pt idx="16">
                  <c:v>中科院之声</c:v>
                </c:pt>
              </c:strCache>
            </c:strRef>
          </c:cat>
          <c:val>
            <c:numRef>
              <c:f>[9月全表.xls]导出计数_公众号!$B$2:$B$18</c:f>
              <c:numCache>
                <c:formatCode>General</c:formatCode>
                <c:ptCount val="17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-40"/>
        <c:axId val="303907753"/>
        <c:axId val="503351930"/>
      </c:barChart>
      <c:catAx>
        <c:axId val="303907753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03351930"/>
        <c:crosses val="autoZero"/>
        <c:auto val="1"/>
        <c:lblAlgn val="ctr"/>
        <c:lblOffset val="100"/>
        <c:noMultiLvlLbl val="0"/>
      </c:catAx>
      <c:valAx>
        <c:axId val="50335193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0390775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>
          <a:ln>
            <a:noFill/>
          </a:ln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当月严重表述不规范典型错误</a:t>
            </a:r>
          </a:p>
        </c:rich>
      </c:tx>
      <c:layout>
        <c:manualLayout>
          <c:xMode val="edge"/>
          <c:yMode val="edge"/>
          <c:x val="0.185083370887787"/>
          <c:y val="0.029339853300733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3603871928518"/>
          <c:y val="0.151979608413041"/>
          <c:w val="0.420593553877247"/>
          <c:h val="0.657356608478803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[9月全表.xls]导出计数_错别字!$A$2:$A$13</c:f>
              <c:strCache>
                <c:ptCount val="12"/>
                <c:pt idx="0">
                  <c:v>习总书记</c:v>
                </c:pt>
                <c:pt idx="1">
                  <c:v>建国70周年</c:v>
                </c:pt>
                <c:pt idx="2">
                  <c:v>权利清单</c:v>
                </c:pt>
                <c:pt idx="3">
                  <c:v>指示</c:v>
                </c:pt>
                <c:pt idx="4">
                  <c:v>中共中国</c:v>
                </c:pt>
                <c:pt idx="5">
                  <c:v>“一带一路”战略</c:v>
                </c:pt>
                <c:pt idx="6">
                  <c:v>开展习近平新时代中国特色社会主义思想主题教育</c:v>
                </c:pt>
                <c:pt idx="7">
                  <c:v>全国人大第</c:v>
                </c:pt>
                <c:pt idx="8">
                  <c:v>人大常委</c:v>
                </c:pt>
                <c:pt idx="9">
                  <c:v>新疆自治区</c:v>
                </c:pt>
                <c:pt idx="10">
                  <c:v>筑牢中华民族共同体意识</c:v>
                </c:pt>
                <c:pt idx="11">
                  <c:v>总书记讲话精神</c:v>
                </c:pt>
              </c:strCache>
            </c:strRef>
          </c:cat>
          <c:val>
            <c:numRef>
              <c:f>[9月全表.xls]导出计数_错别字!$B$2:$B$13</c:f>
              <c:numCache>
                <c:formatCode>General</c:formatCode>
                <c:ptCount val="12"/>
                <c:pt idx="0">
                  <c:v>7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07914051696628"/>
          <c:y val="0.121363258520366"/>
          <c:w val="0.369109669184129"/>
          <c:h val="0.83640897755611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部委微信10W+热门文章分布情况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[9月全表.xls]导出计数_公众号_2!$A$2:$A$14</c:f>
              <c:strCache>
                <c:ptCount val="13"/>
                <c:pt idx="0">
                  <c:v>中华人民共和国应急管理部</c:v>
                </c:pt>
                <c:pt idx="1">
                  <c:v>中国人民银行</c:v>
                </c:pt>
                <c:pt idx="2">
                  <c:v>国家税务总局</c:v>
                </c:pt>
                <c:pt idx="3">
                  <c:v>司法部</c:v>
                </c:pt>
                <c:pt idx="4">
                  <c:v>国资小新</c:v>
                </c:pt>
                <c:pt idx="5">
                  <c:v>证监会发布</c:v>
                </c:pt>
                <c:pt idx="6">
                  <c:v>自然资源部</c:v>
                </c:pt>
                <c:pt idx="7">
                  <c:v>健康中国</c:v>
                </c:pt>
                <c:pt idx="8">
                  <c:v>人力资源和社会保障部</c:v>
                </c:pt>
                <c:pt idx="9">
                  <c:v>退役军人事务部</c:v>
                </c:pt>
                <c:pt idx="10">
                  <c:v>微言教育</c:v>
                </c:pt>
                <c:pt idx="11">
                  <c:v>中国气象局</c:v>
                </c:pt>
                <c:pt idx="12">
                  <c:v>中国水利</c:v>
                </c:pt>
              </c:strCache>
            </c:strRef>
          </c:cat>
          <c:val>
            <c:numRef>
              <c:f>[9月全表.xls]导出计数_公众号_2!$B$2:$B$14</c:f>
              <c:numCache>
                <c:formatCode>General</c:formatCode>
                <c:ptCount val="13"/>
                <c:pt idx="0">
                  <c:v>15</c:v>
                </c:pt>
                <c:pt idx="1">
                  <c:v>10</c:v>
                </c:pt>
                <c:pt idx="2">
                  <c:v>8</c:v>
                </c:pt>
                <c:pt idx="3">
                  <c:v>7</c:v>
                </c:pt>
                <c:pt idx="4">
                  <c:v>6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1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3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126355" cy="259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参加排行的部委微信公众号共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个，根据监测数据统计结果，综合影响力指数得分在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00之间的公众号数量较多，共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个； 有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个部委微信综合影响力指数在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1023.09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退役军人事务部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国家税务总局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961.4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955.61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月，部委微信发稿总量达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4958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“人力资源和社会保障部”月发稿量最高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246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“司法部”和“微言教育”分列第二、第三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240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199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个部委微信月发稿量在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5篇以下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6" name="图表 5"/>
          <p:cNvGraphicFramePr/>
          <p:nvPr>
            <p:custDataLst>
              <p:tags r:id="rId8"/>
            </p:custDataLst>
          </p:nvPr>
        </p:nvGraphicFramePr>
        <p:xfrm>
          <a:off x="908685" y="3865880"/>
          <a:ext cx="4645025" cy="2800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0251" name="图表 1"/>
          <p:cNvGraphicFramePr/>
          <p:nvPr/>
        </p:nvGraphicFramePr>
        <p:xfrm>
          <a:off x="6567805" y="1302385"/>
          <a:ext cx="4826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597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1023.09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557.94W+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7470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183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542.68W+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588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退役军人事务部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961.4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80.21W+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5485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79.52W+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2010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国家税务总局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955.61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337.9W+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4874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149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322.09W+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456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中国人民银行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955.34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265.47W+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4777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258.97W+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436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国资小新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935.53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363.35W+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1721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280.44W+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健康中国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910.31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202.23W+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4909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202.06W+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212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证监会发布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878.82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131.54W+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1744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126.94W+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193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微言教育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873.24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239.59W+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5073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199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228.42W+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338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司法部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871.88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243.98W+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5716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240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219.89W+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545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海关发布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866.66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211.37W+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3493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166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202.72W+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99664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282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人力资源和社会保障部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829.76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232.77W+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2978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246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190.57W+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国家移民管理局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815.69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100.94W+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1885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96.46W+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95445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191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国家发展改革委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810.37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111.03W+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2510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106.06W+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62659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财政部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806.77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113.46W+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2157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97.41W+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95939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147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自然资源部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805.97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121.24W+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2251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224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936625" y="1397000"/>
          <a:ext cx="1033399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63905"/>
                <a:gridCol w="2228215"/>
                <a:gridCol w="1124585"/>
                <a:gridCol w="986155"/>
                <a:gridCol w="987425"/>
                <a:gridCol w="986790"/>
                <a:gridCol w="986155"/>
                <a:gridCol w="1136015"/>
                <a:gridCol w="113474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</a:t>
                      </a:r>
                      <a:endParaRPr lang="en-US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1023.09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557.94W+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7470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183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542.68W+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588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-13335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409" y="242030"/>
              <a:ext cx="3276600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6873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工信微报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”存在问题最多（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13.6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%）。出现严重表述错误问题主要集中在党和国家领导人姓名、口号等，如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“脱贫坚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中共中国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广西自治区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图表 4"/>
          <p:cNvGraphicFramePr/>
          <p:nvPr>
            <p:custDataLst>
              <p:tags r:id="rId6"/>
            </p:custDataLst>
          </p:nvPr>
        </p:nvGraphicFramePr>
        <p:xfrm>
          <a:off x="226060" y="2388870"/>
          <a:ext cx="5759450" cy="4248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7" name="图表 6"/>
          <p:cNvGraphicFramePr/>
          <p:nvPr>
            <p:custDataLst>
              <p:tags r:id="rId7"/>
            </p:custDataLst>
          </p:nvPr>
        </p:nvGraphicFramePr>
        <p:xfrm>
          <a:off x="5882958" y="2388553"/>
          <a:ext cx="5969635" cy="3819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zh-CN"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0205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7630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篇文章阅读数超过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4765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万，有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个部委微信发布阅读数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的文章共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57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26.3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%）。网民重点关注公示公告、时事新闻等信息。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146300"/>
          <a:ext cx="6315075" cy="414845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30835">
                <a:tc gridSpan="5">
                  <a:txBody>
                    <a:bodyPr/>
                    <a:p>
                      <a:pPr indent="0" algn="ctr" fontAlgn="auto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111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</a:tr>
              <a:tr h="44831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退役军人事务部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国家再次提高部分退役军人和其他优抚对象抚恤补助标准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2010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2.01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7719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司法部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司法部关于2023年国家统一法律职业资格客观题考试成绩、合格分数线公布和主观题考试报名、交费等事项的公告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262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0.26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司法部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2023年国家统一法律职业资格客观题考试顺利举行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237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0.24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中秋国庆假期安全提示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380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0.38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国务院安委办重点督办31家重大火灾隐患单位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588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0.59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三项个人所得税专项附加扣除标准提高了！一图了解政策要点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456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0.46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175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2023年反假货币宣传月｜①依法守护人民币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334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0.33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2023年反假货币宣传月丨③谨防“道具类”假币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433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0.43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3655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中国人民银行决定于2023年9月15日下调金融机构存款准备金率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436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0.44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2023年反假货币宣传月丨②人民币之美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232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0.23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9" name="图表 8"/>
          <p:cNvGraphicFramePr/>
          <p:nvPr>
            <p:custDataLst>
              <p:tags r:id="rId6"/>
            </p:custDataLst>
          </p:nvPr>
        </p:nvGraphicFramePr>
        <p:xfrm>
          <a:off x="7152005" y="2419350"/>
          <a:ext cx="48260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UNIT_TABLE_BEAUTIFY" val="smartTable{2c72166e-8d9a-4426-a10a-91dd277bbd95}"/>
  <p:tag name="TABLE_ENDDRAG_ORIGIN_RECT" val="813*28"/>
  <p:tag name="TABLE_ENDDRAG_RECT" val="73*111*813*28"/>
  <p:tag name="TABLE_EMPHASIZE_COLOR" val="3042485"/>
  <p:tag name="TABLE_EMPHASIZE_ROW" val="1"/>
  <p:tag name="TABLE_EMPHASIZE_ID" val="2"/>
</p:tagLst>
</file>

<file path=ppt/tags/tag5.xml><?xml version="1.0" encoding="utf-8"?>
<p:tagLst xmlns:p="http://schemas.openxmlformats.org/presentationml/2006/main">
  <p:tag name="TABLE_EMPHASIZE_UUID" val="smartTable{2c72166e-8d9a-4426-a10a-91dd277bbd95}"/>
  <p:tag name="TABLE_EMPHASIZE_TYPE" val="horizontal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UNIT_TABLE_BEAUTIFY" val="smartTable{f3fadc0e-3f41-4f02-b8d5-870864f4190b}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COMMONDATA" val="eyJoZGlkIjoiODE3NjZjOTZlYTUxZTZlOTU4MGQxZjIxMWUxNTBjOGYifQ=="/>
  <p:tag name="KSO_WPP_MARK_KEY" val="f752cf1b-5914-4302-acbf-2905419ab865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2227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8" baseType="lpstr">
      <vt:lpstr>Arial</vt:lpstr>
      <vt:lpstr>宋体</vt:lpstr>
      <vt:lpstr>Wingdings</vt:lpstr>
      <vt:lpstr>Arial</vt:lpstr>
      <vt:lpstr>汉仪大隶书简</vt:lpstr>
      <vt:lpstr>汉仪旗黑-85S</vt:lpstr>
      <vt:lpstr>汉仪中隶书简</vt:lpstr>
      <vt:lpstr>微软雅黑</vt:lpstr>
      <vt:lpstr>黑体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苝极づ 筱葭</cp:lastModifiedBy>
  <cp:revision>91</cp:revision>
  <dcterms:created xsi:type="dcterms:W3CDTF">2022-01-21T00:47:00Z</dcterms:created>
  <dcterms:modified xsi:type="dcterms:W3CDTF">2023-10-20T05:35:59Z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2022-01-28T08:34:34Z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2052-12.1.0.15712</vt:lpwstr>
  </property>
</Properties>
</file>