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10.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24037;&#20316;&#31807;4"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G:\&#27036;&#21333;&#12304;&#23448;&#32593;&#21457;&#25991;&#12305;\2023&#24180;1&#26376;&#30340;&#25968;&#25454;.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24037;&#20316;&#31807;1"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24037;&#20316;&#31807;1"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24037;&#20316;&#31807;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rPr>
              <a:t>当月政务微信发稿量分布</a:t>
            </a:r>
            <a:endParaRPr b="1">
              <a:latin typeface="微软雅黑" panose="020B0503020204020204" charset="-122"/>
              <a:ea typeface="微软雅黑" panose="020B0503020204020204" charset="-122"/>
            </a:endParaRPr>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6"/>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[工作簿4]Sheet1!$E$56:$E$60</c:f>
              <c:strCache>
                <c:ptCount val="5"/>
                <c:pt idx="0">
                  <c:v>300以上</c:v>
                </c:pt>
                <c:pt idx="1">
                  <c:v>200-300</c:v>
                </c:pt>
                <c:pt idx="2">
                  <c:v>100-200</c:v>
                </c:pt>
                <c:pt idx="3">
                  <c:v>50-100</c:v>
                </c:pt>
                <c:pt idx="4">
                  <c:v>50以下</c:v>
                </c:pt>
              </c:strCache>
            </c:strRef>
          </c:cat>
          <c:val>
            <c:numRef>
              <c:f>[工作簿4]Sheet1!$F$56:$F$60</c:f>
              <c:numCache>
                <c:formatCode>General</c:formatCode>
                <c:ptCount val="5"/>
                <c:pt idx="0">
                  <c:v>0</c:v>
                </c:pt>
                <c:pt idx="1">
                  <c:v>3</c:v>
                </c:pt>
                <c:pt idx="2">
                  <c:v>21</c:v>
                </c:pt>
                <c:pt idx="3">
                  <c:v>14</c:v>
                </c:pt>
                <c:pt idx="4">
                  <c:v>10</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solid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rPr>
              <a:t>部委政务微信综合影响力指数分布</a:t>
            </a:r>
            <a:endParaRPr b="1">
              <a:latin typeface="微软雅黑" panose="020B0503020204020204" charset="-122"/>
              <a:ea typeface="微软雅黑" panose="020B0503020204020204" charset="-122"/>
            </a:endParaRPr>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[2023年1月的数据.xlsx]部级微信!$M$30:$M$34</c:f>
              <c:strCache>
                <c:ptCount val="5"/>
                <c:pt idx="0">
                  <c:v>900以上</c:v>
                </c:pt>
                <c:pt idx="1">
                  <c:v>700-900</c:v>
                </c:pt>
                <c:pt idx="2">
                  <c:v>500-700</c:v>
                </c:pt>
                <c:pt idx="3">
                  <c:v>300-500</c:v>
                </c:pt>
                <c:pt idx="4">
                  <c:v>300以下</c:v>
                </c:pt>
              </c:strCache>
            </c:strRef>
          </c:cat>
          <c:val>
            <c:numRef>
              <c:f>[2023年1月的数据.xlsx]部级微信!$N$30:$N$34</c:f>
              <c:numCache>
                <c:formatCode>General</c:formatCode>
                <c:ptCount val="5"/>
                <c:pt idx="0">
                  <c:v>5</c:v>
                </c:pt>
                <c:pt idx="1">
                  <c:v>15</c:v>
                </c:pt>
                <c:pt idx="2">
                  <c:v>17</c:v>
                </c:pt>
                <c:pt idx="3">
                  <c:v>11</c:v>
                </c:pt>
                <c:pt idx="4">
                  <c:v>0</c:v>
                </c:pt>
              </c:numCache>
            </c:numRef>
          </c:val>
        </c:ser>
        <c:dLbls>
          <c:showLegendKey val="0"/>
          <c:showVal val="0"/>
          <c:showCatName val="0"/>
          <c:showSerName val="0"/>
          <c:showPercent val="0"/>
          <c:showBubbleSize val="0"/>
        </c:dLbls>
        <c:gapWidth val="182"/>
        <c:overlap val="0"/>
        <c:axId val="969885638"/>
        <c:axId val="213359181"/>
      </c:barChart>
      <c:catAx>
        <c:axId val="969885638"/>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13359181"/>
        <c:crosses val="autoZero"/>
        <c:auto val="1"/>
        <c:lblAlgn val="ctr"/>
        <c:lblOffset val="100"/>
        <c:noMultiLvlLbl val="0"/>
      </c:catAx>
      <c:valAx>
        <c:axId val="213359181"/>
        <c:scaling>
          <c:orientation val="minMax"/>
        </c:scaling>
        <c:delete val="0"/>
        <c:axPos val="b"/>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6988563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bg1"/>
      </a:solid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rPr>
              <a:t>部委微信严重表述不规范分布情况</a:t>
            </a:r>
            <a:endParaRPr b="1">
              <a:latin typeface="微软雅黑" panose="020B0503020204020204" charset="-122"/>
              <a:ea typeface="微软雅黑" panose="020B0503020204020204" charset="-122"/>
            </a:endParaRPr>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dPt>
          <c:dPt>
            <c:idx val="3"/>
            <c:invertIfNegative val="0"/>
            <c:bubble3D val="0"/>
            <c:spPr>
              <a:solidFill>
                <a:schemeClr val="accent2"/>
              </a:solidFill>
              <a:ln>
                <a:noFill/>
              </a:ln>
              <a:effectLst/>
            </c:spPr>
          </c:dPt>
          <c:dPt>
            <c:idx val="5"/>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[工作簿1]Sheet2!$L$9:$L$20</c:f>
              <c:strCache>
                <c:ptCount val="12"/>
                <c:pt idx="0">
                  <c:v>国家发展改革委</c:v>
                </c:pt>
                <c:pt idx="1">
                  <c:v>国家广播电视总局</c:v>
                </c:pt>
                <c:pt idx="2">
                  <c:v>国家民委</c:v>
                </c:pt>
                <c:pt idx="3">
                  <c:v>国家知识产权局</c:v>
                </c:pt>
                <c:pt idx="4">
                  <c:v>海关发布</c:v>
                </c:pt>
                <c:pt idx="5">
                  <c:v>锐科技</c:v>
                </c:pt>
                <c:pt idx="6">
                  <c:v>生态环境部</c:v>
                </c:pt>
                <c:pt idx="7">
                  <c:v>市说新语</c:v>
                </c:pt>
                <c:pt idx="8">
                  <c:v>司法部</c:v>
                </c:pt>
                <c:pt idx="9">
                  <c:v>外交部</c:v>
                </c:pt>
                <c:pt idx="10">
                  <c:v>证监会发布</c:v>
                </c:pt>
                <c:pt idx="11">
                  <c:v>中科院之声</c:v>
                </c:pt>
              </c:strCache>
            </c:strRef>
          </c:cat>
          <c:val>
            <c:numRef>
              <c:f>[工作簿1]Sheet2!$M$9:$M$20</c:f>
              <c:numCache>
                <c:formatCode>General</c:formatCode>
                <c:ptCount val="12"/>
                <c:pt idx="0">
                  <c:v>3</c:v>
                </c:pt>
                <c:pt idx="1">
                  <c:v>1</c:v>
                </c:pt>
                <c:pt idx="2">
                  <c:v>1</c:v>
                </c:pt>
                <c:pt idx="3">
                  <c:v>3</c:v>
                </c:pt>
                <c:pt idx="4">
                  <c:v>1</c:v>
                </c:pt>
                <c:pt idx="5">
                  <c:v>3</c:v>
                </c:pt>
                <c:pt idx="6">
                  <c:v>1</c:v>
                </c:pt>
                <c:pt idx="7">
                  <c:v>2</c:v>
                </c:pt>
                <c:pt idx="8">
                  <c:v>1</c:v>
                </c:pt>
                <c:pt idx="9">
                  <c:v>2</c:v>
                </c:pt>
                <c:pt idx="10">
                  <c:v>2</c:v>
                </c:pt>
                <c:pt idx="11">
                  <c:v>1</c:v>
                </c:pt>
              </c:numCache>
            </c:numRef>
          </c:val>
        </c:ser>
        <c:dLbls>
          <c:showLegendKey val="0"/>
          <c:showVal val="0"/>
          <c:showCatName val="0"/>
          <c:showSerName val="0"/>
          <c:showPercent val="0"/>
          <c:showBubbleSize val="0"/>
        </c:dLbls>
        <c:gapWidth val="182"/>
        <c:overlap val="0"/>
        <c:axId val="438617168"/>
        <c:axId val="317869061"/>
      </c:barChart>
      <c:catAx>
        <c:axId val="438617168"/>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17869061"/>
        <c:crosses val="autoZero"/>
        <c:auto val="1"/>
        <c:lblAlgn val="ctr"/>
        <c:lblOffset val="100"/>
        <c:noMultiLvlLbl val="0"/>
      </c:catAx>
      <c:valAx>
        <c:axId val="317869061"/>
        <c:scaling>
          <c:orientation val="minMax"/>
        </c:scaling>
        <c:delete val="0"/>
        <c:axPos val="b"/>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3861716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bg1"/>
      </a:solid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rPr>
              <a:t>当月严重表述不规范典型错误</a:t>
            </a:r>
            <a:endParaRPr b="1">
              <a:latin typeface="微软雅黑" panose="020B0503020204020204" charset="-122"/>
              <a:ea typeface="微软雅黑" panose="020B0503020204020204" charset="-122"/>
            </a:endParaRPr>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rgbClr val="00B0F0"/>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000" b="0" i="0" u="none" strike="noStrike" kern="1200" cap="none" spc="0" normalizeH="0" baseline="0">
                    <a:solidFill>
                      <a:schemeClr val="bg1"/>
                    </a:solidFill>
                    <a:uFill>
                      <a:solidFill>
                        <a:schemeClr val="tx1">
                          <a:lumMod val="75000"/>
                          <a:lumOff val="25000"/>
                        </a:schemeClr>
                      </a:solidFill>
                    </a:u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[工作簿1]Sheet2!$E$18:$E$30</c:f>
              <c:strCache>
                <c:ptCount val="13"/>
                <c:pt idx="0">
                  <c:v>“一带一路”战略</c:v>
                </c:pt>
                <c:pt idx="1">
                  <c:v>党</c:v>
                </c:pt>
                <c:pt idx="2">
                  <c:v>党的党的</c:v>
                </c:pt>
                <c:pt idx="3">
                  <c:v>党的十八</c:v>
                </c:pt>
                <c:pt idx="4">
                  <c:v>党的十九大、十九届历次全会精神</c:v>
                </c:pt>
                <c:pt idx="5">
                  <c:v>防腐拒变</c:v>
                </c:pt>
                <c:pt idx="6">
                  <c:v>开幕式</c:v>
                </c:pt>
                <c:pt idx="7">
                  <c:v>模范先锋作用</c:v>
                </c:pt>
                <c:pt idx="8">
                  <c:v>年周年</c:v>
                </c:pt>
                <c:pt idx="9">
                  <c:v>卫建委</c:v>
                </c:pt>
                <c:pt idx="10">
                  <c:v>习近平总书记生态文明思想</c:v>
                </c:pt>
                <c:pt idx="11">
                  <c:v>习总书记</c:v>
                </c:pt>
                <c:pt idx="12">
                  <c:v>其他</c:v>
                </c:pt>
              </c:strCache>
            </c:strRef>
          </c:cat>
          <c:val>
            <c:numRef>
              <c:f>[工作簿1]Sheet2!$F$18:$F$30</c:f>
              <c:numCache>
                <c:formatCode>General</c:formatCode>
                <c:ptCount val="13"/>
                <c:pt idx="0">
                  <c:v>1</c:v>
                </c:pt>
                <c:pt idx="1">
                  <c:v>1</c:v>
                </c:pt>
                <c:pt idx="2">
                  <c:v>1</c:v>
                </c:pt>
                <c:pt idx="3">
                  <c:v>1</c:v>
                </c:pt>
                <c:pt idx="4">
                  <c:v>5</c:v>
                </c:pt>
                <c:pt idx="5">
                  <c:v>1</c:v>
                </c:pt>
                <c:pt idx="6">
                  <c:v>2</c:v>
                </c:pt>
                <c:pt idx="7">
                  <c:v>1</c:v>
                </c:pt>
                <c:pt idx="8">
                  <c:v>1</c:v>
                </c:pt>
                <c:pt idx="9">
                  <c:v>1</c:v>
                </c:pt>
                <c:pt idx="10">
                  <c:v>1</c:v>
                </c:pt>
                <c:pt idx="11">
                  <c:v>1</c:v>
                </c:pt>
                <c:pt idx="12">
                  <c:v>4</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17999564175202"/>
          <c:y val="0.218765159259606"/>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solid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cs typeface="微软雅黑" panose="020B0503020204020204" charset="-122"/>
              </a:rPr>
              <a:t>部委微信10W+热门文章分布情况</a:t>
            </a:r>
            <a:endParaRPr b="1">
              <a:latin typeface="微软雅黑" panose="020B0503020204020204" charset="-122"/>
              <a:ea typeface="微软雅黑" panose="020B0503020204020204" charset="-122"/>
              <a:cs typeface="微软雅黑" panose="020B0503020204020204" charset="-122"/>
            </a:endParaRPr>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000" b="0" i="0" u="none" strike="noStrike" kern="1200" cap="none" spc="0" normalizeH="0" baseline="0">
                    <a:solidFill>
                      <a:schemeClr val="bg1"/>
                    </a:solidFill>
                    <a:uFill>
                      <a:solidFill>
                        <a:schemeClr val="tx1">
                          <a:lumMod val="75000"/>
                          <a:lumOff val="25000"/>
                        </a:schemeClr>
                      </a:solidFill>
                    </a:u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[工作簿2]Sheet2!$F$20:$F$32</c:f>
              <c:strCache>
                <c:ptCount val="13"/>
                <c:pt idx="0">
                  <c:v>国家发展改革委</c:v>
                </c:pt>
                <c:pt idx="1">
                  <c:v>国家税务总局</c:v>
                </c:pt>
                <c:pt idx="2">
                  <c:v>国家邮政局</c:v>
                </c:pt>
                <c:pt idx="3">
                  <c:v>国资小新</c:v>
                </c:pt>
                <c:pt idx="4">
                  <c:v>健康中国</c:v>
                </c:pt>
                <c:pt idx="5">
                  <c:v>人力资源和社会保障部</c:v>
                </c:pt>
                <c:pt idx="6">
                  <c:v>司法部</c:v>
                </c:pt>
                <c:pt idx="7">
                  <c:v>统计微讯</c:v>
                </c:pt>
                <c:pt idx="8">
                  <c:v>退役军人事务部</c:v>
                </c:pt>
                <c:pt idx="9">
                  <c:v>微言教育</c:v>
                </c:pt>
                <c:pt idx="10">
                  <c:v>文旅之声</c:v>
                </c:pt>
                <c:pt idx="11">
                  <c:v>中国人民银行</c:v>
                </c:pt>
                <c:pt idx="12">
                  <c:v>中华人民共和国应急管理部</c:v>
                </c:pt>
              </c:strCache>
            </c:strRef>
          </c:cat>
          <c:val>
            <c:numRef>
              <c:f>[工作簿2]Sheet2!$G$20:$G$32</c:f>
              <c:numCache>
                <c:formatCode>General</c:formatCode>
                <c:ptCount val="13"/>
                <c:pt idx="0">
                  <c:v>1</c:v>
                </c:pt>
                <c:pt idx="1">
                  <c:v>7</c:v>
                </c:pt>
                <c:pt idx="2">
                  <c:v>1</c:v>
                </c:pt>
                <c:pt idx="3">
                  <c:v>3</c:v>
                </c:pt>
                <c:pt idx="4">
                  <c:v>2</c:v>
                </c:pt>
                <c:pt idx="5">
                  <c:v>2</c:v>
                </c:pt>
                <c:pt idx="6">
                  <c:v>1</c:v>
                </c:pt>
                <c:pt idx="7">
                  <c:v>1</c:v>
                </c:pt>
                <c:pt idx="8">
                  <c:v>2</c:v>
                </c:pt>
                <c:pt idx="9">
                  <c:v>2</c:v>
                </c:pt>
                <c:pt idx="10">
                  <c:v>1</c:v>
                </c:pt>
                <c:pt idx="11">
                  <c:v>5</c:v>
                </c:pt>
                <c:pt idx="12">
                  <c:v>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solid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2023</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-2023</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参加排行的部委微信公众号共48个，根据监测数据统计结果，综合影响力指数得分在</a:t>
            </a:r>
            <a:r>
              <a:rPr lang="en-US" sz="1600" spc="35" dirty="0">
                <a:latin typeface="微软雅黑" panose="020B0503020204020204" charset="-122"/>
                <a:ea typeface="微软雅黑" panose="020B0503020204020204" charset="-122"/>
                <a:cs typeface="微软雅黑" panose="020B0503020204020204" charset="-122"/>
              </a:rPr>
              <a:t>5</a:t>
            </a:r>
            <a:r>
              <a:rPr sz="1600" spc="35" dirty="0">
                <a:latin typeface="微软雅黑" panose="020B0503020204020204" charset="-122"/>
                <a:ea typeface="微软雅黑" panose="020B0503020204020204" charset="-122"/>
                <a:cs typeface="微软雅黑" panose="020B0503020204020204" charset="-122"/>
              </a:rPr>
              <a:t>00至</a:t>
            </a:r>
            <a:r>
              <a:rPr lang="en-US" sz="1600" spc="35" dirty="0">
                <a:latin typeface="微软雅黑" panose="020B0503020204020204" charset="-122"/>
                <a:ea typeface="微软雅黑" panose="020B0503020204020204" charset="-122"/>
                <a:cs typeface="微软雅黑" panose="020B0503020204020204" charset="-122"/>
              </a:rPr>
              <a:t>7</a:t>
            </a:r>
            <a:r>
              <a:rPr sz="1600" spc="35" dirty="0">
                <a:latin typeface="微软雅黑" panose="020B0503020204020204" charset="-122"/>
                <a:ea typeface="微软雅黑" panose="020B0503020204020204" charset="-122"/>
                <a:cs typeface="微软雅黑" panose="020B0503020204020204" charset="-122"/>
              </a:rPr>
              <a:t>00之间的公众号数量较多，共1</a:t>
            </a:r>
            <a:r>
              <a:rPr lang="en-US" sz="1600" spc="35" dirty="0">
                <a:latin typeface="微软雅黑" panose="020B0503020204020204" charset="-122"/>
                <a:ea typeface="微软雅黑" panose="020B0503020204020204" charset="-122"/>
                <a:cs typeface="微软雅黑" panose="020B0503020204020204" charset="-122"/>
              </a:rPr>
              <a:t>7</a:t>
            </a:r>
            <a:r>
              <a:rPr sz="1600" spc="35" dirty="0">
                <a:latin typeface="微软雅黑" panose="020B0503020204020204" charset="-122"/>
                <a:ea typeface="微软雅黑" panose="020B0503020204020204" charset="-122"/>
                <a:cs typeface="微软雅黑" panose="020B0503020204020204" charset="-122"/>
              </a:rPr>
              <a:t>个； 有</a:t>
            </a:r>
            <a:r>
              <a:rPr lang="en-US" sz="1600" spc="35" dirty="0">
                <a:latin typeface="微软雅黑" panose="020B0503020204020204" charset="-122"/>
                <a:ea typeface="微软雅黑" panose="020B0503020204020204" charset="-122"/>
                <a:cs typeface="微软雅黑" panose="020B0503020204020204" charset="-122"/>
              </a:rPr>
              <a:t>5</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国家税务总局</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991.36</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“健康中国”</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中国人民银行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957.48</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947.21</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3</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01</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3730</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78</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“生态环境部”月发稿量最高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192</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“中华人民共和国应急管理部”和“国家发展改革委”分列第二、第三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185</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181</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2</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12" name="图表 11"/>
          <p:cNvGraphicFramePr/>
          <p:nvPr/>
        </p:nvGraphicFramePr>
        <p:xfrm>
          <a:off x="873125" y="3926840"/>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custDataLst>
              <p:tags r:id="rId8"/>
            </p:custDataLst>
          </p:nvPr>
        </p:nvGraphicFramePr>
        <p:xfrm>
          <a:off x="6744335" y="1283335"/>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78028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国家税务总局</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991.36</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232.18W+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6341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78</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225.63W+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1797</a:t>
                      </a:r>
                      <a:endParaRPr lang="en-US" sz="900">
                        <a:ln>
                          <a:noFill/>
                        </a:ln>
                        <a:solidFill>
                          <a:srgbClr val="004A7E"/>
                        </a:solidFill>
                      </a:endParaRPr>
                    </a:p>
                  </a:txBody>
                  <a:tcPr marL="12700" marR="12700" marT="12700" vert="horz" anchor="ctr" anchorCtr="0"/>
                </a:tc>
              </a:tr>
              <a:tr h="374650">
                <a:tc>
                  <a:txBody>
                    <a:bodyPr/>
                    <a:p>
                      <a:pPr indent="0" algn="ctr">
                        <a:buNone/>
                      </a:pPr>
                      <a:r>
                        <a:rPr lang="en-US" sz="900" b="1">
                          <a:solidFill>
                            <a:srgbClr val="004A7E"/>
                          </a:solidFill>
                        </a:rPr>
                        <a:t>2</a:t>
                      </a:r>
                      <a:endParaRPr lang="en-US" altLang="en-US" sz="900" b="1">
                        <a:solidFill>
                          <a:srgbClr val="004A7E"/>
                        </a:solidFill>
                      </a:endParaRPr>
                    </a:p>
                  </a:txBody>
                  <a:tcPr marL="12700" marR="12700" marT="107950" marB="36195" vert="horz" anchor="ctr" anchorCtr="0"/>
                </a:tc>
                <a:tc>
                  <a:txBody>
                    <a:bodyPr/>
                    <a:p>
                      <a:pPr algn="ctr">
                        <a:buClrTx/>
                        <a:buSzTx/>
                        <a:buFontTx/>
                        <a:buNone/>
                      </a:pPr>
                      <a:r>
                        <a:rPr lang="zh-CN" sz="1130" b="1">
                          <a:solidFill>
                            <a:srgbClr val="004A7E"/>
                          </a:solidFill>
                        </a:rPr>
                        <a:t>健康中国</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957.48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260.25W+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8789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259.93W+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1880</a:t>
                      </a:r>
                      <a:endParaRPr lang="zh-CN" sz="113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3</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中国人民银行</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947.21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175.06W+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3948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173.96W+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648</a:t>
                      </a:r>
                      <a:endParaRPr lang="zh-CN" sz="113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4</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退役军人事务部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931.42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90.08W+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4424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79.53W+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438</a:t>
                      </a:r>
                      <a:endParaRPr lang="zh-CN" sz="113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5</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国资小新</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924.63</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289.57W+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2469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247.63W+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247</a:t>
                      </a:r>
                      <a:endParaRPr lang="zh-CN" sz="113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6</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人力资源和社会保障部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891.91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202.03W+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3246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166.19W+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455</a:t>
                      </a:r>
                      <a:endParaRPr lang="zh-CN" sz="113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7</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中华人民共和国应急管理部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884.55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233.1W+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4250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199.07W+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380</a:t>
                      </a:r>
                      <a:endParaRPr lang="zh-CN" sz="113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8</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国家信访局</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849.4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39.03W+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3454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39.03W+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95118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699</a:t>
                      </a:r>
                      <a:endParaRPr lang="zh-CN" sz="113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9</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微言教育</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840.38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121.04W+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2790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105.32W+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278</a:t>
                      </a:r>
                      <a:endParaRPr lang="zh-CN" sz="113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10</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司法部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819.47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114.65W+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3800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139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105.93W+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710</a:t>
                      </a:r>
                      <a:endParaRPr lang="zh-CN" sz="113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11</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工信微报</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805.45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114.3W+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1700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89.66W+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84539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89</a:t>
                      </a:r>
                      <a:endParaRPr lang="zh-CN" sz="1130" b="1">
                        <a:solidFill>
                          <a:srgbClr val="004A7E"/>
                        </a:solidFill>
                      </a:endParaRPr>
                    </a:p>
                  </a:txBody>
                  <a:tcPr marL="12700" marR="12700" marT="12700" vert="horz" anchor="ctr" anchorCtr="0"/>
                </a:tc>
              </a:tr>
              <a:tr h="292735">
                <a:tc>
                  <a:txBody>
                    <a:bodyPr/>
                    <a:p>
                      <a:pPr indent="0" algn="ctr">
                        <a:buNone/>
                      </a:pPr>
                      <a:r>
                        <a:rPr lang="en-US" sz="900" b="1">
                          <a:solidFill>
                            <a:srgbClr val="004A7E"/>
                          </a:solidFill>
                        </a:rPr>
                        <a:t>12</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国家发展改革委</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799.16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134.17W+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3116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115.3W+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186</a:t>
                      </a:r>
                      <a:endParaRPr lang="zh-CN" sz="113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13</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国家移民管理局</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796.92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83.79W+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2136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82.51W+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68371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172</a:t>
                      </a:r>
                      <a:endParaRPr lang="zh-CN" sz="113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14</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交通运输部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788.29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110.23W+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1492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110.23W+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91160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93</a:t>
                      </a:r>
                      <a:endParaRPr lang="zh-CN" sz="113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15</a:t>
                      </a:r>
                      <a:endParaRPr lang="en-US" altLang="en-US" sz="90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财政部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765.47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68.9W+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1564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57.18W+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65771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126</a:t>
                      </a:r>
                      <a:endParaRPr lang="zh-CN" sz="1130" b="1">
                        <a:solidFill>
                          <a:srgbClr val="004A7E"/>
                        </a:solidFill>
                      </a:endParaRPr>
                    </a:p>
                  </a:txBody>
                  <a:tcPr marL="12700" marR="12700" marT="12700" vert="horz" anchor="ctr" anchorCtr="0"/>
                </a:tc>
              </a:tr>
            </a:tbl>
          </a:graphicData>
        </a:graphic>
      </p:graphicFrame>
      <p:graphicFrame>
        <p:nvGraphicFramePr>
          <p:cNvPr id="8" name="表格 7"/>
          <p:cNvGraphicFramePr/>
          <p:nvPr>
            <p:custDataLst>
              <p:tags r:id="rId5"/>
            </p:custDataLst>
          </p:nvPr>
        </p:nvGraphicFramePr>
        <p:xfrm>
          <a:off x="936625" y="140716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986155"/>
                <a:gridCol w="113601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71755" marB="7175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国家税务总局</a:t>
                      </a:r>
                      <a:endParaRPr 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sz="1130" b="1">
                          <a:ln>
                            <a:noFill/>
                          </a:ln>
                          <a:solidFill>
                            <a:srgbClr val="FFFFFF"/>
                          </a:solidFill>
                        </a:rPr>
                        <a:t>991.36</a:t>
                      </a:r>
                      <a:endParaRPr lang="en-US"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232.18W+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6341</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78</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225.63W+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1797</a:t>
                      </a:r>
                      <a:endParaRPr lang="en-US" sz="1130" b="1">
                        <a:ln>
                          <a:noFill/>
                        </a:ln>
                        <a:solidFill>
                          <a:srgbClr val="FFFFFF"/>
                        </a:solidFill>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409" y="242030"/>
              <a:ext cx="3276600"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12</a:t>
            </a:r>
            <a:r>
              <a:rPr sz="1600" b="1" dirty="0">
                <a:solidFill>
                  <a:srgbClr val="F7860C"/>
                </a:solidFill>
                <a:latin typeface="微软雅黑" panose="020B0503020204020204" charset="-122"/>
                <a:ea typeface="微软雅黑" panose="020B0503020204020204" charset="-122"/>
                <a:cs typeface="微软雅黑" panose="020B0503020204020204" charset="-122"/>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21</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sz="1600" dirty="0">
                <a:latin typeface="微软雅黑" panose="020B0503020204020204" charset="-122"/>
                <a:ea typeface="微软雅黑" panose="020B0503020204020204" charset="-122"/>
                <a:cs typeface="微软雅黑" panose="020B0503020204020204" charset="-122"/>
              </a:rPr>
              <a:t>，其中“</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国家发展改革委</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国家知识产权局</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锐科技</a:t>
            </a:r>
            <a:r>
              <a:rPr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存在问题最多（</a:t>
            </a:r>
            <a:r>
              <a:rPr lang="zh-CN" sz="1600" dirty="0">
                <a:latin typeface="微软雅黑" panose="020B0503020204020204" charset="-122"/>
                <a:ea typeface="微软雅黑" panose="020B0503020204020204" charset="-122"/>
                <a:cs typeface="微软雅黑" panose="020B0503020204020204" charset="-122"/>
              </a:rPr>
              <a:t>各</a:t>
            </a:r>
            <a:r>
              <a:rPr lang="en-US" altLang="zh-CN" sz="1600" dirty="0">
                <a:latin typeface="微软雅黑" panose="020B0503020204020204" charset="-122"/>
                <a:ea typeface="微软雅黑" panose="020B0503020204020204" charset="-122"/>
                <a:cs typeface="微软雅黑" panose="020B0503020204020204" charset="-122"/>
              </a:rPr>
              <a:t>3</a:t>
            </a:r>
            <a:r>
              <a:rPr sz="1600" dirty="0">
                <a:latin typeface="微软雅黑" panose="020B0503020204020204" charset="-122"/>
                <a:ea typeface="微软雅黑" panose="020B0503020204020204" charset="-122"/>
                <a:cs typeface="微软雅黑" panose="020B0503020204020204" charset="-122"/>
              </a:rPr>
              <a:t>处，</a:t>
            </a:r>
            <a:r>
              <a:rPr lang="zh-CN" sz="1600" dirty="0">
                <a:latin typeface="微软雅黑" panose="020B0503020204020204" charset="-122"/>
                <a:ea typeface="微软雅黑" panose="020B0503020204020204" charset="-122"/>
                <a:cs typeface="微软雅黑" panose="020B0503020204020204" charset="-122"/>
              </a:rPr>
              <a:t>分别</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14.29</a:t>
            </a:r>
            <a:r>
              <a:rPr sz="1600" dirty="0">
                <a:latin typeface="微软雅黑" panose="020B0503020204020204" charset="-122"/>
                <a:ea typeface="微软雅黑" panose="020B0503020204020204" charset="-122"/>
                <a:cs typeface="微软雅黑" panose="020B0503020204020204" charset="-122"/>
              </a:rPr>
              <a:t>%）。出现严重表述错误问题主要集中在党和国家领导人姓名、口号等，如</a:t>
            </a:r>
            <a:r>
              <a:rPr sz="1600" dirty="0">
                <a:latin typeface="微软雅黑" panose="020B0503020204020204" charset="-122"/>
                <a:ea typeface="微软雅黑" panose="020B0503020204020204" charset="-122"/>
                <a:cs typeface="微软雅黑" panose="020B0503020204020204" charset="-122"/>
                <a:sym typeface="+mn-ea"/>
              </a:rPr>
              <a:t>“党的十九大、十九届历次全会精神”</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a:t>
            </a:r>
            <a:r>
              <a:rPr lang="en-US" sz="1600" dirty="0">
                <a:latin typeface="微软雅黑" panose="020B0503020204020204" charset="-122"/>
                <a:ea typeface="微软雅黑" panose="020B0503020204020204" charset="-122"/>
                <a:cs typeface="微软雅黑" panose="020B0503020204020204" charset="-122"/>
                <a:sym typeface="+mn-ea"/>
              </a:rPr>
              <a:t>开幕式</a:t>
            </a:r>
            <a:r>
              <a:rPr sz="1600" dirty="0">
                <a:latin typeface="微软雅黑" panose="020B0503020204020204" charset="-122"/>
                <a:ea typeface="微软雅黑" panose="020B0503020204020204" charset="-122"/>
                <a:cs typeface="微软雅黑" panose="020B0503020204020204" charset="-122"/>
              </a:rPr>
              <a:t>”、</a:t>
            </a:r>
            <a:r>
              <a:rPr lang="en-US" sz="1600" dirty="0">
                <a:latin typeface="微软雅黑" panose="020B0503020204020204" charset="-122"/>
                <a:ea typeface="微软雅黑" panose="020B0503020204020204" charset="-122"/>
                <a:cs typeface="微软雅黑" panose="020B0503020204020204" charset="-122"/>
              </a:rPr>
              <a:t>“习总书记”</a:t>
            </a:r>
            <a:r>
              <a:rPr sz="1600" dirty="0">
                <a:latin typeface="微软雅黑" panose="020B0503020204020204" charset="-122"/>
                <a:ea typeface="微软雅黑" panose="020B0503020204020204" charset="-122"/>
                <a:cs typeface="微软雅黑" panose="020B0503020204020204" charset="-122"/>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5" name="图表 4"/>
          <p:cNvGraphicFramePr/>
          <p:nvPr>
            <p:custDataLst>
              <p:tags r:id="rId6"/>
            </p:custDataLst>
          </p:nvPr>
        </p:nvGraphicFramePr>
        <p:xfrm>
          <a:off x="742950" y="2670810"/>
          <a:ext cx="5080000" cy="351409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custDataLst>
              <p:tags r:id="rId7"/>
            </p:custDataLst>
          </p:nvPr>
        </p:nvGraphicFramePr>
        <p:xfrm>
          <a:off x="6134735" y="2813050"/>
          <a:ext cx="5828030" cy="32670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202055"/>
            <a:ext cx="1086358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当月，有</a:t>
            </a:r>
            <a:r>
              <a:rPr lang="en-US" sz="1600" dirty="0">
                <a:latin typeface="微软雅黑" panose="020B0503020204020204" charset="-122"/>
                <a:ea typeface="微软雅黑" panose="020B0503020204020204" charset="-122"/>
                <a:cs typeface="微软雅黑" panose="020B0503020204020204" charset="-122"/>
              </a:rPr>
              <a:t>48</a:t>
            </a:r>
            <a:r>
              <a:rPr sz="1600" dirty="0">
                <a:latin typeface="微软雅黑" panose="020B0503020204020204" charset="-122"/>
                <a:ea typeface="微软雅黑" panose="020B0503020204020204" charset="-122"/>
                <a:cs typeface="微软雅黑" panose="020B0503020204020204" charset="-122"/>
              </a:rPr>
              <a:t>个部委微信发布</a:t>
            </a:r>
            <a:r>
              <a:rPr lang="en-US" sz="1600" dirty="0">
                <a:latin typeface="微软雅黑" panose="020B0503020204020204" charset="-122"/>
                <a:ea typeface="微软雅黑" panose="020B0503020204020204" charset="-122"/>
                <a:cs typeface="微软雅黑" panose="020B0503020204020204" charset="-122"/>
              </a:rPr>
              <a:t>3730</a:t>
            </a:r>
            <a:r>
              <a:rPr sz="1600" dirty="0">
                <a:latin typeface="微软雅黑" panose="020B0503020204020204" charset="-122"/>
                <a:ea typeface="微软雅黑" panose="020B0503020204020204" charset="-122"/>
                <a:cs typeface="微软雅黑" panose="020B0503020204020204" charset="-122"/>
              </a:rPr>
              <a:t>篇文章阅读数超过</a:t>
            </a:r>
            <a:r>
              <a:rPr lang="en-US" sz="1600" dirty="0">
                <a:latin typeface="微软雅黑" panose="020B0503020204020204" charset="-122"/>
                <a:ea typeface="微软雅黑" panose="020B0503020204020204" charset="-122"/>
                <a:cs typeface="微软雅黑" panose="020B0503020204020204" charset="-122"/>
              </a:rPr>
              <a:t>3081</a:t>
            </a:r>
            <a:r>
              <a:rPr sz="1600" dirty="0">
                <a:latin typeface="微软雅黑" panose="020B0503020204020204" charset="-122"/>
                <a:ea typeface="微软雅黑" panose="020B0503020204020204" charset="-122"/>
                <a:cs typeface="微软雅黑" panose="020B0503020204020204" charset="-122"/>
              </a:rPr>
              <a:t>万，有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13</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31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dirty="0">
                <a:latin typeface="微软雅黑" panose="020B0503020204020204" charset="-122"/>
                <a:ea typeface="微软雅黑" panose="020B0503020204020204" charset="-122"/>
                <a:cs typeface="微软雅黑" panose="020B0503020204020204" charset="-122"/>
              </a:rPr>
              <a:t>国家税务总局</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7</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22.58</a:t>
            </a:r>
            <a:r>
              <a:rPr sz="1600" dirty="0">
                <a:latin typeface="微软雅黑" panose="020B0503020204020204" charset="-122"/>
                <a:ea typeface="微软雅黑" panose="020B0503020204020204" charset="-122"/>
                <a:cs typeface="微软雅黑" panose="020B0503020204020204" charset="-122"/>
              </a:rPr>
              <a:t>%）。网民重点关注政策法规、公示公告、时事新闻等信息。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595050" y="2146300"/>
          <a:ext cx="6315075" cy="434530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279400">
                <a:tc gridSpan="5">
                  <a:txBody>
                    <a:bodyPr/>
                    <a:p>
                      <a:pPr indent="0" algn="ctr">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1115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0"/>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0"/>
                </a:tc>
                <a:tc>
                  <a:txBody>
                    <a:bodyPr/>
                    <a:p>
                      <a:pPr indent="0" algn="ctr">
                        <a:buNone/>
                      </a:pPr>
                      <a:r>
                        <a:rPr lang="zh-CN" altLang="en-US"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2700" marR="12700" marT="36195" marB="36195" vert="horz" anchor="ctr" anchorCtr="0"/>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r>
              <a:tr h="391160">
                <a:tc>
                  <a:txBody>
                    <a:bodyPr/>
                    <a:p>
                      <a:pPr indent="0" algn="ctr">
                        <a:buNone/>
                      </a:pPr>
                      <a:r>
                        <a:rPr lang="en-US" sz="1100" b="1">
                          <a:solidFill>
                            <a:srgbClr val="000000"/>
                          </a:solidFill>
                          <a:latin typeface="宋体" panose="02010600030101010101" pitchFamily="2" charset="-122"/>
                        </a:rPr>
                        <a:t>1</a:t>
                      </a:r>
                      <a:endParaRPr lang="en-US" altLang="en-US" sz="1100" b="1">
                        <a:solidFill>
                          <a:srgbClr val="000000"/>
                        </a:solidFill>
                        <a:latin typeface="宋体" panose="02010600030101010101" pitchFamily="2" charset="-122"/>
                      </a:endParaRPr>
                    </a:p>
                  </a:txBody>
                  <a:tcPr marL="12700" marR="12700" marT="36195" marB="36195" vert="horz" anchor="ctr" anchorCtr="1"/>
                </a:tc>
                <a:tc>
                  <a:txBody>
                    <a:bodyPr/>
                    <a:p>
                      <a:pPr indent="0" algn="ctr">
                        <a:buNone/>
                      </a:pPr>
                      <a:r>
                        <a:rPr lang="zh-CN" sz="1000" b="1">
                          <a:solidFill>
                            <a:srgbClr val="000000"/>
                          </a:solidFill>
                          <a:latin typeface="微软雅黑" panose="020B0503020204020204" charset="-122"/>
                          <a:ea typeface="微软雅黑" panose="020B0503020204020204" charset="-122"/>
                        </a:rPr>
                        <a:t>中国人民银行</a:t>
                      </a:r>
                      <a:endParaRPr lang="zh-CN" sz="1000" b="1">
                        <a:solidFill>
                          <a:srgbClr val="000000"/>
                        </a:solidFill>
                        <a:latin typeface="微软雅黑" panose="020B0503020204020204" charset="-122"/>
                        <a:ea typeface="微软雅黑" panose="020B0503020204020204" charset="-122"/>
                      </a:endParaRPr>
                    </a:p>
                  </a:txBody>
                  <a:tcPr marL="12700" marR="12700" marT="36195" marB="36195" vert="horz" anchor="ctr" anchorCtr="0"/>
                </a:tc>
                <a:tc>
                  <a:txBody>
                    <a:bodyPr/>
                    <a:p>
                      <a:pPr indent="0" algn="ctr">
                        <a:buNone/>
                      </a:pPr>
                      <a:r>
                        <a:rPr lang="zh-CN" sz="1000" b="0">
                          <a:solidFill>
                            <a:srgbClr val="000000"/>
                          </a:solidFill>
                          <a:latin typeface="微软雅黑" panose="020B0503020204020204" charset="-122"/>
                          <a:ea typeface="微软雅黑" panose="020B0503020204020204" charset="-122"/>
                          <a:cs typeface="微软雅黑" panose="020B0503020204020204" charset="-122"/>
                        </a:rPr>
                        <a:t>李克强考察人民银行、外汇管理局并主持召开座谈会</a:t>
                      </a:r>
                      <a:endParaRPr lang="zh-CN" sz="1000" b="0">
                        <a:solidFill>
                          <a:srgbClr val="000000"/>
                        </a:solidFill>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a:txBody>
                    <a:bodyPr/>
                    <a:p>
                      <a:pPr algn="ctr">
                        <a:buClrTx/>
                        <a:buSzTx/>
                        <a:buFontTx/>
                        <a:buNone/>
                      </a:pPr>
                      <a:r>
                        <a:rPr lang="en-US" sz="1000" b="0">
                          <a:latin typeface="微软雅黑" panose="020B0503020204020204" charset="-122"/>
                          <a:ea typeface="微软雅黑" panose="020B0503020204020204" charset="-122"/>
                        </a:rPr>
                        <a:t>648</a:t>
                      </a:r>
                      <a:endParaRPr lang="en-US" sz="1000" b="0">
                        <a:latin typeface="微软雅黑" panose="020B0503020204020204" charset="-122"/>
                        <a:ea typeface="微软雅黑" panose="020B0503020204020204" charset="-122"/>
                      </a:endParaRPr>
                    </a:p>
                  </a:txBody>
                  <a:tcPr marL="12700" marR="12700" marT="36195" marB="36195" vert="horz" anchor="ctr" anchorCtr="0"/>
                </a:tc>
                <a:tc>
                  <a:txBody>
                    <a:bodyPr/>
                    <a:p>
                      <a:pPr algn="ctr">
                        <a:buClrTx/>
                        <a:buSzTx/>
                        <a:buFontTx/>
                        <a:buNone/>
                      </a:pPr>
                      <a:r>
                        <a:rPr lang="en-US" sz="1000" b="0">
                          <a:latin typeface="微软雅黑" panose="020B0503020204020204" charset="-122"/>
                          <a:ea typeface="微软雅黑" panose="020B0503020204020204" charset="-122"/>
                        </a:rPr>
                        <a:t>0.65</a:t>
                      </a:r>
                      <a:endParaRPr lang="en-US" sz="1000" b="0">
                        <a:latin typeface="微软雅黑" panose="020B0503020204020204" charset="-122"/>
                        <a:ea typeface="微软雅黑" panose="020B0503020204020204" charset="-122"/>
                      </a:endParaRPr>
                    </a:p>
                  </a:txBody>
                  <a:tcPr marL="12700" marR="12700" marT="12700" vert="horz" anchor="ctr" anchorCtr="0"/>
                </a:tc>
              </a:tr>
              <a:tr h="415925">
                <a:tc>
                  <a:txBody>
                    <a:bodyPr/>
                    <a:p>
                      <a:pPr indent="0" algn="ctr">
                        <a:buNone/>
                      </a:pPr>
                      <a:r>
                        <a:rPr lang="en-US" sz="1100" b="1">
                          <a:solidFill>
                            <a:srgbClr val="000000"/>
                          </a:solidFill>
                          <a:latin typeface="宋体" panose="02010600030101010101" pitchFamily="2" charset="-122"/>
                        </a:rPr>
                        <a:t>2</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国家税务总局</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快讯！两部门发文明确增值税小规模纳税人减免增值税等政策</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1797</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1.8</a:t>
                      </a:r>
                      <a:endParaRPr lang="en-US" sz="1000" b="0">
                        <a:latin typeface="微软雅黑" panose="020B0503020204020204" charset="-122"/>
                        <a:ea typeface="微软雅黑" panose="020B0503020204020204" charset="-122"/>
                      </a:endParaRPr>
                    </a:p>
                  </a:txBody>
                  <a:tcPr marL="12700" marR="12700" marT="12700" vert="horz" anchor="ctr" anchorCtr="0"/>
                </a:tc>
              </a:tr>
              <a:tr h="410210">
                <a:tc>
                  <a:txBody>
                    <a:bodyPr/>
                    <a:p>
                      <a:pPr indent="0" algn="ctr">
                        <a:buNone/>
                      </a:pPr>
                      <a:r>
                        <a:rPr lang="en-US" sz="1100" b="1">
                          <a:solidFill>
                            <a:srgbClr val="000000"/>
                          </a:solidFill>
                          <a:latin typeface="宋体" panose="02010600030101010101" pitchFamily="2" charset="-122"/>
                        </a:rPr>
                        <a:t>3</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司法部</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2022年度国家统一法律职业资格考试延考考区客观题考试及年度主观题考试公告</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3674</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3.67</a:t>
                      </a:r>
                      <a:endParaRPr lang="en-US" sz="1000" b="0">
                        <a:latin typeface="微软雅黑" panose="020B0503020204020204" charset="-122"/>
                        <a:ea typeface="微软雅黑" panose="020B0503020204020204" charset="-122"/>
                      </a:endParaRPr>
                    </a:p>
                  </a:txBody>
                  <a:tcPr marL="12700" marR="12700" marT="12700" vert="horz" anchor="ctr" anchorCtr="0"/>
                </a:tc>
              </a:tr>
              <a:tr h="363220">
                <a:tc>
                  <a:txBody>
                    <a:bodyPr/>
                    <a:p>
                      <a:pPr indent="0" algn="ctr">
                        <a:buNone/>
                      </a:pPr>
                      <a:r>
                        <a:rPr lang="en-US" sz="1100" b="1">
                          <a:solidFill>
                            <a:srgbClr val="000000"/>
                          </a:solidFill>
                          <a:latin typeface="宋体" panose="02010600030101010101" pitchFamily="2" charset="-122"/>
                        </a:rPr>
                        <a:t>4</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健康中国</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《新型冠状病毒感染诊疗方案（试行第十版）》印发</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710</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0.71</a:t>
                      </a:r>
                      <a:endParaRPr lang="en-US" sz="1000" b="0">
                        <a:latin typeface="微软雅黑" panose="020B0503020204020204" charset="-122"/>
                        <a:ea typeface="微软雅黑" panose="020B0503020204020204" charset="-122"/>
                      </a:endParaRPr>
                    </a:p>
                  </a:txBody>
                  <a:tcPr marL="12700" marR="12700" marT="12700" vert="horz" anchor="ctr" anchorCtr="0"/>
                </a:tc>
              </a:tr>
              <a:tr h="381635">
                <a:tc>
                  <a:txBody>
                    <a:bodyPr/>
                    <a:p>
                      <a:pPr indent="0" algn="ctr">
                        <a:buNone/>
                      </a:pPr>
                      <a:r>
                        <a:rPr lang="en-US" sz="1100" b="1">
                          <a:solidFill>
                            <a:srgbClr val="000000"/>
                          </a:solidFill>
                          <a:latin typeface="宋体" panose="02010600030101010101" pitchFamily="2" charset="-122"/>
                        </a:rPr>
                        <a:t>5</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国家税务总局</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细则来了！增值税小规模纳税人减免增值税等政策有关征管事项明确（附解读）</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1880</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1.88</a:t>
                      </a:r>
                      <a:endParaRPr lang="en-US" sz="1000" b="0">
                        <a:latin typeface="微软雅黑" panose="020B0503020204020204" charset="-122"/>
                        <a:ea typeface="微软雅黑" panose="020B0503020204020204" charset="-122"/>
                      </a:endParaRPr>
                    </a:p>
                  </a:txBody>
                  <a:tcPr marL="12700" marR="12700" marT="12700" vert="horz" anchor="ctr" anchorCtr="0"/>
                </a:tc>
              </a:tr>
              <a:tr h="352425">
                <a:tc>
                  <a:txBody>
                    <a:bodyPr/>
                    <a:p>
                      <a:pPr indent="0" algn="ctr">
                        <a:buNone/>
                      </a:pPr>
                      <a:r>
                        <a:rPr lang="en-US" sz="1100" b="1">
                          <a:solidFill>
                            <a:srgbClr val="000000"/>
                          </a:solidFill>
                          <a:latin typeface="宋体" panose="02010600030101010101" pitchFamily="2" charset="-122"/>
                        </a:rPr>
                        <a:t>6</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国家税务总局</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税务总局发文优化若干税收征管服务事项！4月1日起执行</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1344</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1.34</a:t>
                      </a:r>
                      <a:endParaRPr lang="en-US" sz="1000" b="0">
                        <a:latin typeface="微软雅黑" panose="020B0503020204020204" charset="-122"/>
                        <a:ea typeface="微软雅黑" panose="020B0503020204020204" charset="-122"/>
                      </a:endParaRPr>
                    </a:p>
                  </a:txBody>
                  <a:tcPr marL="12700" marR="12700" marT="12700" vert="horz" anchor="ctr" anchorCtr="0"/>
                </a:tc>
              </a:tr>
              <a:tr h="384175">
                <a:tc>
                  <a:txBody>
                    <a:bodyPr/>
                    <a:p>
                      <a:pPr indent="0" algn="ctr">
                        <a:buNone/>
                      </a:pPr>
                      <a:r>
                        <a:rPr lang="en-US" sz="1100" b="1">
                          <a:solidFill>
                            <a:srgbClr val="000000"/>
                          </a:solidFill>
                          <a:latin typeface="宋体" panose="02010600030101010101" pitchFamily="2" charset="-122"/>
                        </a:rPr>
                        <a:t>7</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文旅之声</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关于试点恢复旅行社经营中国公民赴有关国家出境团队旅游业务的通知</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572</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0.57</a:t>
                      </a:r>
                      <a:endParaRPr lang="en-US" sz="1000" b="0">
                        <a:latin typeface="微软雅黑" panose="020B0503020204020204" charset="-122"/>
                        <a:ea typeface="微软雅黑" panose="020B0503020204020204" charset="-122"/>
                      </a:endParaRPr>
                    </a:p>
                  </a:txBody>
                  <a:tcPr marL="12700" marR="12700" marT="12700" vert="horz" anchor="ctr" anchorCtr="0"/>
                </a:tc>
              </a:tr>
              <a:tr h="363220">
                <a:tc>
                  <a:txBody>
                    <a:bodyPr/>
                    <a:p>
                      <a:pPr indent="0" algn="ctr">
                        <a:buNone/>
                      </a:pPr>
                      <a:r>
                        <a:rPr lang="en-US" sz="1100" b="1">
                          <a:solidFill>
                            <a:srgbClr val="000000"/>
                          </a:solidFill>
                          <a:latin typeface="宋体" panose="02010600030101010101" pitchFamily="2" charset="-122"/>
                        </a:rPr>
                        <a:t>8</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退役军人事务部</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致广大官兵和优抚对象的慰问信</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523</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0.52</a:t>
                      </a:r>
                      <a:endParaRPr lang="en-US" sz="1000" b="0">
                        <a:latin typeface="微软雅黑" panose="020B0503020204020204" charset="-122"/>
                        <a:ea typeface="微软雅黑" panose="020B0503020204020204" charset="-122"/>
                      </a:endParaRPr>
                    </a:p>
                  </a:txBody>
                  <a:tcPr marL="12700" marR="12700" marT="12700" vert="horz" anchor="ctr" anchorCtr="0"/>
                </a:tc>
              </a:tr>
              <a:tr h="336550">
                <a:tc>
                  <a:txBody>
                    <a:bodyPr/>
                    <a:p>
                      <a:pPr indent="0" algn="ctr">
                        <a:buNone/>
                      </a:pPr>
                      <a:r>
                        <a:rPr lang="en-US" sz="1100" b="1">
                          <a:solidFill>
                            <a:srgbClr val="000000"/>
                          </a:solidFill>
                          <a:latin typeface="宋体" panose="02010600030101010101" pitchFamily="2" charset="-122"/>
                        </a:rPr>
                        <a:t>9</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中国人民银行</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中国人民银行分支机构和部分所属单位2023年度人员录用招考（招聘）预公告</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338</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0.34</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indent="0" algn="ctr">
                        <a:buNone/>
                      </a:pPr>
                      <a:r>
                        <a:rPr lang="en-US" sz="1100" b="1">
                          <a:solidFill>
                            <a:srgbClr val="000000"/>
                          </a:solidFill>
                          <a:latin typeface="宋体" panose="02010600030101010101" pitchFamily="2" charset="-122"/>
                        </a:rPr>
                        <a:t>10</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健康中国</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《新型冠状病毒感染防控方案（第十版）》印发</a:t>
                      </a:r>
                      <a:endParaRPr lang="en-US" sz="1000" b="0">
                        <a:latin typeface="微软雅黑" panose="020B0503020204020204" charset="-122"/>
                        <a:ea typeface="微软雅黑" panose="020B0503020204020204" charset="-122"/>
                      </a:endParaRPr>
                    </a:p>
                  </a:txBody>
                  <a:tcPr marL="144145" marR="0" marT="0" marB="0" vert="horz" anchor="ctr" anchorCtr="0"/>
                </a:tc>
                <a:tc>
                  <a:txBody>
                    <a:bodyPr/>
                    <a:p>
                      <a:pPr algn="ctr">
                        <a:buClrTx/>
                        <a:buSzTx/>
                        <a:buFontTx/>
                        <a:buNone/>
                      </a:pPr>
                      <a:r>
                        <a:rPr lang="en-US" sz="1000" b="0">
                          <a:latin typeface="微软雅黑" panose="020B0503020204020204" charset="-122"/>
                          <a:ea typeface="微软雅黑" panose="020B0503020204020204" charset="-122"/>
                        </a:rPr>
                        <a:t>251</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0.25</a:t>
                      </a:r>
                      <a:endParaRPr lang="en-US" sz="1000" b="0">
                        <a:latin typeface="微软雅黑" panose="020B0503020204020204" charset="-122"/>
                        <a:ea typeface="微软雅黑" panose="020B0503020204020204" charset="-122"/>
                      </a:endParaRPr>
                    </a:p>
                  </a:txBody>
                  <a:tcPr marL="12700" marR="12700" marT="12700" vert="horz" anchor="ctr" anchorCtr="0"/>
                </a:tc>
              </a:tr>
            </a:tbl>
          </a:graphicData>
        </a:graphic>
      </p:graphicFrame>
      <p:graphicFrame>
        <p:nvGraphicFramePr>
          <p:cNvPr id="13" name="图表 12"/>
          <p:cNvGraphicFramePr/>
          <p:nvPr>
            <p:custDataLst>
              <p:tags r:id="rId6"/>
            </p:custDataLst>
          </p:nvPr>
        </p:nvGraphicFramePr>
        <p:xfrm>
          <a:off x="7145020" y="2796540"/>
          <a:ext cx="4782185" cy="306895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TABLE_BEAUTIFY" val="smartTable{5df38cc8-6dbe-4ba3-84dc-47e587cf7bb3}"/>
  <p:tag name="TABLE_ENDDRAG_ORIGIN_RECT" val="813*28"/>
  <p:tag name="TABLE_ENDDRAG_RECT" val="73*111*813*28"/>
  <p:tag name="TABLE_EMPHASIZE_COLOR" val="3042485"/>
  <p:tag name="TABLE_EMPHASIZE_ROW" val="1"/>
  <p:tag name="TABLE_EMPHASIZE_ID" val="2"/>
</p:tagLst>
</file>

<file path=ppt/tags/tag5.xml><?xml version="1.0" encoding="utf-8"?>
<p:tagLst xmlns:p="http://schemas.openxmlformats.org/presentationml/2006/main">
  <p:tag name="TABLE_EMPHASIZE_UUID" val="smartTable{5df38cc8-6dbe-4ba3-84dc-47e587cf7bb3}"/>
  <p:tag name="TABLE_EMPHASIZE_TYPE" val="horizont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UNIT_TABLE_BEAUTIFY" val="smartTable{9c5c675f-c4f5-4126-b743-cdb0d68c1ff7}"/>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COMMONDATA" val="eyJoZGlkIjoiZDk1MTVhZjQzMzkwZjdkNjZmZTc1YjVhYjZiYjY2ZjEifQ=="/>
  <p:tag name="KSO_WPP_MARK_KEY" val="190a60cd-f88c-424a-9d81-8db4875b9aa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2248</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6</vt:i4>
      </vt:variant>
    </vt:vector>
  </HeadingPairs>
  <TitlesOfParts>
    <vt:vector size="21" baseType="lpstr">
      <vt:lpstr>Arial</vt:lpstr>
      <vt:lpstr>宋体</vt:lpstr>
      <vt:lpstr>Wingdings</vt:lpstr>
      <vt:lpstr>Arial</vt:lpstr>
      <vt:lpstr>汉仪大隶书简</vt:lpstr>
      <vt:lpstr>汉仪旗黑-85S</vt:lpstr>
      <vt:lpstr>汉仪中隶书简</vt:lpstr>
      <vt:lpstr>微软雅黑</vt:lpstr>
      <vt:lpstr>黑体</vt:lpstr>
      <vt:lpstr>Arial Unicode MS</vt:lpstr>
      <vt:lpstr>Calibri</vt:lpstr>
      <vt:lpstr>叶根友毛笔行书2.0版</vt:lpstr>
      <vt:lpstr>楷体</vt:lpstr>
      <vt:lpstr>汉仪旗黑-55简</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苝极づ 筱葭</cp:lastModifiedBy>
  <cp:revision>81</cp:revision>
  <dcterms:created xsi:type="dcterms:W3CDTF">2022-01-21T00:47:00Z</dcterms:created>
  <dcterms:modified xsi:type="dcterms:W3CDTF">2023-02-23T02:38:47Z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2022-01-26T08:34:34Z</vt:filetime>
  </property>
  <property fmtid="{D5CDD505-2E9C-101B-9397-08002B2CF9AE}" pid="4" name="ICV">
    <vt:lpwstr>14D5236C7B6445A1B77F7AE899E6FBD7</vt:lpwstr>
  </property>
  <property fmtid="{D5CDD505-2E9C-101B-9397-08002B2CF9AE}" pid="5" name="KSOProductBuildVer">
    <vt:lpwstr>2052-11.1.0.13703</vt:lpwstr>
  </property>
</Properties>
</file>