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2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solidFill>
                  <a:schemeClr val="accent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[部委微信草稿.xlsx]部委微信!$A$31:$A$35</c:f>
              <c:strCache>
                <c:ptCount val="5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[部委微信草稿.xlsx]部委微信!$B$31:$B$35</c:f>
              <c:numCache>
                <c:formatCode>General</c:formatCode>
                <c:ptCount val="5"/>
                <c:pt idx="0">
                  <c:v>8</c:v>
                </c:pt>
                <c:pt idx="1">
                  <c:v>15</c:v>
                </c:pt>
                <c:pt idx="2">
                  <c:v>18</c:v>
                </c:pt>
                <c:pt idx="3">
                  <c:v>5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>
        <c:manualLayout>
          <c:xMode val="edge"/>
          <c:yMode val="edge"/>
          <c:x val="0.272105579474287"/>
          <c:y val="0.027621018645193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125008172484278"/>
                  <c:y val="0.1107155718907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37590113285273"/>
                      <c:h val="0.0892002734107997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30903812100433"/>
                  <c:y val="0.017429938482570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997880174268125"/>
                  <c:y val="-0.13127811502422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54943840653672"/>
                  <c:y val="0.14154913667208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[部委微信草稿.xlsx]部委微信!$A$18:$A$21</c:f>
              <c:strCache>
                <c:ptCount val="4"/>
                <c:pt idx="0">
                  <c:v>200-300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[部委微信草稿.xlsx]部委微信!$B$18:$B$21</c:f>
              <c:numCache>
                <c:formatCode>General</c:formatCode>
                <c:ptCount val="4"/>
                <c:pt idx="0">
                  <c:v>2</c:v>
                </c:pt>
                <c:pt idx="1">
                  <c:v>20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[部委微信草稿.xlsx]部委微信!$A$128:$A$156</c:f>
              <c:strCache>
                <c:ptCount val="29"/>
                <c:pt idx="0">
                  <c:v>财政部</c:v>
                </c:pt>
                <c:pt idx="1">
                  <c:v>工信微报</c:v>
                </c:pt>
                <c:pt idx="2">
                  <c:v>国家发展改革委</c:v>
                </c:pt>
                <c:pt idx="3">
                  <c:v>国家广播电视总局</c:v>
                </c:pt>
                <c:pt idx="4">
                  <c:v>国家国际发展合作署</c:v>
                </c:pt>
                <c:pt idx="5">
                  <c:v>国家核安全局</c:v>
                </c:pt>
                <c:pt idx="6">
                  <c:v>国家矿山安全监察局</c:v>
                </c:pt>
                <c:pt idx="7">
                  <c:v>国家粮食和物资储备局</c:v>
                </c:pt>
                <c:pt idx="8">
                  <c:v>国家能源局</c:v>
                </c:pt>
                <c:pt idx="9">
                  <c:v>国家税务总局</c:v>
                </c:pt>
                <c:pt idx="10">
                  <c:v>国家外汇管理局</c:v>
                </c:pt>
                <c:pt idx="11">
                  <c:v>国家文物局</c:v>
                </c:pt>
                <c:pt idx="12">
                  <c:v>国家知识产权局</c:v>
                </c:pt>
                <c:pt idx="13">
                  <c:v>健康中国</c:v>
                </c:pt>
                <c:pt idx="14">
                  <c:v>人力资源和社会保障部</c:v>
                </c:pt>
                <c:pt idx="15">
                  <c:v>审计署</c:v>
                </c:pt>
                <c:pt idx="16">
                  <c:v>生态环境部</c:v>
                </c:pt>
                <c:pt idx="17">
                  <c:v>市说新语</c:v>
                </c:pt>
                <c:pt idx="18">
                  <c:v>司法部</c:v>
                </c:pt>
                <c:pt idx="19">
                  <c:v>统计微讯</c:v>
                </c:pt>
                <c:pt idx="20">
                  <c:v>微言教育</c:v>
                </c:pt>
                <c:pt idx="21">
                  <c:v>证监会发布</c:v>
                </c:pt>
                <c:pt idx="22">
                  <c:v>中国气象局</c:v>
                </c:pt>
                <c:pt idx="23">
                  <c:v>中国人民银行</c:v>
                </c:pt>
                <c:pt idx="24">
                  <c:v>中国水利</c:v>
                </c:pt>
                <c:pt idx="25">
                  <c:v>中国药闻</c:v>
                </c:pt>
                <c:pt idx="26">
                  <c:v>中华人民共和国应急管理部</c:v>
                </c:pt>
                <c:pt idx="27">
                  <c:v>中科院之声</c:v>
                </c:pt>
                <c:pt idx="28">
                  <c:v>自然资源部</c:v>
                </c:pt>
              </c:strCache>
            </c:strRef>
          </c:cat>
          <c:val>
            <c:numRef>
              <c:f>[部委微信草稿.xlsx]部委微信!$B$128:$B$156</c:f>
              <c:numCache>
                <c:formatCode>General</c:formatCode>
                <c:ptCount val="29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4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00" b="1"/>
              <a:t>当月严重表述不规范典型错误</a:t>
            </a:r>
            <a:endParaRPr sz="1400" b="1"/>
          </a:p>
        </c:rich>
      </c:tx>
      <c:layout>
        <c:manualLayout>
          <c:xMode val="edge"/>
          <c:yMode val="edge"/>
          <c:x val="0.278573375014121"/>
          <c:y val="0.019591791387429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82018927444795"/>
          <c:y val="0.214729072303305"/>
          <c:w val="0.507634069400631"/>
          <c:h val="0.674886763965778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0.0386227928583481"/>
                  <c:y val="-0.028906528183965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437905137329477"/>
                  <c:y val="-0.021051546520544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449574454750681"/>
                  <c:y val="-0.010272953868923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489997793135992"/>
                  <c:y val="-0.0030112265134263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41910060268892"/>
                      <c:h val="0.0479063165365507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0.0463314790670303"/>
                  <c:y val="0.01382549010474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0437740373602035"/>
                  <c:y val="0.02848109493979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0394581737021784"/>
                  <c:y val="0.036203934165546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0380150093976706"/>
                  <c:y val="0.04196485551341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0.00387254701827953"/>
                  <c:y val="0.084271375853216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[部委微信草稿.xlsx]部委微信!$A$165:$A$175</c:f>
              <c:strCache>
                <c:ptCount val="11"/>
                <c:pt idx="0">
                  <c:v>“两会”精神</c:v>
                </c:pt>
                <c:pt idx="1">
                  <c:v>“双随机一公开”</c:v>
                </c:pt>
                <c:pt idx="2">
                  <c:v>妇女儿童权益保护法</c:v>
                </c:pt>
                <c:pt idx="3">
                  <c:v>广西自治区</c:v>
                </c:pt>
                <c:pt idx="4">
                  <c:v>国家总体安全观</c:v>
                </c:pt>
                <c:pt idx="5">
                  <c:v>纪念新中国</c:v>
                </c:pt>
                <c:pt idx="6">
                  <c:v>能源法</c:v>
                </c:pt>
                <c:pt idx="7">
                  <c:v>人民代表大会</c:v>
                </c:pt>
                <c:pt idx="8">
                  <c:v>湘西州土家族苗族自治州</c:v>
                </c:pt>
                <c:pt idx="9">
                  <c:v>中央政治局常委会议</c:v>
                </c:pt>
                <c:pt idx="10">
                  <c:v>总书记</c:v>
                </c:pt>
              </c:strCache>
            </c:strRef>
          </c:cat>
          <c:val>
            <c:numRef>
              <c:f>[部委微信草稿.xlsx]部委微信!$B$165:$B$175</c:f>
              <c:numCache>
                <c:formatCode>General</c:formatCode>
                <c:ptCount val="11"/>
                <c:pt idx="0">
                  <c:v>35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7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6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7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8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9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59684542586751"/>
          <c:y val="0.137560811944305"/>
          <c:w val="0.336277602523659"/>
          <c:h val="0.82133870156014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9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</a:t>
            </a:r>
            <a:r>
              <a:rPr lang="en-US" altLang="zh-CN" b="1"/>
              <a:t>10W+</a:t>
            </a:r>
            <a:r>
              <a:rPr altLang="en-US" b="1"/>
              <a:t>热门文章分布情况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6"/>
              <c:layout>
                <c:manualLayout>
                  <c:x val="0.0614163480962116"/>
                  <c:y val="0.036858300342218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[部委微信草稿.xlsx]Sheet2!$E$21:$E$37</c:f>
              <c:strCache>
                <c:ptCount val="17"/>
                <c:pt idx="0">
                  <c:v>财务部</c:v>
                </c:pt>
                <c:pt idx="1">
                  <c:v>工信微报</c:v>
                </c:pt>
                <c:pt idx="2">
                  <c:v>国家发展改革委</c:v>
                </c:pt>
                <c:pt idx="3">
                  <c:v>国家税务总局</c:v>
                </c:pt>
                <c:pt idx="4">
                  <c:v>国家信访局</c:v>
                </c:pt>
                <c:pt idx="5">
                  <c:v>国家移民管理局</c:v>
                </c:pt>
                <c:pt idx="6">
                  <c:v>国资小新</c:v>
                </c:pt>
                <c:pt idx="7">
                  <c:v>海关发布</c:v>
                </c:pt>
                <c:pt idx="8">
                  <c:v>健康中国</c:v>
                </c:pt>
                <c:pt idx="9">
                  <c:v>交通运输部</c:v>
                </c:pt>
                <c:pt idx="10">
                  <c:v>人力资源和社会保障部</c:v>
                </c:pt>
                <c:pt idx="11">
                  <c:v>生态环境部</c:v>
                </c:pt>
                <c:pt idx="12">
                  <c:v>微言教育</c:v>
                </c:pt>
                <c:pt idx="13">
                  <c:v>证监会发布</c:v>
                </c:pt>
                <c:pt idx="14">
                  <c:v>中国人民银行</c:v>
                </c:pt>
                <c:pt idx="15">
                  <c:v>中国水利</c:v>
                </c:pt>
                <c:pt idx="16">
                  <c:v>中华人民共和国应急管理部</c:v>
                </c:pt>
              </c:strCache>
            </c:strRef>
          </c:cat>
          <c:val>
            <c:numRef>
              <c:f>[部委微信草稿.xlsx]Sheet2!$F$21:$F$37</c:f>
              <c:numCache>
                <c:formatCode>General</c:formatCode>
                <c:ptCount val="1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6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7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11</c:v>
                </c:pt>
                <c:pt idx="13">
                  <c:v>1</c:v>
                </c:pt>
                <c:pt idx="14">
                  <c:v>4</c:v>
                </c:pt>
                <c:pt idx="15">
                  <c:v>1</c:v>
                </c:pt>
                <c:pt idx="16">
                  <c:v>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0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个； 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1042.78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微言教育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国资小新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971.19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961.05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4634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“中华人民共和国应急管理部”和“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微言教育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>
            <p:custDataLst>
              <p:tags r:id="rId8"/>
            </p:custDataLst>
          </p:nvPr>
        </p:nvGraphicFramePr>
        <p:xfrm>
          <a:off x="6713855" y="1289050"/>
          <a:ext cx="4525010" cy="2771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>
            <p:custDataLst>
              <p:tags r:id="rId9"/>
            </p:custDataLst>
          </p:nvPr>
        </p:nvGraphicFramePr>
        <p:xfrm>
          <a:off x="962025" y="4060825"/>
          <a:ext cx="3989070" cy="2513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1042.78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685W+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10481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200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674.23W+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357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971.19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378.75W+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9088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185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376.29W+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1480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961.05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450.54W+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2131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322.77W+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952.15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207.09W+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5015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206.88W+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677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945.57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381.26W+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3300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160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379.73W+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273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940.23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293.24W+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4179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290.75W+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356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928.07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84.48W+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2791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83.49W+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88086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236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916.24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298.38W+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4904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173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288.92W+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475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892.01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68.01W+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2901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68.01W+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243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886.42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206.41W+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4204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180.25W+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318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证监会发布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870.76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97.7W+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1370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71.9W+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186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857.07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218.23W+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3113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173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199.48W+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856.7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120.91W+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1942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119.27W+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176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外交部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830.22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85.28W+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3089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85.28W+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72844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工信微报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809.94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130.03W+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1649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114.8W+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986155"/>
                <a:gridCol w="113601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1042.78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685W+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10481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200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674.23W+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357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29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51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财政部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工信微报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国家发展改革委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国家广播电视总局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““两会”精神”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妇女儿童权益保护法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广西自治区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15" name="图表 14"/>
          <p:cNvGraphicFramePr/>
          <p:nvPr>
            <p:custDataLst>
              <p:tags r:id="rId7"/>
            </p:custDataLst>
          </p:nvPr>
        </p:nvGraphicFramePr>
        <p:xfrm>
          <a:off x="720725" y="2592070"/>
          <a:ext cx="5661025" cy="3785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6" name="图表 15"/>
          <p:cNvGraphicFramePr/>
          <p:nvPr>
            <p:custDataLst>
              <p:tags r:id="rId8"/>
            </p:custDataLst>
          </p:nvPr>
        </p:nvGraphicFramePr>
        <p:xfrm>
          <a:off x="6717665" y="2592070"/>
          <a:ext cx="5032375" cy="3785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0205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4634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5043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万，有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75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46300"/>
          <a:ext cx="6315075" cy="414845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30835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44831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微言教育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点此预约！这堂交通安全直播课，师生家长别错过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1480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1.48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7719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微言教育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今晚8点开播，共赴《2024中国诗词大会》!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1254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1.25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健康中国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彭丽媛在湖南长沙调研基层结核病防治工作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677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0.68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2024年3月20日贷款市场报价利率（LPR）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475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0.47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诺如病毒如何预防应对？19条提示转给师生家长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447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0.45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官方通报！爆燃已致1死22伤！燃气安全提示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357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0.36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175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李强签署国务院令公布《国务院关于修改和废止部分行政法规的决定》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356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0.36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办理个税年度汇算，手机APP操作指南来了！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336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0.34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365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国家发展改革委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国家发展改革委办公厅关于印发《政府和社会资本合作项目特许经营方案编写大纲（2024年试行版）》的通知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318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0.32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快讯！2024年研考国家线发布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305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0.3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4" name="图表 3"/>
          <p:cNvGraphicFramePr/>
          <p:nvPr>
            <p:custDataLst>
              <p:tags r:id="rId6"/>
            </p:custDataLst>
          </p:nvPr>
        </p:nvGraphicFramePr>
        <p:xfrm>
          <a:off x="7118985" y="2240915"/>
          <a:ext cx="4893945" cy="3888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0ab365af-de9f-4ce9-91de-4be8fee1a896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0ab365af-de9f-4ce9-91de-4be8fee1a896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UNIT_TABLE_BEAUTIFY" val="smartTable{a10f759e-6c36-4242-abc0-172f7bc8d58d}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2224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138</cp:revision>
  <dcterms:created xsi:type="dcterms:W3CDTF">2022-01-21T00:47:00Z</dcterms:created>
  <dcterms:modified xsi:type="dcterms:W3CDTF">2024-04-07T02:40:09Z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2022-01-30T16:34:34Z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2052-12.1.0.16250</vt:lpwstr>
  </property>
</Properties>
</file>