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当月政务微信发稿量分布</a:t>
            </a:r>
          </a:p>
        </c:rich>
      </c:tx>
      <c:layout>
        <c:manualLayout>
          <c:xMode val="edge"/>
          <c:yMode val="edge"/>
          <c:x val="0.215526315789474"/>
          <c:y val="0.038100600600600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[9月全表.xls]省微信全表!$K$18:$K$22</c:f>
              <c:strCache>
                <c:ptCount val="5"/>
                <c:pt idx="0">
                  <c:v>500以上</c:v>
                </c:pt>
                <c:pt idx="1">
                  <c:v>200-500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[9月全表.xls]省微信全表!$L$18:$L$22</c:f>
              <c:numCache>
                <c:formatCode>General</c:formatCode>
                <c:ptCount val="5"/>
                <c:pt idx="0">
                  <c:v>1</c:v>
                </c:pt>
                <c:pt idx="1">
                  <c:v>11</c:v>
                </c:pt>
                <c:pt idx="2">
                  <c:v>14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30131578947368"/>
          <c:y val="0.42520332832832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省级政务微信综合影响力指数分布</a:t>
            </a:r>
            <a:endParaRPr sz="1400" b="1" i="0" u="none" strike="noStrike" baseline="0">
              <a:solidFill>
                <a:srgbClr val="40404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[9月全表.xls]省微信全表1!$K$7:$K$11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[9月全表.xls]省微信全表1!$L$7:$L$11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15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308196630"/>
        <c:axId val="580207787"/>
      </c:barChart>
      <c:catAx>
        <c:axId val="30819663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80207787"/>
        <c:crosses val="autoZero"/>
        <c:auto val="1"/>
        <c:lblAlgn val="ctr"/>
        <c:lblOffset val="100"/>
        <c:noMultiLvlLbl val="0"/>
      </c:catAx>
      <c:valAx>
        <c:axId val="5802077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08196630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ln>
                  <a:noFill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>
                <a:ln>
                  <a:noFill/>
                </a:ln>
              </a:rPr>
              <a:t>各省微信严重表述不规范分布情况</a:t>
            </a:r>
            <a:endParaRPr>
              <a:ln>
                <a:noFill/>
              </a:ln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[9月全表.xls]导出计数_列C!$A$2:$A$9</c:f>
              <c:strCache>
                <c:ptCount val="8"/>
                <c:pt idx="0">
                  <c:v>贵州省人民政府网</c:v>
                </c:pt>
                <c:pt idx="1">
                  <c:v>河南发布</c:v>
                </c:pt>
                <c:pt idx="2">
                  <c:v>湖北省人民政府网</c:v>
                </c:pt>
                <c:pt idx="3">
                  <c:v>湖南省人民政府网</c:v>
                </c:pt>
                <c:pt idx="4">
                  <c:v>宁夏政府网</c:v>
                </c:pt>
                <c:pt idx="5">
                  <c:v>上海发布</c:v>
                </c:pt>
                <c:pt idx="6">
                  <c:v>四川发布</c:v>
                </c:pt>
                <c:pt idx="7">
                  <c:v>浙江发布</c:v>
                </c:pt>
              </c:strCache>
            </c:strRef>
          </c:cat>
          <c:val>
            <c:numRef>
              <c:f>[9月全表.xls]导出计数_列C!$B$2:$B$9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706783629"/>
        <c:axId val="385617347"/>
      </c:barChart>
      <c:catAx>
        <c:axId val="7067836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85617347"/>
        <c:crosses val="autoZero"/>
        <c:auto val="1"/>
        <c:lblAlgn val="ctr"/>
        <c:lblOffset val="100"/>
        <c:noMultiLvlLbl val="0"/>
      </c:catAx>
      <c:valAx>
        <c:axId val="3856173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67836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>
          <a:ln>
            <a:noFill/>
          </a:ln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当月严重表述不规范典型错误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[9月全表.xls]导出计数_列G!$A$2:$A$9</c:f>
              <c:strCache>
                <c:ptCount val="8"/>
                <c:pt idx="0">
                  <c:v>“一带一路”战略</c:v>
                </c:pt>
                <c:pt idx="1">
                  <c:v>代表大会</c:v>
                </c:pt>
                <c:pt idx="2">
                  <c:v>国家市场监督管理局</c:v>
                </c:pt>
                <c:pt idx="3">
                  <c:v>纪念建党</c:v>
                </c:pt>
                <c:pt idx="4">
                  <c:v>人力资源保障</c:v>
                </c:pt>
                <c:pt idx="5">
                  <c:v>习近平总书记的生态文明思想</c:v>
                </c:pt>
                <c:pt idx="6">
                  <c:v>习总书记</c:v>
                </c:pt>
                <c:pt idx="7">
                  <c:v>筑牢中华民族共同体意识</c:v>
                </c:pt>
              </c:strCache>
            </c:strRef>
          </c:cat>
          <c:val>
            <c:numRef>
              <c:f>[9月全表.xls]导出计数_列G!$B$2:$B$9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3115727002967"/>
          <c:y val="0.270247229326513"/>
          <c:w val="0.312640949554896"/>
          <c:h val="0.45575447570332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各省微信阅读数超过10W+热门文章分布情况前</a:t>
            </a:r>
            <a:r>
              <a:rPr lang="en-US" altLang="zh-CN"/>
              <a:t>5</a:t>
            </a:r>
            <a:endParaRPr lang="en-US" alt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[9月全表.xls]导出计数_公众号!$A$2:$A$6</c:f>
              <c:strCache>
                <c:ptCount val="5"/>
                <c:pt idx="0">
                  <c:v>上海发布</c:v>
                </c:pt>
                <c:pt idx="1">
                  <c:v>陕西发布</c:v>
                </c:pt>
                <c:pt idx="2">
                  <c:v>山西省人民政府</c:v>
                </c:pt>
                <c:pt idx="3">
                  <c:v>浙江发布</c:v>
                </c:pt>
                <c:pt idx="4">
                  <c:v>湖北省人民政府网</c:v>
                </c:pt>
              </c:strCache>
            </c:strRef>
          </c:cat>
          <c:val>
            <c:numRef>
              <c:f>[9月全表.xls]导出计数_公众号!$B$2:$B$6</c:f>
              <c:numCache>
                <c:formatCode>General</c:formatCode>
                <c:ptCount val="5"/>
                <c:pt idx="0">
                  <c:v>491</c:v>
                </c:pt>
                <c:pt idx="1">
                  <c:v>312</c:v>
                </c:pt>
                <c:pt idx="2">
                  <c:v>290</c:v>
                </c:pt>
                <c:pt idx="3">
                  <c:v>236</c:v>
                </c:pt>
                <c:pt idx="4">
                  <c:v>232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273728867"/>
        <c:axId val="929232113"/>
      </c:barChart>
      <c:catAx>
        <c:axId val="27372886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29232113"/>
        <c:crosses val="autoZero"/>
        <c:auto val="1"/>
        <c:lblAlgn val="ctr"/>
        <c:lblOffset val="100"/>
        <c:noMultiLvlLbl val="0"/>
      </c:catAx>
      <c:valAx>
        <c:axId val="92923211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737288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1165.54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江西省人民政府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941.9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871.98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5223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491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山西省人民政府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4" name="图表 13"/>
          <p:cNvGraphicFramePr/>
          <p:nvPr>
            <p:custDataLst>
              <p:tags r:id="rId8"/>
            </p:custDataLst>
          </p:nvPr>
        </p:nvGraphicFramePr>
        <p:xfrm>
          <a:off x="962025" y="3652520"/>
          <a:ext cx="4826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73" name="图表 1"/>
          <p:cNvGraphicFramePr/>
          <p:nvPr>
            <p:custDataLst>
              <p:tags r:id="rId9"/>
            </p:custDataLst>
          </p:nvPr>
        </p:nvGraphicFramePr>
        <p:xfrm>
          <a:off x="6646545" y="1360170"/>
          <a:ext cx="482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1165.54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2011.06W+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24934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491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1272.49W+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2984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941.9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443.23W+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375.7W+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871.98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192.23W+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183.26W+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815.42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193.42W+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168.14W+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814.26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198.37W+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168.52W+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749.57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114.89W+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98.97W+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66463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718.34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100.58W+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85.28W+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53704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711.57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117.58W+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117.58W+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40778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686.08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77.92W+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64.77W+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30198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681.19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85.04W+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82.97W+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27733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678.57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90.86W+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81799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648.11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69.56W+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56.51W+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39066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646.68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70.18W+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64.05W+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37882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633.26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46.73W+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36.79W+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33865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631.83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71169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46648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17688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1165.54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2011.06W+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24934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491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1272.49W+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2984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。出现严重表述错误问题主要集中在党和国家领导人姓名、口号等，如“习总书记”“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代表大会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纪念建党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664210" y="2463483"/>
          <a:ext cx="5168900" cy="369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7"/>
            </p:custDataLst>
          </p:nvPr>
        </p:nvGraphicFramePr>
        <p:xfrm>
          <a:off x="6260783" y="2463483"/>
          <a:ext cx="5349875" cy="372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有30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含糖饮料健康提示标识的制作样式及设置规范向社会公开征求意见，欢迎您10月31日前反馈！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221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0.22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上海迪士尼官宣：疯狂动物城！2023年12月20日开启！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297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江西省人民政府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习近平在江西九江市考察调研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191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0.19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祝福祖国！天安门广场举行国庆升旗仪式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205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定了！上海书城10月28日焕新归来！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259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0.26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官宣！上海和布达佩斯成为奥运会资格系列赛举办城市→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306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0.31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@全市住宅物业企业：签收一份配合开展文明养犬工作的通知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210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0.21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王浩省长致浙江全省人民的公开信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195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0.19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国务院办公厅关于2024年部分节假日安排的通知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296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明起受弱冷空气影响，降温又降雨，秋天真的要来了吗？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197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0.2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9" name="图表 8"/>
          <p:cNvGraphicFramePr/>
          <p:nvPr>
            <p:custDataLst>
              <p:tags r:id="rId6"/>
            </p:custDataLst>
          </p:nvPr>
        </p:nvGraphicFramePr>
        <p:xfrm>
          <a:off x="7041515" y="2368233"/>
          <a:ext cx="4893310" cy="3723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9793023f-4d03-4461-a348-0cbd6c49f3c1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9793023f-4d03-4461-a348-0cbd6c49f3c1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13ca5fee-ed0e-4b70-8a23-7a3ba84e0954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ODE3NjZjOTZlYTUxZTZlOTU4MGQxZjIxMWUxNTBjOGYifQ=="/>
  <p:tag name="KSO_WPP_MARK_KEY" val="f14f88f6-7af9-4956-a1aa-b8271407ad6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Helvetica</vt:lpstr>
      <vt:lpstr>黑体</vt:lpstr>
      <vt:lpstr>Arial Unicode MS</vt:lpstr>
      <vt:lpstr>Calibri</vt:lpstr>
      <vt:lpstr>汉仪君黑-45简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108</cp:revision>
  <dcterms:created xsi:type="dcterms:W3CDTF">2022-01-21T00:47:00Z</dcterms:created>
  <dcterms:modified xsi:type="dcterms:W3CDTF">2023-11-24T09:14:49Z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2052-12.1.0.15712</vt:lpwstr>
  </property>
</Properties>
</file>