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[部委微信草稿.xlsx]省级微信!$A$1:$A$5</c:f>
              <c:strCache>
                <c:ptCount val="5"/>
                <c:pt idx="0">
                  <c:v>1000以上</c:v>
                </c:pt>
                <c:pt idx="1">
                  <c:v>700-1000</c:v>
                </c:pt>
                <c:pt idx="2">
                  <c:v>500-700</c:v>
                </c:pt>
                <c:pt idx="3">
                  <c:v>300-500</c:v>
                </c:pt>
                <c:pt idx="4">
                  <c:v>100-300</c:v>
                </c:pt>
              </c:strCache>
            </c:strRef>
          </c:cat>
          <c:val>
            <c:numRef>
              <c:f>[部委微信草稿.xlsx]省级微信!$B$1:$B$5</c:f>
              <c:numCache>
                <c:formatCode>General</c:formatCode>
                <c:ptCount val="5"/>
                <c:pt idx="0">
                  <c:v>1</c:v>
                </c:pt>
                <c:pt idx="1">
                  <c:v>10</c:v>
                </c:pt>
                <c:pt idx="2">
                  <c:v>17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70478220"/>
        <c:axId val="810491867"/>
      </c:barChart>
      <c:catAx>
        <c:axId val="470478220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0491867"/>
        <c:crosses val="autoZero"/>
        <c:auto val="1"/>
        <c:lblAlgn val="ctr"/>
        <c:lblOffset val="100"/>
        <c:noMultiLvlLbl val="0"/>
      </c:catAx>
      <c:valAx>
        <c:axId val="8104918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704782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46d1873c-b9e3-4b8a-bcf5-6293f37f19da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[部委微信草稿.xlsx]省级微信!$A$37:$A$41</c:f>
              <c:strCache>
                <c:ptCount val="5"/>
                <c:pt idx="0">
                  <c:v>500以上</c:v>
                </c:pt>
                <c:pt idx="1">
                  <c:v>200-500</c:v>
                </c:pt>
                <c:pt idx="2">
                  <c:v>100-200</c:v>
                </c:pt>
                <c:pt idx="3">
                  <c:v>50-100</c:v>
                </c:pt>
                <c:pt idx="4">
                  <c:v>50以下</c:v>
                </c:pt>
              </c:strCache>
            </c:strRef>
          </c:cat>
          <c:val>
            <c:numRef>
              <c:f>[部委微信草稿.xlsx]省级微信!$B$37:$B$41</c:f>
              <c:numCache>
                <c:formatCode>General</c:formatCode>
                <c:ptCount val="5"/>
                <c:pt idx="0">
                  <c:v>1</c:v>
                </c:pt>
                <c:pt idx="1">
                  <c:v>14</c:v>
                </c:pt>
                <c:pt idx="2">
                  <c:v>9</c:v>
                </c:pt>
                <c:pt idx="3">
                  <c:v>6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63055555555556"/>
          <c:y val="0.35266203703703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e6ef1cc7-4641-4cca-842d-66fc35d46651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各省微信严重表述不规范分布情况（前</a:t>
            </a:r>
            <a:r>
              <a:rPr lang="en-US" altLang="zh-CN" b="1"/>
              <a:t>10</a:t>
            </a:r>
            <a:r>
              <a:rPr altLang="en-US" b="1"/>
              <a:t>）</a:t>
            </a:r>
            <a:endParaRPr alt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[部委微信草稿.xlsx]省级微信!$A$134:$A$143</c:f>
              <c:strCache>
                <c:ptCount val="10"/>
                <c:pt idx="0">
                  <c:v>上海发布</c:v>
                </c:pt>
                <c:pt idx="1">
                  <c:v>安徽省人民政府网</c:v>
                </c:pt>
                <c:pt idx="2">
                  <c:v>湖北省人民政府网</c:v>
                </c:pt>
                <c:pt idx="3">
                  <c:v>河北省人民政府</c:v>
                </c:pt>
                <c:pt idx="4">
                  <c:v>云南省人民政府</c:v>
                </c:pt>
                <c:pt idx="5">
                  <c:v>北京发布</c:v>
                </c:pt>
                <c:pt idx="6">
                  <c:v>湖南省人民政府网</c:v>
                </c:pt>
                <c:pt idx="7">
                  <c:v>贵州省人民政府网</c:v>
                </c:pt>
                <c:pt idx="8">
                  <c:v>陕西发布</c:v>
                </c:pt>
                <c:pt idx="9">
                  <c:v>河南发布</c:v>
                </c:pt>
              </c:strCache>
            </c:strRef>
          </c:cat>
          <c:val>
            <c:numRef>
              <c:f>[部委微信草稿.xlsx]省级微信!$B$134:$B$143</c:f>
              <c:numCache>
                <c:formatCode>General</c:formatCode>
                <c:ptCount val="10"/>
                <c:pt idx="0">
                  <c:v>88</c:v>
                </c:pt>
                <c:pt idx="1">
                  <c:v>11</c:v>
                </c:pt>
                <c:pt idx="2">
                  <c:v>8</c:v>
                </c:pt>
                <c:pt idx="3">
                  <c:v>5</c:v>
                </c:pt>
                <c:pt idx="4">
                  <c:v>5</c:v>
                </c:pt>
                <c:pt idx="5">
                  <c:v>4</c:v>
                </c:pt>
                <c:pt idx="6">
                  <c:v>4</c:v>
                </c:pt>
                <c:pt idx="7">
                  <c:v>3</c:v>
                </c:pt>
                <c:pt idx="8">
                  <c:v>3</c:v>
                </c:pt>
                <c:pt idx="9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241771"/>
        <c:axId val="623378636"/>
      </c:barChart>
      <c:catAx>
        <c:axId val="3442417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3378636"/>
        <c:crosses val="autoZero"/>
        <c:auto val="1"/>
        <c:lblAlgn val="ctr"/>
        <c:lblOffset val="100"/>
        <c:noMultiLvlLbl val="0"/>
      </c:catAx>
      <c:valAx>
        <c:axId val="6233786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2417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b90edf4a-763b-473b-8ea9-58da1c8c41a7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当月严重表述不规范典型错误（前</a:t>
            </a:r>
            <a:r>
              <a:rPr lang="en-US" altLang="zh-CN" b="1"/>
              <a:t>10</a:t>
            </a:r>
            <a:r>
              <a:rPr altLang="en-US" b="1"/>
              <a:t>）</a:t>
            </a:r>
            <a:endParaRPr altLang="en-US" b="1"/>
          </a:p>
        </c:rich>
      </c:tx>
      <c:layout>
        <c:manualLayout>
          <c:xMode val="edge"/>
          <c:yMode val="edge"/>
          <c:x val="0.230994676671823"/>
          <c:y val="0.015397864194005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484856038888196"/>
          <c:y val="0.186414149319142"/>
          <c:w val="0.573226972454194"/>
          <c:h val="0.719830959461575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595787112052848"/>
                      <c:h val="0.0874941305368602"/>
                    </c:manualLayout>
                  </c15:layout>
                </c:ext>
              </c:extLst>
            </c:dLbl>
            <c:dLbl>
              <c:idx val="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705528568123988"/>
                      <c:h val="0.055258795358261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[部委微信草稿.xlsx]省级微信!$A$161:$A$170</c:f>
              <c:strCache>
                <c:ptCount val="10"/>
                <c:pt idx="0">
                  <c:v>文化旅游局</c:v>
                </c:pt>
                <c:pt idx="1">
                  <c:v>总书记</c:v>
                </c:pt>
                <c:pt idx="2">
                  <c:v>习近平总书记重要讲话指示精神</c:v>
                </c:pt>
                <c:pt idx="3">
                  <c:v>新中国</c:v>
                </c:pt>
                <c:pt idx="4">
                  <c:v>退役军人厅</c:v>
                </c:pt>
                <c:pt idx="5">
                  <c:v>纪念九一八事变</c:v>
                </c:pt>
                <c:pt idx="6">
                  <c:v>庆祝</c:v>
                </c:pt>
                <c:pt idx="7">
                  <c:v>中央八项规定精神学习教育</c:v>
                </c:pt>
                <c:pt idx="8">
                  <c:v>反法西斯战争</c:v>
                </c:pt>
                <c:pt idx="9">
                  <c:v>新疆建设兵团</c:v>
                </c:pt>
              </c:strCache>
            </c:strRef>
          </c:cat>
          <c:val>
            <c:numRef>
              <c:f>[部委微信草稿.xlsx]省级微信!$B$161:$B$170</c:f>
              <c:numCache>
                <c:formatCode>General</c:formatCode>
                <c:ptCount val="10"/>
                <c:pt idx="0">
                  <c:v>81</c:v>
                </c:pt>
                <c:pt idx="1">
                  <c:v>11</c:v>
                </c:pt>
                <c:pt idx="2">
                  <c:v>7</c:v>
                </c:pt>
                <c:pt idx="3">
                  <c:v>7</c:v>
                </c:pt>
                <c:pt idx="4">
                  <c:v>6</c:v>
                </c:pt>
                <c:pt idx="5">
                  <c:v>5</c:v>
                </c:pt>
                <c:pt idx="6">
                  <c:v>3</c:v>
                </c:pt>
                <c:pt idx="7">
                  <c:v>3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5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63218247538327"/>
          <c:y val="0.137423696979183"/>
          <c:w val="0.329303253147202"/>
          <c:h val="0.821411801533886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92aef8d-e34b-4cb5-b9f2-ca8371f75cd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各省微信10W+热门文章分布情况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[部委微信草稿.xlsx]Sheet5!$B$15:$B$18</c:f>
              <c:strCache>
                <c:ptCount val="4"/>
                <c:pt idx="0">
                  <c:v>上海发布</c:v>
                </c:pt>
                <c:pt idx="1">
                  <c:v>浙江发布</c:v>
                </c:pt>
                <c:pt idx="2">
                  <c:v>江西省人民政府</c:v>
                </c:pt>
                <c:pt idx="3">
                  <c:v>北京发布</c:v>
                </c:pt>
              </c:strCache>
            </c:strRef>
          </c:cat>
          <c:val>
            <c:numRef>
              <c:f>[部委微信草稿.xlsx]Sheet5!$C$15:$C$18</c:f>
              <c:numCache>
                <c:formatCode>General</c:formatCode>
                <c:ptCount val="4"/>
                <c:pt idx="0">
                  <c:v>102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12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3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648ced7-918c-4f0e-8a4f-129fb8b9df9b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9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9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348605" cy="222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公众号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根据监测数据统计结果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合影响力指数得分在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之间的公众号数量较多，共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微信综合影响力指数在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1184.27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浙江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949.70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940.10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6118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197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514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河南发布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410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390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江苏政务服务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月发稿量最少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23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4" name="图表 3"/>
          <p:cNvGraphicFramePr/>
          <p:nvPr/>
        </p:nvGraphicFramePr>
        <p:xfrm>
          <a:off x="6821805" y="13023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2" name="图表 11"/>
          <p:cNvGraphicFramePr/>
          <p:nvPr/>
        </p:nvGraphicFramePr>
        <p:xfrm>
          <a:off x="962660" y="385000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673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  上海发布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1184.27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1837.06W+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38793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514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1352.9W+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3836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949.7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339.94W+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297.72W+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940.1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517.21W+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490.61W+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890.93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453.88W+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6262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453.76W+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83061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816.91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205.59W+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190.69W+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56572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816.06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117.71W+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117.71W+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贵州省人民政府网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779.65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110.58W+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100.29W+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52176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772.64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135.66W+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124.57W+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58471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761.35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128.21W+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124.21W+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92185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757.05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120.34W+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118.96W+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66917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725.01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125.63W+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125.63W+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55512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重庆市政府网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695.26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100.98W+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98.87W+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44165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辽宁发布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681.92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85.56W+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79.46W+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671.8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75.37W+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66.87W+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58554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黑龙江政务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666.49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69.35W+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69.35W+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33544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76045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1184.27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1837.06W+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38793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514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1352.9W+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10W+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3836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834255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7348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149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88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59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严重表述错误问题主要集中在政治类表述不规范、口号等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文化旅游局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新中国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退役军人厅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7" name="图表 16"/>
          <p:cNvGraphicFramePr/>
          <p:nvPr/>
        </p:nvGraphicFramePr>
        <p:xfrm>
          <a:off x="664210" y="2552700"/>
          <a:ext cx="5432425" cy="4050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8" name="图表 17"/>
          <p:cNvGraphicFramePr/>
          <p:nvPr/>
        </p:nvGraphicFramePr>
        <p:xfrm>
          <a:off x="6432868" y="2552383"/>
          <a:ext cx="5094605" cy="4057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081405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有4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108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篇阅读数超过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的文章，有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94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94.4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通知公告、时事新闻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52675"/>
          <a:ext cx="6315075" cy="431075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955040"/>
                <a:gridCol w="3347720"/>
                <a:gridCol w="901700"/>
                <a:gridCol w="70104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九三阅兵完整视频！（收藏版）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3836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3.84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九三阅兵高清大图合集（收藏版）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3366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3.37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这就是中国排面！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1721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1.72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情况通报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1277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1.28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震撼！45张动图带你看阅兵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1277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1.28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九三阅兵安排，一图速览→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1192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1.19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45个方（梯）队权威解读，来了！（附精美大图）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860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0.86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九三胜利日，习近平总书记重要讲话金句来了！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731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0.73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习近平总书记重要讲话，全文来了！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660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0.66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就在后天，期待值拉满！九三阅兵安排（详细版）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402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387590" y="2758440"/>
          <a:ext cx="4140200" cy="3618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74eeba16-3434-43b9-bf6c-3793c79b81c7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74eeba16-3434-43b9-bf6c-3793c79b81c7}"/>
  <p:tag name="TABLE_EMPHASIZE_TYPE" val="horizontal"/>
</p:tagLst>
</file>

<file path=ppt/tags/tag5.xml><?xml version="1.0" encoding="utf-8"?>
<p:tagLst xmlns:p="http://schemas.openxmlformats.org/presentationml/2006/main">
  <p:tag name="KSO_WM_UNIT_TABLE_BEAUTIFY" val="smartTable{b37bedba-79c4-4f4d-987d-a22e7dfe198d}"/>
</p:tagLst>
</file>

<file path=ppt/tags/tag6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2119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0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Helvetica</vt:lpstr>
      <vt:lpstr>Arial Unicode MS</vt:lpstr>
      <vt:lpstr>Calibri</vt:lpstr>
      <vt:lpstr>Helvetica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305</cp:revision>
  <dcterms:created xsi:type="dcterms:W3CDTF">2022-01-21T00:47:00Z</dcterms:created>
  <dcterms:modified xsi:type="dcterms:W3CDTF">2025-10-27T08:07:28Z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2022-02-07T00:34:34Z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2052-12.1.0.23125</vt:lpwstr>
  </property>
</Properties>
</file>