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1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3&#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3&#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3&#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3&#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3&#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chemeClr val="accent1"/>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[部委微信草稿.xlsx]部委微信!$A$31:$A$35</c:f>
              <c:strCache>
                <c:ptCount val="5"/>
                <c:pt idx="0">
                  <c:v>900以上</c:v>
                </c:pt>
                <c:pt idx="1">
                  <c:v>700-900</c:v>
                </c:pt>
                <c:pt idx="2">
                  <c:v>500-700</c:v>
                </c:pt>
                <c:pt idx="3">
                  <c:v>300-500</c:v>
                </c:pt>
                <c:pt idx="4">
                  <c:v>300以下</c:v>
                </c:pt>
              </c:strCache>
            </c:strRef>
          </c:cat>
          <c:val>
            <c:numRef>
              <c:f>[部委微信草稿.xlsx]部委微信!$B$31:$B$35</c:f>
              <c:numCache>
                <c:formatCode>General</c:formatCode>
                <c:ptCount val="5"/>
                <c:pt idx="0">
                  <c:v>5</c:v>
                </c:pt>
                <c:pt idx="1">
                  <c:v>20</c:v>
                </c:pt>
                <c:pt idx="2">
                  <c:v>16</c:v>
                </c:pt>
                <c:pt idx="3">
                  <c:v>4</c:v>
                </c:pt>
                <c:pt idx="4">
                  <c:v>2</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lumMod val="60000"/>
                  <a:lumOff val="40000"/>
                </a:schemeClr>
              </a:solidFill>
              <a:ln w="19050">
                <a:solidFill>
                  <a:schemeClr val="lt1"/>
                </a:solidFill>
              </a:ln>
              <a:effectLst/>
            </c:spPr>
          </c:dPt>
          <c:dPt>
            <c:idx val="3"/>
            <c:bubble3D val="0"/>
            <c:spPr>
              <a:solidFill>
                <a:schemeClr val="accent5">
                  <a:lumMod val="60000"/>
                  <a:lumOff val="40000"/>
                </a:schemeClr>
              </a:solidFill>
              <a:ln w="19050">
                <a:solidFill>
                  <a:schemeClr val="lt1"/>
                </a:solidFill>
              </a:ln>
              <a:effectLst/>
            </c:spPr>
          </c:dPt>
          <c:dLbls>
            <c:dLbl>
              <c:idx val="0"/>
              <c:layout>
                <c:manualLayout>
                  <c:x val="-0.00899927244925174"/>
                  <c:y val="0.13942370586202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03303400153986"/>
                  <c:y val="0.0155982273208835"/>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348891450592254"/>
                  <c:y val="0.16846542970862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[部委微信草稿.xlsx]部委微信!$A$18:$A$21</c:f>
              <c:strCache>
                <c:ptCount val="4"/>
                <c:pt idx="0">
                  <c:v>200-300</c:v>
                </c:pt>
                <c:pt idx="1">
                  <c:v>100-200</c:v>
                </c:pt>
                <c:pt idx="2">
                  <c:v>50-100</c:v>
                </c:pt>
                <c:pt idx="3">
                  <c:v>50以下</c:v>
                </c:pt>
              </c:strCache>
            </c:strRef>
          </c:cat>
          <c:val>
            <c:numRef>
              <c:f>[部委微信草稿.xlsx]部委微信!$B$18:$B$21</c:f>
              <c:numCache>
                <c:formatCode>General</c:formatCode>
                <c:ptCount val="4"/>
                <c:pt idx="0">
                  <c:v>2</c:v>
                </c:pt>
                <c:pt idx="1">
                  <c:v>23</c:v>
                </c:pt>
                <c:pt idx="2">
                  <c:v>15</c:v>
                </c:pt>
                <c:pt idx="3">
                  <c:v>7</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dPt>
          <c:dPt>
            <c:idx val="1"/>
            <c:invertIfNegative val="0"/>
            <c:bubble3D val="0"/>
            <c:spPr>
              <a:solidFill>
                <a:schemeClr val="accent1"/>
              </a:solidFill>
              <a:ln>
                <a:noFill/>
              </a:ln>
              <a:effectLst/>
            </c:spPr>
          </c:dPt>
          <c:dPt>
            <c:idx val="4"/>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[部委微信草稿.xlsx]部委微信!$A$106:$A$113</c:f>
              <c:strCache>
                <c:ptCount val="8"/>
                <c:pt idx="0">
                  <c:v>国防部发布</c:v>
                </c:pt>
                <c:pt idx="1">
                  <c:v>国家广播电视总局</c:v>
                </c:pt>
                <c:pt idx="2">
                  <c:v>国家核安全局</c:v>
                </c:pt>
                <c:pt idx="3">
                  <c:v>国家民委</c:v>
                </c:pt>
                <c:pt idx="4">
                  <c:v>审计署</c:v>
                </c:pt>
                <c:pt idx="5">
                  <c:v>生态环境部</c:v>
                </c:pt>
                <c:pt idx="6">
                  <c:v>微言教育</c:v>
                </c:pt>
                <c:pt idx="7">
                  <c:v>中国水利</c:v>
                </c:pt>
              </c:strCache>
            </c:strRef>
          </c:cat>
          <c:val>
            <c:numRef>
              <c:f>[部委微信草稿.xlsx]部委微信!$B$106:$B$113</c:f>
              <c:numCache>
                <c:formatCode>General</c:formatCode>
                <c:ptCount val="8"/>
                <c:pt idx="0">
                  <c:v>2</c:v>
                </c:pt>
                <c:pt idx="1">
                  <c:v>1</c:v>
                </c:pt>
                <c:pt idx="2">
                  <c:v>1</c:v>
                </c:pt>
                <c:pt idx="3">
                  <c:v>1</c:v>
                </c:pt>
                <c:pt idx="4">
                  <c:v>3</c:v>
                </c:pt>
                <c:pt idx="5">
                  <c:v>2</c:v>
                </c:pt>
                <c:pt idx="6">
                  <c:v>1</c:v>
                </c:pt>
                <c:pt idx="7">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75292617916329"/>
          <c:y val="0.0192938040712664"/>
        </c:manualLayout>
      </c:layout>
      <c:overlay val="0"/>
      <c:spPr>
        <a:noFill/>
        <a:ln>
          <a:noFill/>
        </a:ln>
        <a:effectLst/>
      </c:spPr>
    </c:title>
    <c:autoTitleDeleted val="0"/>
    <c:plotArea>
      <c:layout>
        <c:manualLayout>
          <c:layoutTarget val="inner"/>
          <c:xMode val="edge"/>
          <c:yMode val="edge"/>
          <c:x val="0.0413629697055151"/>
          <c:y val="0.118726315906279"/>
          <c:w val="0.520458929840593"/>
          <c:h val="0.780213089802131"/>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tx2">
                  <a:lumMod val="40000"/>
                  <a:lumOff val="60000"/>
                </a:schemeClr>
              </a:solidFill>
              <a:ln w="19050">
                <a:solidFill>
                  <a:schemeClr val="lt1"/>
                </a:solidFill>
              </a:ln>
              <a:effectLst/>
            </c:spPr>
          </c:dPt>
          <c:dPt>
            <c:idx val="7"/>
            <c:bubble3D val="0"/>
            <c:spPr>
              <a:solidFill>
                <a:schemeClr val="accent4">
                  <a:lumMod val="40000"/>
                  <a:lumOff val="6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[部委微信草稿.xlsx]部委微信!$A$75:$A$82</c:f>
              <c:strCache>
                <c:ptCount val="8"/>
                <c:pt idx="0">
                  <c:v>论中国共产党史》</c:v>
                </c:pt>
                <c:pt idx="1">
                  <c:v>国家发改革委</c:v>
                </c:pt>
                <c:pt idx="2">
                  <c:v>宪法仪式</c:v>
                </c:pt>
                <c:pt idx="3">
                  <c:v>学习近平</c:v>
                </c:pt>
                <c:pt idx="4">
                  <c:v>学习习近平新时代中国特色社会主义思想主题教育</c:v>
                </c:pt>
                <c:pt idx="5">
                  <c:v>中国特设</c:v>
                </c:pt>
                <c:pt idx="6">
                  <c:v>铸牢中华民族共同意识</c:v>
                </c:pt>
                <c:pt idx="7">
                  <c:v>筑牢中华民族共同体意识</c:v>
                </c:pt>
              </c:strCache>
            </c:strRef>
          </c:cat>
          <c:val>
            <c:numRef>
              <c:f>[部委微信草稿.xlsx]部委微信!$B$75:$B$82</c:f>
              <c:numCache>
                <c:formatCode>General</c:formatCode>
                <c:ptCount val="8"/>
                <c:pt idx="0">
                  <c:v>2</c:v>
                </c:pt>
                <c:pt idx="1">
                  <c:v>1</c:v>
                </c:pt>
                <c:pt idx="2">
                  <c:v>1</c:v>
                </c:pt>
                <c:pt idx="3">
                  <c:v>1</c:v>
                </c:pt>
                <c:pt idx="4">
                  <c:v>1</c:v>
                </c:pt>
                <c:pt idx="5">
                  <c:v>2</c:v>
                </c:pt>
                <c:pt idx="6">
                  <c:v>1</c:v>
                </c:pt>
                <c:pt idx="7">
                  <c:v>3</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561985988425221"/>
          <c:y val="0.114459665144597"/>
          <c:w val="0.42583003350594"/>
          <c:h val="0.83089802130898"/>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Pt>
            <c:idx val="16"/>
            <c:bubble3D val="0"/>
            <c:spPr>
              <a:solidFill>
                <a:schemeClr val="accent5">
                  <a:lumMod val="80000"/>
                  <a:lumOff val="20000"/>
                </a:schemeClr>
              </a:solidFill>
              <a:ln w="19050">
                <a:solidFill>
                  <a:schemeClr val="lt1"/>
                </a:solidFill>
              </a:ln>
              <a:effectLst/>
            </c:spPr>
          </c:dPt>
          <c:dPt>
            <c:idx val="17"/>
            <c:bubble3D val="0"/>
            <c:spPr>
              <a:solidFill>
                <a:schemeClr val="accent6">
                  <a:lumMod val="80000"/>
                  <a:lumOff val="20000"/>
                </a:schemeClr>
              </a:solidFill>
              <a:ln w="19050">
                <a:solidFill>
                  <a:schemeClr val="lt1"/>
                </a:solidFill>
              </a:ln>
              <a:effectLst/>
            </c:spPr>
          </c:dPt>
          <c:dPt>
            <c:idx val="18"/>
            <c:bubble3D val="0"/>
            <c:spPr>
              <a:solidFill>
                <a:schemeClr val="accent1">
                  <a:lumMod val="8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[部委微信草稿.xlsx]Sheet2!$E$21:$E$39</c:f>
              <c:strCache>
                <c:ptCount val="19"/>
                <c:pt idx="0">
                  <c:v>工信微报</c:v>
                </c:pt>
                <c:pt idx="1">
                  <c:v>国家发展改革委</c:v>
                </c:pt>
                <c:pt idx="2">
                  <c:v>国家税务总局</c:v>
                </c:pt>
                <c:pt idx="3">
                  <c:v>国家移民管理局</c:v>
                </c:pt>
                <c:pt idx="4">
                  <c:v>国资小新</c:v>
                </c:pt>
                <c:pt idx="5">
                  <c:v>海关发布</c:v>
                </c:pt>
                <c:pt idx="6">
                  <c:v>健康中国</c:v>
                </c:pt>
                <c:pt idx="7">
                  <c:v>人力资源和社会保障部</c:v>
                </c:pt>
                <c:pt idx="8">
                  <c:v>生态环境部</c:v>
                </c:pt>
                <c:pt idx="9">
                  <c:v>司法部</c:v>
                </c:pt>
                <c:pt idx="10">
                  <c:v>退役军人事务部</c:v>
                </c:pt>
                <c:pt idx="11">
                  <c:v>外交部</c:v>
                </c:pt>
                <c:pt idx="12">
                  <c:v>微言教育</c:v>
                </c:pt>
                <c:pt idx="13">
                  <c:v>中国民政</c:v>
                </c:pt>
                <c:pt idx="14">
                  <c:v>中国人民银行</c:v>
                </c:pt>
                <c:pt idx="15">
                  <c:v>中国水利</c:v>
                </c:pt>
                <c:pt idx="16">
                  <c:v>中华人民共和国应急管理部</c:v>
                </c:pt>
                <c:pt idx="17">
                  <c:v>中科院之声</c:v>
                </c:pt>
                <c:pt idx="18">
                  <c:v>自然资源部</c:v>
                </c:pt>
              </c:strCache>
            </c:strRef>
          </c:cat>
          <c:val>
            <c:numRef>
              <c:f>[部委微信草稿.xlsx]Sheet2!$F$21:$F$39</c:f>
              <c:numCache>
                <c:formatCode>General</c:formatCode>
                <c:ptCount val="19"/>
                <c:pt idx="0">
                  <c:v>2</c:v>
                </c:pt>
                <c:pt idx="1">
                  <c:v>3</c:v>
                </c:pt>
                <c:pt idx="2">
                  <c:v>2</c:v>
                </c:pt>
                <c:pt idx="3">
                  <c:v>1</c:v>
                </c:pt>
                <c:pt idx="4">
                  <c:v>3</c:v>
                </c:pt>
                <c:pt idx="5">
                  <c:v>1</c:v>
                </c:pt>
                <c:pt idx="6">
                  <c:v>1</c:v>
                </c:pt>
                <c:pt idx="7">
                  <c:v>3</c:v>
                </c:pt>
                <c:pt idx="8">
                  <c:v>1</c:v>
                </c:pt>
                <c:pt idx="9">
                  <c:v>3</c:v>
                </c:pt>
                <c:pt idx="10">
                  <c:v>1</c:v>
                </c:pt>
                <c:pt idx="11">
                  <c:v>1</c:v>
                </c:pt>
                <c:pt idx="12">
                  <c:v>1</c:v>
                </c:pt>
                <c:pt idx="13">
                  <c:v>1</c:v>
                </c:pt>
                <c:pt idx="14">
                  <c:v>3</c:v>
                </c:pt>
                <c:pt idx="15">
                  <c:v>1</c:v>
                </c:pt>
                <c:pt idx="16">
                  <c:v>21</c:v>
                </c:pt>
                <c:pt idx="17">
                  <c:v>1</c:v>
                </c:pt>
                <c:pt idx="18">
                  <c:v>4</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0" Type="http://schemas.openxmlformats.org/officeDocument/2006/relationships/slideLayout" Target="../slideLayouts/slideLayout1.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参加排行的部委微信公众号共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个，根据监测数据统计结果，综合影响力指数得分在</a:t>
            </a:r>
            <a:r>
              <a:rPr lang="en-US" sz="1600" spc="35" dirty="0">
                <a:latin typeface="微软雅黑" panose="020B0503020204020204" charset="-122"/>
                <a:ea typeface="微软雅黑" panose="020B0503020204020204" charset="-122"/>
                <a:cs typeface="微软雅黑" panose="020B0503020204020204" charset="-122"/>
              </a:rPr>
              <a:t>700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20</a:t>
            </a:r>
            <a:r>
              <a:rPr sz="1600" spc="35" dirty="0">
                <a:latin typeface="微软雅黑" panose="020B0503020204020204" charset="-122"/>
                <a:ea typeface="微软雅黑" panose="020B0503020204020204" charset="-122"/>
                <a:cs typeface="微软雅黑" panose="020B0503020204020204" charset="-122"/>
              </a:rPr>
              <a:t>个； 有</a:t>
            </a:r>
            <a:r>
              <a:rPr lang="en-US" sz="1600" spc="35" dirty="0">
                <a:latin typeface="微软雅黑" panose="020B0503020204020204" charset="-122"/>
                <a:ea typeface="微软雅黑" panose="020B0503020204020204" charset="-122"/>
                <a:cs typeface="微软雅黑" panose="020B0503020204020204" charset="-122"/>
              </a:rPr>
              <a:t>5</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1027.26</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国资小新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健康中国</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980.61</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942.64</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3</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11</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4811</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102</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216</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“司法部”和“中国气象局”分列第二、第三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202</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187</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1</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6" name="图表 5"/>
          <p:cNvGraphicFramePr/>
          <p:nvPr>
            <p:custDataLst>
              <p:tags r:id="rId8"/>
            </p:custDataLst>
          </p:nvPr>
        </p:nvGraphicFramePr>
        <p:xfrm>
          <a:off x="6724650" y="1268095"/>
          <a:ext cx="4669155" cy="279019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custDataLst>
              <p:tags r:id="rId9"/>
            </p:custDataLst>
          </p:nvPr>
        </p:nvGraphicFramePr>
        <p:xfrm>
          <a:off x="962025" y="4219575"/>
          <a:ext cx="4448175" cy="21539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1027.26</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648.31W+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9394</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216</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631.69W+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360</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国资小新</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980.61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345.5W+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3976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273.37W+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2185</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健康中国</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942.64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274.87W+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5935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274.73W+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218</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国家税务总局</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931.24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225.63W+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3942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217.52W+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1433</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中国人民银行</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925.16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247.03W+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4199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242.82W+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290</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国家发展改革委</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896.09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226.33W+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4368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195.87W+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147</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人力资源和社会保障部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878.05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258.52W+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3344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215.79W+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155</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退役军人事务部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856.16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60.81W+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2141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57.97W+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210</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海关发布</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852.89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237.57W+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2055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233.24W+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55</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10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外交部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840.51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116.79W+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4109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114.15W+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195</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11</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自然资源部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831.92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152.39W+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3263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132.72W+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298</a:t>
                      </a:r>
                      <a:endParaRPr lang="zh-CN" sz="1130" b="1">
                        <a:solidFill>
                          <a:srgbClr val="004A7E"/>
                        </a:solidFill>
                      </a:endParaRPr>
                    </a:p>
                  </a:txBody>
                  <a:tcPr marL="12700" marR="12700" marT="12700" vert="horz" anchor="ctr" anchorCtr="0"/>
                </a:tc>
              </a:tr>
              <a:tr h="292735">
                <a:tc>
                  <a:txBody>
                    <a:bodyPr/>
                    <a:p>
                      <a:pPr algn="ctr">
                        <a:buClrTx/>
                        <a:buSzTx/>
                        <a:buFontTx/>
                        <a:buNone/>
                      </a:pPr>
                      <a:r>
                        <a:rPr lang="zh-CN" sz="1130" b="1">
                          <a:solidFill>
                            <a:srgbClr val="004A7E"/>
                          </a:solidFill>
                        </a:rPr>
                        <a:t>12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司法部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831.44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158.67W+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4780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202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145.4W+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316</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13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工信微报</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827.46</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169.53W+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2269</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145.72W+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119</a:t>
                      </a:r>
                      <a:endParaRPr lang="zh-CN" sz="1130" b="1">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14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中国水利</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825.07</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125.38W+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1590</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93</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125.38W+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168</a:t>
                      </a:r>
                      <a:endParaRPr lang="zh-CN" sz="1130" b="1">
                        <a:solidFill>
                          <a:srgbClr val="004A7E"/>
                        </a:solidFill>
                      </a:endParaRPr>
                    </a:p>
                  </a:txBody>
                  <a:tcPr marL="12700" marR="12700" marT="12700" vert="horz" anchor="ctr" anchorCtr="0"/>
                </a:tc>
              </a:tr>
              <a:tr h="291465">
                <a:tc>
                  <a:txBody>
                    <a:bodyPr/>
                    <a:p>
                      <a:pPr algn="ctr">
                        <a:buClrTx/>
                        <a:buSzTx/>
                        <a:buFontTx/>
                        <a:buNone/>
                      </a:pPr>
                      <a:r>
                        <a:rPr lang="zh-CN" sz="1130" b="1">
                          <a:solidFill>
                            <a:srgbClr val="004A7E"/>
                          </a:solidFill>
                        </a:rPr>
                        <a:t>15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财政部</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812.68</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119.4W+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2665</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132</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100.16W+</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58864</a:t>
                      </a:r>
                      <a:endParaRPr lang="zh-CN" sz="1130" b="1">
                        <a:solidFill>
                          <a:srgbClr val="004A7E"/>
                        </a:solidFill>
                      </a:endParaRPr>
                    </a:p>
                  </a:txBody>
                  <a:tcPr marL="12700" marR="12700" marT="12700" vert="horz" anchor="ctr" anchorCtr="0"/>
                </a:tc>
                <a:tc>
                  <a:txBody>
                    <a:bodyPr/>
                    <a:p>
                      <a:pPr algn="ctr">
                        <a:buClrTx/>
                        <a:buSzTx/>
                        <a:buFontTx/>
                        <a:buNone/>
                      </a:pPr>
                      <a:r>
                        <a:rPr lang="zh-CN" sz="1130" b="1">
                          <a:solidFill>
                            <a:srgbClr val="004A7E"/>
                          </a:solidFill>
                        </a:rPr>
                        <a:t>180</a:t>
                      </a:r>
                      <a:endParaRPr lang="zh-CN" sz="1130" b="1">
                        <a:solidFill>
                          <a:srgbClr val="004A7E"/>
                        </a:solidFill>
                      </a:endParaRPr>
                    </a:p>
                  </a:txBody>
                  <a:tcPr marL="12700" marR="12700" marT="12700" vert="horz"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sz="1130" b="1">
                          <a:ln>
                            <a:noFill/>
                          </a:ln>
                          <a:solidFill>
                            <a:srgbClr val="FFFFFF"/>
                          </a:solidFill>
                        </a:rPr>
                        <a:t>1027.26</a:t>
                      </a:r>
                      <a:endParaRPr lang="en-US"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648.31W+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9394</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216</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631.69W+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360</a:t>
                      </a:r>
                      <a:endParaRPr lang="en-US"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409" y="242030"/>
              <a:ext cx="3276600"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8</a:t>
            </a:r>
            <a:r>
              <a:rPr sz="1600" b="1" dirty="0">
                <a:solidFill>
                  <a:srgbClr val="F7860C"/>
                </a:solidFill>
                <a:latin typeface="微软雅黑" panose="020B0503020204020204" charset="-122"/>
                <a:ea typeface="微软雅黑" panose="020B0503020204020204" charset="-122"/>
                <a:cs typeface="微软雅黑" panose="020B0503020204020204" charset="-122"/>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12</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审计署</a:t>
            </a:r>
            <a:r>
              <a:rPr sz="1600" dirty="0">
                <a:latin typeface="微软雅黑" panose="020B0503020204020204" charset="-122"/>
                <a:ea typeface="微软雅黑" panose="020B0503020204020204" charset="-122"/>
                <a:cs typeface="微软雅黑" panose="020B0503020204020204" charset="-122"/>
              </a:rPr>
              <a:t>”存在问题最多（</a:t>
            </a:r>
            <a:r>
              <a:rPr lang="en-US" sz="1600" dirty="0">
                <a:latin typeface="微软雅黑" panose="020B0503020204020204" charset="-122"/>
                <a:ea typeface="微软雅黑" panose="020B0503020204020204" charset="-122"/>
                <a:cs typeface="微软雅黑" panose="020B0503020204020204" charset="-122"/>
              </a:rPr>
              <a:t>3</a:t>
            </a:r>
            <a:r>
              <a:rPr sz="1600" dirty="0">
                <a:latin typeface="微软雅黑" panose="020B0503020204020204" charset="-122"/>
                <a:ea typeface="微软雅黑" panose="020B0503020204020204" charset="-122"/>
                <a:cs typeface="微软雅黑" panose="020B0503020204020204" charset="-122"/>
              </a:rPr>
              <a:t>处，占比</a:t>
            </a:r>
            <a:r>
              <a:rPr lang="en-US" sz="1600" dirty="0">
                <a:latin typeface="微软雅黑" panose="020B0503020204020204" charset="-122"/>
                <a:ea typeface="微软雅黑" panose="020B0503020204020204" charset="-122"/>
                <a:cs typeface="微软雅黑" panose="020B0503020204020204" charset="-122"/>
              </a:rPr>
              <a:t>25</a:t>
            </a:r>
            <a:r>
              <a:rPr sz="1600" dirty="0">
                <a:latin typeface="微软雅黑" panose="020B0503020204020204" charset="-122"/>
                <a:ea typeface="微软雅黑" panose="020B0503020204020204" charset="-122"/>
                <a:cs typeface="微软雅黑" panose="020B0503020204020204" charset="-122"/>
              </a:rPr>
              <a:t>%）。出现严重表述错误问题主要集中在政治类表述不规范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口号等</a:t>
            </a:r>
            <a:r>
              <a:rPr lang="zh-CN" sz="1600" dirty="0">
                <a:latin typeface="微软雅黑" panose="020B0503020204020204" charset="-122"/>
                <a:ea typeface="微软雅黑" panose="020B0503020204020204" charset="-122"/>
                <a:cs typeface="微软雅黑" panose="020B0503020204020204" charset="-122"/>
              </a:rPr>
              <a:t>方面</a:t>
            </a:r>
            <a:r>
              <a:rPr sz="1600" dirty="0">
                <a:latin typeface="微软雅黑" panose="020B0503020204020204" charset="-122"/>
                <a:ea typeface="微软雅黑" panose="020B0503020204020204" charset="-122"/>
                <a:cs typeface="微软雅黑" panose="020B0503020204020204" charset="-122"/>
              </a:rPr>
              <a:t>，如</a:t>
            </a:r>
            <a:r>
              <a:rPr sz="1600" dirty="0">
                <a:latin typeface="微软雅黑" panose="020B0503020204020204" charset="-122"/>
                <a:ea typeface="微软雅黑" panose="020B0503020204020204" charset="-122"/>
                <a:cs typeface="微软雅黑" panose="020B0503020204020204" charset="-122"/>
                <a:sym typeface="+mn-ea"/>
              </a:rPr>
              <a:t>“学习习近平新时代中国特色社会主义思想主题教育”</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学习近平</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中国特设</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7" name="图表 6"/>
          <p:cNvGraphicFramePr/>
          <p:nvPr>
            <p:custDataLst>
              <p:tags r:id="rId6"/>
            </p:custDataLst>
          </p:nvPr>
        </p:nvGraphicFramePr>
        <p:xfrm>
          <a:off x="720725" y="2756535"/>
          <a:ext cx="4775835" cy="36068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custDataLst>
              <p:tags r:id="rId7"/>
            </p:custDataLst>
          </p:nvPr>
        </p:nvGraphicFramePr>
        <p:xfrm>
          <a:off x="5794375" y="2756535"/>
          <a:ext cx="6156325" cy="358521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202055"/>
            <a:ext cx="1086358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sz="1600" dirty="0">
                <a:latin typeface="微软雅黑" panose="020B0503020204020204" charset="-122"/>
                <a:ea typeface="微软雅黑" panose="020B0503020204020204" charset="-122"/>
                <a:cs typeface="微软雅黑" panose="020B0503020204020204" charset="-122"/>
              </a:rPr>
              <a:t>4811</a:t>
            </a:r>
            <a:r>
              <a:rPr sz="1600" dirty="0">
                <a:latin typeface="微软雅黑" panose="020B0503020204020204" charset="-122"/>
                <a:ea typeface="微软雅黑" panose="020B0503020204020204" charset="-122"/>
                <a:cs typeface="微软雅黑" panose="020B0503020204020204" charset="-122"/>
              </a:rPr>
              <a:t>篇文章阅读数超过</a:t>
            </a:r>
            <a:r>
              <a:rPr lang="en-US" sz="1600" dirty="0">
                <a:latin typeface="微软雅黑" panose="020B0503020204020204" charset="-122"/>
                <a:ea typeface="微软雅黑" panose="020B0503020204020204" charset="-122"/>
                <a:cs typeface="微软雅黑" panose="020B0503020204020204" charset="-122"/>
              </a:rPr>
              <a:t>4728</a:t>
            </a:r>
            <a:r>
              <a:rPr sz="1600" dirty="0">
                <a:latin typeface="微软雅黑" panose="020B0503020204020204" charset="-122"/>
                <a:ea typeface="微软雅黑" panose="020B0503020204020204" charset="-122"/>
                <a:cs typeface="微软雅黑" panose="020B0503020204020204" charset="-122"/>
              </a:rPr>
              <a:t>万，有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19</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54</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中华人民共和国应急管理部</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21</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39</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146300"/>
          <a:ext cx="6315075" cy="414845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1115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44831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1</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国资小新</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“最硬核国货购物车”上架“国资小新”店铺，快来亮出你的种草清单！</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2185</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2.18</a:t>
                      </a:r>
                      <a:endParaRPr lang="en-US" sz="1000" b="0">
                        <a:latin typeface="微软雅黑" panose="020B0503020204020204" charset="-122"/>
                        <a:ea typeface="微软雅黑" panose="020B0503020204020204" charset="-122"/>
                      </a:endParaRPr>
                    </a:p>
                  </a:txBody>
                  <a:tcPr marL="12700" marR="12700" marT="12700" vert="horz" anchor="ctr" anchorCtr="0"/>
                </a:tc>
              </a:tr>
              <a:tr h="37719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2</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国家税务总局</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胡静林同志任国家税务总局党委书记</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1433</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1.43</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3</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中科院之声</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关于公布2023年中国科学院院士增选当选院士名单的公告</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647</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0.65</a:t>
                      </a:r>
                      <a:endParaRPr lang="en-US" sz="1000" b="0">
                        <a:latin typeface="微软雅黑" panose="020B0503020204020204" charset="-122"/>
                        <a:ea typeface="微软雅黑" panose="020B0503020204020204" charset="-122"/>
                      </a:endParaRPr>
                    </a:p>
                  </a:txBody>
                  <a:tcPr marL="12700" marR="12700" marT="12700" vert="horz" anchor="ctr" anchorCtr="0"/>
                </a:tc>
              </a:tr>
              <a:tr h="36322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4</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中华人民共和国应急管理部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习近平对山西吕梁市永聚煤矿一办公楼火灾事故作出重要指示李强作出批示</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356</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0.36</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5</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生态环境部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第三轮第一批中央生态环境保护督察全面启动</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333</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0.33</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6</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司法部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司法部关于2023年国家统一法律职业资格主观题考试成绩、合格分数线公布以及申请授予法律职业资格等事宜的公告</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316</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0.32</a:t>
                      </a:r>
                      <a:endParaRPr lang="en-US" sz="1000" b="0">
                        <a:latin typeface="微软雅黑" panose="020B0503020204020204" charset="-122"/>
                        <a:ea typeface="微软雅黑" panose="020B0503020204020204" charset="-122"/>
                      </a:endParaRPr>
                    </a:p>
                  </a:txBody>
                  <a:tcPr marL="12700" marR="12700" marT="12700" vert="horz" anchor="ctr" anchorCtr="0"/>
                </a:tc>
              </a:tr>
              <a:tr h="31750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7</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自然资源部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自然资源部公布12起非法占用农用地违法犯罪典型案例</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298</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0.3</a:t>
                      </a:r>
                      <a:endParaRPr lang="en-US" sz="1000" b="0">
                        <a:latin typeface="微软雅黑" panose="020B0503020204020204" charset="-122"/>
                        <a:ea typeface="微软雅黑" panose="020B0503020204020204" charset="-122"/>
                      </a:endParaRPr>
                    </a:p>
                  </a:txBody>
                  <a:tcPr marL="12700" marR="12700" marT="12700" vert="horz" anchor="ctr" anchorCtr="0"/>
                </a:tc>
              </a:tr>
              <a:tr h="36322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8</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中国人民银行</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中国人民银行定于2023年11月28日发行中国京剧艺术普通纪念币一枚</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290</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0.29</a:t>
                      </a:r>
                      <a:endParaRPr lang="en-US" sz="1000" b="0">
                        <a:latin typeface="微软雅黑" panose="020B0503020204020204" charset="-122"/>
                        <a:ea typeface="微软雅黑" panose="020B0503020204020204" charset="-122"/>
                      </a:endParaRPr>
                    </a:p>
                  </a:txBody>
                  <a:tcPr marL="12700" marR="12700" marT="12700" vert="horz" anchor="ctr" anchorCtr="0"/>
                </a:tc>
              </a:tr>
              <a:tr h="33655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9</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自然资源部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自然资源部办公厅关于印发《乡村振兴用地政策指南（2023年）》的通知</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275</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0.27</a:t>
                      </a:r>
                      <a:endParaRPr lang="en-US" sz="1000" b="0">
                        <a:latin typeface="微软雅黑" panose="020B0503020204020204" charset="-122"/>
                        <a:ea typeface="微软雅黑" panose="020B0503020204020204" charset="-122"/>
                      </a:endParaRPr>
                    </a:p>
                  </a:txBody>
                  <a:tcPr marL="12700" marR="12700" marT="12700" vert="horz" anchor="ctr" anchorCtr="0"/>
                </a:tc>
              </a:tr>
              <a:tr h="304800">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10</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自然资源部</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自然资源部关于印发《国土空间调查、规划、用途管制用地用海分类指南》的通知</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252</a:t>
                      </a:r>
                      <a:endParaRPr lang="en-US" sz="1000" b="0">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0">
                          <a:latin typeface="微软雅黑" panose="020B0503020204020204" charset="-122"/>
                          <a:ea typeface="微软雅黑" panose="020B0503020204020204" charset="-122"/>
                        </a:rPr>
                        <a:t>0.25</a:t>
                      </a:r>
                      <a:endParaRPr lang="en-US" sz="1000" b="0">
                        <a:latin typeface="微软雅黑" panose="020B0503020204020204" charset="-122"/>
                        <a:ea typeface="微软雅黑" panose="020B0503020204020204" charset="-122"/>
                      </a:endParaRPr>
                    </a:p>
                  </a:txBody>
                  <a:tcPr marL="12700" marR="12700" marT="12700" vert="horz" anchor="ctr" anchorCtr="0"/>
                </a:tc>
              </a:tr>
            </a:tbl>
          </a:graphicData>
        </a:graphic>
      </p:graphicFrame>
      <p:graphicFrame>
        <p:nvGraphicFramePr>
          <p:cNvPr id="4" name="图表 3"/>
          <p:cNvGraphicFramePr/>
          <p:nvPr>
            <p:custDataLst>
              <p:tags r:id="rId6"/>
            </p:custDataLst>
          </p:nvPr>
        </p:nvGraphicFramePr>
        <p:xfrm>
          <a:off x="7191375" y="2240915"/>
          <a:ext cx="4572000" cy="437070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TABLE_BEAUTIFY" val="smartTable{d0982ec7-9ed8-4344-8fa1-05a612edc983}"/>
  <p:tag name="TABLE_ENDDRAG_ORIGIN_RECT" val="813*28"/>
  <p:tag name="TABLE_ENDDRAG_RECT" val="73*111*813*28"/>
  <p:tag name="TABLE_EMPHASIZE_COLOR" val="3042485"/>
  <p:tag name="TABLE_EMPHASIZE_ROW" val="1"/>
  <p:tag name="TABLE_EMPHASIZE_ID" val="2"/>
</p:tagLst>
</file>

<file path=ppt/tags/tag6.xml><?xml version="1.0" encoding="utf-8"?>
<p:tagLst xmlns:p="http://schemas.openxmlformats.org/presentationml/2006/main">
  <p:tag name="TABLE_EMPHASIZE_UUID" val="smartTable{d0982ec7-9ed8-4344-8fa1-05a612edc983}"/>
  <p:tag name="TABLE_EMPHASIZE_TYPE" val="horizont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TABLE_BEAUTIFY" val="smartTable{2eab05be-cdfa-4c4c-89d6-05712f0eb13d}"/>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2285</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Helvetica</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91</cp:revision>
  <dcterms:created xsi:type="dcterms:W3CDTF">2022-01-21T00:47:00Z</dcterms:created>
  <dcterms:modified xsi:type="dcterms:W3CDTF">2023-12-05T07:53:14Z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2022-01-27T08:34:34Z</vt:filetime>
  </property>
  <property fmtid="{D5CDD505-2E9C-101B-9397-08002B2CF9AE}" pid="4" name="ICV">
    <vt:lpwstr>14D5236C7B6445A1B77F7AE899E6FBD7</vt:lpwstr>
  </property>
  <property fmtid="{D5CDD505-2E9C-101B-9397-08002B2CF9AE}" pid="5" name="KSOProductBuildVer">
    <vt:lpwstr>2052-12.1.0.15712</vt:lpwstr>
  </property>
</Properties>
</file>